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7" r:id="rId4"/>
    <p:sldId id="258" r:id="rId5"/>
    <p:sldId id="259" r:id="rId6"/>
    <p:sldId id="260" r:id="rId7"/>
    <p:sldId id="266" r:id="rId8"/>
    <p:sldId id="267" r:id="rId9"/>
    <p:sldId id="268" r:id="rId10"/>
    <p:sldId id="269" r:id="rId11"/>
    <p:sldId id="270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2019-03-04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1"/>
          <p:cNvSpPr txBox="1"/>
          <p:nvPr/>
        </p:nvSpPr>
        <p:spPr>
          <a:xfrm>
            <a:off x="899592" y="980728"/>
            <a:ext cx="6760057" cy="109183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6000" b="1" spc="50" dirty="0" smtClean="0">
                <a:ln>
                  <a:noFill/>
                </a:ln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ŻOŁNIERZE WYKLĘCI</a:t>
            </a:r>
            <a:endParaRPr lang="pl-P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Pole tekstowe 1"/>
          <p:cNvSpPr txBox="1"/>
          <p:nvPr/>
        </p:nvSpPr>
        <p:spPr>
          <a:xfrm>
            <a:off x="814025" y="4581128"/>
            <a:ext cx="7267951" cy="109183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6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o</a:t>
            </a:r>
            <a:r>
              <a:rPr lang="pl-PL" sz="6000" b="1" spc="50" dirty="0" smtClean="0">
                <a:ln>
                  <a:noFill/>
                </a:ln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to  niektórzy z nich…</a:t>
            </a:r>
            <a:endParaRPr lang="pl-PL" sz="6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0" y="2132856"/>
            <a:ext cx="5289558" cy="25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16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04" y="5778"/>
            <a:ext cx="1122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016224" cy="298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1"/>
          <p:cNvSpPr txBox="1"/>
          <p:nvPr/>
        </p:nvSpPr>
        <p:spPr>
          <a:xfrm>
            <a:off x="2627447" y="214860"/>
            <a:ext cx="5568705" cy="16363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HIERONIM DEKUTOWSKI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</a:t>
            </a: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s. Zapora</a:t>
            </a:r>
            <a:endParaRPr lang="pl-PL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286000" y="2967335"/>
            <a:ext cx="6030416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	</a:t>
            </a:r>
            <a:r>
              <a:rPr lang="pl-PL" b="1" dirty="0" smtClean="0"/>
              <a:t>Żołnierz </a:t>
            </a:r>
            <a:r>
              <a:rPr lang="pl-PL" b="1" dirty="0"/>
              <a:t>Polskich Sił Zbrojnych na Zachodzie, oficer Armii Krajowej, członek Delegatury Sił Zbrojnych i Zrzeszenia "Wolność i Niezawisłość</a:t>
            </a:r>
            <a:r>
              <a:rPr lang="pl-PL" b="1" dirty="0" smtClean="0"/>
              <a:t>", harcerz,  </a:t>
            </a:r>
            <a:r>
              <a:rPr lang="pl-PL" b="1" dirty="0"/>
              <a:t>cichociemny, kawaler orderu Virtuti </a:t>
            </a:r>
            <a:r>
              <a:rPr lang="pl-PL" b="1" dirty="0" smtClean="0"/>
              <a:t>Militari. Został </a:t>
            </a:r>
            <a:r>
              <a:rPr lang="pl-PL" b="1" dirty="0"/>
              <a:t>zamordowany przez </a:t>
            </a:r>
            <a:r>
              <a:rPr lang="pl-PL" b="1" dirty="0" smtClean="0"/>
              <a:t>Urząd Bezpieczeństwa 7 </a:t>
            </a:r>
            <a:r>
              <a:rPr lang="pl-PL" b="1" dirty="0"/>
              <a:t>marca </a:t>
            </a:r>
            <a:r>
              <a:rPr lang="pl-PL" b="1" dirty="0" smtClean="0"/>
              <a:t>1949 roku. </a:t>
            </a:r>
            <a:r>
              <a:rPr lang="pl-PL" b="1" dirty="0"/>
              <a:t>Ciało wrzucono do zbiorowej bezimiennej mogiły.</a:t>
            </a:r>
          </a:p>
        </p:txBody>
      </p:sp>
    </p:spTree>
    <p:extLst>
      <p:ext uri="{BB962C8B-B14F-4D97-AF65-F5344CB8AC3E}">
        <p14:creationId xmlns:p14="http://schemas.microsoft.com/office/powerpoint/2010/main" val="231085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7" y="6735"/>
            <a:ext cx="1122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700"/>
            <a:ext cx="210502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1"/>
          <p:cNvSpPr txBox="1"/>
          <p:nvPr/>
        </p:nvSpPr>
        <p:spPr>
          <a:xfrm>
            <a:off x="3458670" y="214860"/>
            <a:ext cx="3906262" cy="16363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JÓZEF FRANCZAK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</a:t>
            </a: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s. Lalek</a:t>
            </a:r>
            <a:endParaRPr lang="pl-PL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483768" y="2276872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	</a:t>
            </a:r>
            <a:r>
              <a:rPr lang="pl-PL" b="1" dirty="0" smtClean="0"/>
              <a:t>Najdłużej walczący ,,żołnierz wyklęty”. Po </a:t>
            </a:r>
            <a:r>
              <a:rPr lang="pl-PL" b="1" dirty="0"/>
              <a:t>ataku </a:t>
            </a:r>
            <a:r>
              <a:rPr lang="pl-PL" b="1" dirty="0" smtClean="0"/>
              <a:t>ZSRS (ZSRR) </a:t>
            </a:r>
            <a:r>
              <a:rPr lang="pl-PL" b="1" dirty="0"/>
              <a:t>na Polskę </a:t>
            </a:r>
            <a:r>
              <a:rPr lang="pl-PL" b="1" dirty="0" smtClean="0"/>
              <a:t>17 IX 1939 r.</a:t>
            </a:r>
            <a:r>
              <a:rPr lang="pl-PL" b="1" dirty="0"/>
              <a:t> nie złożył broni i walczył z najeźdźcą ze Wschodu. Dostał się do sowieckiej niewoli, z której udało mu się zbiec po kilku dniach. Od tego momentu, aż do </a:t>
            </a:r>
            <a:r>
              <a:rPr lang="pl-PL" b="1" dirty="0" smtClean="0"/>
              <a:t>śmierci </a:t>
            </a:r>
            <a:r>
              <a:rPr lang="pl-PL" b="1" dirty="0"/>
              <a:t>prowadził konspiracyjną działalność na rzecz wolnej Polski</a:t>
            </a:r>
            <a:r>
              <a:rPr lang="pl-PL" b="1" dirty="0" smtClean="0"/>
              <a:t>.  W październiku 1963 roku został zabity  przez  funkcjonariuszy SB podczas próby aresztowania.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366479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7" y="6735"/>
            <a:ext cx="1122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1"/>
          <p:cNvSpPr txBox="1"/>
          <p:nvPr/>
        </p:nvSpPr>
        <p:spPr>
          <a:xfrm>
            <a:off x="1901494" y="186303"/>
            <a:ext cx="4707507" cy="109183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60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BILANS WALK </a:t>
            </a:r>
            <a:endParaRPr lang="pl-PL" sz="60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844824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/>
              <a:t>	</a:t>
            </a:r>
            <a:r>
              <a:rPr lang="pl-PL" sz="2000" b="1" dirty="0" smtClean="0"/>
              <a:t>W</a:t>
            </a:r>
            <a:r>
              <a:rPr lang="pl-PL" sz="2000" b="1" dirty="0"/>
              <a:t> walkach z komunistyczną władzą wspieraną przez NKWD </a:t>
            </a:r>
            <a:endParaRPr lang="pl-PL" sz="2000" b="1" dirty="0" smtClean="0"/>
          </a:p>
          <a:p>
            <a:pPr>
              <a:lnSpc>
                <a:spcPct val="150000"/>
              </a:lnSpc>
            </a:pPr>
            <a:r>
              <a:rPr lang="pl-PL" sz="2000" b="1" dirty="0" smtClean="0"/>
              <a:t>i </a:t>
            </a:r>
            <a:r>
              <a:rPr lang="pl-PL" sz="2000" b="1" dirty="0"/>
              <a:t>Armię Czerwoną wzięło udział po obu stronach ok. 450 tys. ludzi. W zbrojne podziemie zaangażowanych było 120-180 tys. osób, z czego w zorganizowanych oddziałach, </a:t>
            </a:r>
            <a:r>
              <a:rPr lang="pl-PL" sz="2000" b="1" dirty="0" smtClean="0"/>
              <a:t>uzbrojonych ponad </a:t>
            </a:r>
            <a:r>
              <a:rPr lang="pl-PL" sz="2000" b="1" dirty="0"/>
              <a:t>20 tys. </a:t>
            </a:r>
            <a:r>
              <a:rPr lang="pl-PL" sz="2000" b="1" dirty="0" smtClean="0"/>
              <a:t>Ocenia </a:t>
            </a:r>
            <a:r>
              <a:rPr lang="pl-PL" sz="2000" b="1" dirty="0"/>
              <a:t>się, że zabitych zostało </a:t>
            </a:r>
            <a:r>
              <a:rPr lang="pl-PL" sz="2000" b="1" dirty="0" smtClean="0"/>
              <a:t>około 7 tys. </a:t>
            </a:r>
            <a:r>
              <a:rPr lang="pl-PL" sz="2000" b="1" dirty="0"/>
              <a:t>„leśnych” , a niektórzy historycy podają liczbę ponad 8,5 tys. W latach </a:t>
            </a:r>
            <a:r>
              <a:rPr lang="pl-PL" sz="2000" b="1" dirty="0" smtClean="0"/>
              <a:t>1944 - 1954 </a:t>
            </a:r>
            <a:r>
              <a:rPr lang="pl-PL" sz="2000" b="1" dirty="0"/>
              <a:t>za przestępstwa polityczne skazano na karę śmierci </a:t>
            </a:r>
            <a:r>
              <a:rPr lang="pl-PL" sz="2000" b="1" dirty="0" smtClean="0"/>
              <a:t>ok</a:t>
            </a:r>
            <a:r>
              <a:rPr lang="pl-PL" sz="2000" b="1" dirty="0"/>
              <a:t>. 5 tys. osób, z czego ponad </a:t>
            </a:r>
            <a:r>
              <a:rPr lang="pl-PL" sz="2000" b="1" dirty="0" smtClean="0"/>
              <a:t>połowę wyroków wykonano</a:t>
            </a:r>
            <a:r>
              <a:rPr lang="pl-PL" sz="2000" b="1" dirty="0"/>
              <a:t>.</a:t>
            </a:r>
            <a:br>
              <a:rPr lang="pl-PL" sz="2000" b="1" dirty="0"/>
            </a:b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48480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7" y="6735"/>
            <a:ext cx="1122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539551" y="1340768"/>
            <a:ext cx="74820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	</a:t>
            </a:r>
            <a:r>
              <a:rPr lang="pl-PL" sz="2000" b="1" dirty="0" smtClean="0"/>
              <a:t>Z </a:t>
            </a:r>
            <a:r>
              <a:rPr lang="pl-PL" sz="2000" b="1" dirty="0"/>
              <a:t>rąk członków powojennego zbrojnego podziemia zginęło </a:t>
            </a:r>
            <a:r>
              <a:rPr lang="pl-PL" sz="2000" b="1" dirty="0" smtClean="0"/>
              <a:t>ponad 4 tys. </a:t>
            </a:r>
            <a:r>
              <a:rPr lang="pl-PL" sz="2000" b="1" dirty="0"/>
              <a:t>milicjantów, </a:t>
            </a:r>
            <a:r>
              <a:rPr lang="pl-PL" sz="2000" b="1" dirty="0" smtClean="0"/>
              <a:t>około pół tysiąca </a:t>
            </a:r>
            <a:r>
              <a:rPr lang="pl-PL" sz="2000" b="1" dirty="0"/>
              <a:t>ormowców, </a:t>
            </a:r>
            <a:r>
              <a:rPr lang="pl-PL" sz="2000" b="1" dirty="0" smtClean="0"/>
              <a:t>1,5 tys. funkcjonariuszy </a:t>
            </a:r>
            <a:r>
              <a:rPr lang="pl-PL" sz="2000" b="1" dirty="0"/>
              <a:t>UB oraz </a:t>
            </a:r>
            <a:r>
              <a:rPr lang="pl-PL" sz="2000" b="1" dirty="0" smtClean="0"/>
              <a:t>prawie 4 tys. </a:t>
            </a:r>
            <a:r>
              <a:rPr lang="pl-PL" sz="2000" b="1" dirty="0"/>
              <a:t>żołnierzy Wojska Polskiego, Korpusu Bezpieczeństwa Wewnętrznego i Wojsk Ochrony Pogranicza. Ofiar wśród cywilów było niewiele mniej: </a:t>
            </a:r>
            <a:r>
              <a:rPr lang="pl-PL" sz="2000" b="1" dirty="0" smtClean="0"/>
              <a:t>ponad 5 tys. osób, </a:t>
            </a:r>
            <a:r>
              <a:rPr lang="pl-PL" sz="2000" b="1" dirty="0"/>
              <a:t>w tym 187 dzieci do lat 14. </a:t>
            </a:r>
            <a:r>
              <a:rPr lang="pl-PL" sz="2000" b="1" dirty="0" smtClean="0"/>
              <a:t>Nie</a:t>
            </a:r>
            <a:r>
              <a:rPr lang="pl-PL" sz="2000" b="1" dirty="0"/>
              <a:t> wolno zapominać, że </a:t>
            </a:r>
            <a:r>
              <a:rPr lang="pl-PL" sz="2000" b="1" dirty="0" smtClean="0"/>
              <a:t>wśród zabitych </a:t>
            </a:r>
            <a:r>
              <a:rPr lang="pl-PL" sz="2000" b="1" dirty="0"/>
              <a:t>byli także żołnierze Armii Czerwonej, ale tu </a:t>
            </a:r>
            <a:r>
              <a:rPr lang="pl-PL" sz="2000" b="1" dirty="0" smtClean="0"/>
              <a:t>znane są </a:t>
            </a:r>
            <a:r>
              <a:rPr lang="pl-PL" sz="2000" b="1" dirty="0"/>
              <a:t>tylko szacunkowe liczby, choć wiadomo, że </a:t>
            </a:r>
            <a:r>
              <a:rPr lang="pl-PL" sz="2000" b="1" dirty="0" smtClean="0"/>
              <a:t> </a:t>
            </a:r>
            <a:r>
              <a:rPr lang="pl-PL" sz="2000" b="1" dirty="0"/>
              <a:t>to </a:t>
            </a:r>
            <a:r>
              <a:rPr lang="pl-PL" sz="2000" b="1" dirty="0" smtClean="0"/>
              <a:t>tysiące. </a:t>
            </a:r>
          </a:p>
          <a:p>
            <a:pPr algn="just">
              <a:lnSpc>
                <a:spcPct val="150000"/>
              </a:lnSpc>
            </a:pPr>
            <a:r>
              <a:rPr lang="pl-PL" sz="2000" b="1" dirty="0"/>
              <a:t>	</a:t>
            </a:r>
            <a:r>
              <a:rPr lang="pl-PL" sz="2000" b="1" dirty="0" smtClean="0"/>
              <a:t>Bratobójcza </a:t>
            </a:r>
            <a:r>
              <a:rPr lang="pl-PL" sz="2000" b="1" dirty="0"/>
              <a:t>wojna pochłonęła więc co najmniej 25 tys. ofiar, nie wliczając w to trwale okaleczonych</a:t>
            </a:r>
            <a:r>
              <a:rPr lang="pl-PL" sz="2000" b="1" dirty="0" smtClean="0"/>
              <a:t>. </a:t>
            </a:r>
            <a:endParaRPr lang="pl-PL" sz="2000" b="1" dirty="0"/>
          </a:p>
        </p:txBody>
      </p:sp>
      <p:sp>
        <p:nvSpPr>
          <p:cNvPr id="5" name="Pole tekstowe 1"/>
          <p:cNvSpPr txBox="1"/>
          <p:nvPr/>
        </p:nvSpPr>
        <p:spPr>
          <a:xfrm>
            <a:off x="1901494" y="186303"/>
            <a:ext cx="4707507" cy="109183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60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BILANS WALK </a:t>
            </a:r>
            <a:endParaRPr lang="pl-PL" sz="60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485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7" y="6735"/>
            <a:ext cx="1122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4" y="1413756"/>
            <a:ext cx="7833543" cy="503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8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7" y="0"/>
            <a:ext cx="1122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1"/>
          <p:cNvSpPr txBox="1"/>
          <p:nvPr/>
        </p:nvSpPr>
        <p:spPr>
          <a:xfrm>
            <a:off x="3677983" y="214860"/>
            <a:ext cx="3467616" cy="16363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EMIL FIELDORF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</a:t>
            </a: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s. Nil</a:t>
            </a:r>
            <a:endParaRPr lang="pl-PL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860"/>
            <a:ext cx="2274168" cy="33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195736" y="2204864"/>
            <a:ext cx="6174432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pl-PL" b="1" dirty="0" smtClean="0"/>
              <a:t>	Żołnierz Armii Krajowej. Dowódca </a:t>
            </a:r>
            <a:r>
              <a:rPr lang="pl-PL" b="1" dirty="0"/>
              <a:t>Kedywu – Kierownictwa Dywersji Komendy Głównej </a:t>
            </a:r>
            <a:r>
              <a:rPr lang="pl-PL" b="1" dirty="0" smtClean="0"/>
              <a:t>AK. Twórca tajnej </a:t>
            </a:r>
            <a:r>
              <a:rPr lang="pl-PL" b="1" dirty="0"/>
              <a:t>organizacji „Niepodległość”, noszącej kryptonim „NIE</a:t>
            </a:r>
            <a:r>
              <a:rPr lang="pl-PL" b="1" dirty="0" smtClean="0"/>
              <a:t>”, którą powołano na wypadek </a:t>
            </a:r>
            <a:r>
              <a:rPr lang="pl-PL" b="1" dirty="0"/>
              <a:t>okupacji ziem polskich przez </a:t>
            </a:r>
            <a:r>
              <a:rPr lang="pl-PL" b="1" dirty="0" smtClean="0"/>
              <a:t>Sowietów (Rosjan). </a:t>
            </a:r>
            <a:r>
              <a:rPr lang="pl-PL" b="1" dirty="0"/>
              <a:t>P</a:t>
            </a:r>
            <a:r>
              <a:rPr lang="pl-PL" b="1" dirty="0" smtClean="0"/>
              <a:t>rzypadkowo </a:t>
            </a:r>
            <a:r>
              <a:rPr lang="pl-PL" b="1" dirty="0"/>
              <a:t>aresztowany przez NKWD </a:t>
            </a:r>
            <a:r>
              <a:rPr lang="pl-PL" b="1" dirty="0" smtClean="0"/>
              <a:t>został </a:t>
            </a:r>
            <a:r>
              <a:rPr lang="pl-PL" b="1" dirty="0"/>
              <a:t>zesłany do obozu pracy na Uralu</a:t>
            </a:r>
            <a:r>
              <a:rPr lang="pl-PL" b="1" dirty="0" smtClean="0"/>
              <a:t>.</a:t>
            </a:r>
            <a:r>
              <a:rPr lang="pl-PL" dirty="0"/>
              <a:t> </a:t>
            </a:r>
            <a:r>
              <a:rPr lang="pl-PL" b="1" dirty="0" smtClean="0"/>
              <a:t>Po powrocie do kraju w 1950 </a:t>
            </a:r>
            <a:r>
              <a:rPr lang="pl-PL" b="1" dirty="0"/>
              <a:t>r. </a:t>
            </a:r>
            <a:r>
              <a:rPr lang="pl-PL" b="1" dirty="0" smtClean="0"/>
              <a:t>zatrzymany </a:t>
            </a:r>
            <a:r>
              <a:rPr lang="pl-PL" b="1" dirty="0"/>
              <a:t>przez funkcjonariuszy Ministerstwa Bezpieczeństwa Publicznego w </a:t>
            </a:r>
            <a:r>
              <a:rPr lang="pl-PL" b="1" dirty="0" smtClean="0"/>
              <a:t>Łodzi.  Zamordowany w lutym 1953 roku.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5364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5050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1"/>
          <p:cNvSpPr txBox="1"/>
          <p:nvPr/>
        </p:nvSpPr>
        <p:spPr>
          <a:xfrm>
            <a:off x="3059832" y="214860"/>
            <a:ext cx="4703915" cy="16363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MARIAN BERNACIAK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</a:t>
            </a: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s. Orlik</a:t>
            </a:r>
            <a:endParaRPr lang="pl-PL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59832" y="2399670"/>
            <a:ext cx="51480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	Żołnierz </a:t>
            </a:r>
            <a:r>
              <a:rPr lang="pl-PL" b="1" dirty="0"/>
              <a:t>Armii Krajowej. </a:t>
            </a:r>
            <a:r>
              <a:rPr lang="pl-PL" b="1" dirty="0" smtClean="0"/>
              <a:t>Uczestnik kampanii wrześniowej 1939 roku.  Od 1943 roku walczył z Niemcami jako dowódca jednego </a:t>
            </a:r>
          </a:p>
          <a:p>
            <a:pPr algn="just">
              <a:lnSpc>
                <a:spcPct val="150000"/>
              </a:lnSpc>
            </a:pPr>
            <a:r>
              <a:rPr lang="pl-PL" b="1" dirty="0" smtClean="0"/>
              <a:t>z oddziałów partyzanckich. W 1945 roku zaangażował się w walce komunistyczną władzą. W czerwcu 1946 roku jego oddział został otoczony przez wojska Korpusu Bezpieczeństwa Wewnętrznego i Urzędu Bezpieczeństwa. Po nierównej walce ,,Orlik” zginął.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993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2736304" cy="372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1"/>
          <p:cNvSpPr txBox="1"/>
          <p:nvPr/>
        </p:nvSpPr>
        <p:spPr>
          <a:xfrm>
            <a:off x="1103428" y="4653136"/>
            <a:ext cx="7342139" cy="16363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MIECZYSŁAW DZIEMIESZKIEWICZ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</a:t>
            </a: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s. Rój</a:t>
            </a:r>
            <a:endParaRPr lang="pl-PL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059832" y="376891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	Komendant Narodowych Sił Zbrojnych Powiatu Ciechanów.  Po wkroczeniu Armii Czerwonej do Polski w 1945 roku  brał udział w walkach z władzą komunistyczną. Jego oddział  przeprowadził wiele brawurowych akcji wymierzonych przeciw MO i UB. Próbował pojmać Piotra Jaroszewicza, późniejszego premiera PRL ale akcja nie powiodła się. W kwietniu 1951 roku zabity przez żołnierzy KBW i UBP.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996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94" y="0"/>
            <a:ext cx="1121668" cy="14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1"/>
          <p:cNvSpPr txBox="1"/>
          <p:nvPr/>
        </p:nvSpPr>
        <p:spPr>
          <a:xfrm>
            <a:off x="3575615" y="214860"/>
            <a:ext cx="3672352" cy="16363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WITOLD PILECKI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</a:t>
            </a: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s. Witold</a:t>
            </a:r>
            <a:endParaRPr lang="pl-PL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" y="44624"/>
            <a:ext cx="2571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843808" y="1858160"/>
            <a:ext cx="576064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	Uczestnik kampanii wrześniowej 1939 roku. Więzień obozu koncentracyjnego Auschwitz (Oświęcim). </a:t>
            </a:r>
            <a:r>
              <a:rPr lang="pl-PL" b="1" dirty="0"/>
              <a:t>W obozie przebywał do 1943 roku. Zagrożony dekonspiracją podjął udaną próbę ucieczki. Następnie działał w Kedywie, czyli Kierownictwie Dywersji Komendy Głównej AK</a:t>
            </a:r>
            <a:r>
              <a:rPr lang="pl-PL" b="1" dirty="0" smtClean="0"/>
              <a:t>.</a:t>
            </a:r>
            <a:r>
              <a:rPr lang="pl-PL" dirty="0"/>
              <a:t> </a:t>
            </a:r>
            <a:r>
              <a:rPr lang="pl-PL" b="1" dirty="0"/>
              <a:t>Brał udział w powstaniu </a:t>
            </a:r>
            <a:r>
              <a:rPr lang="pl-PL" b="1" dirty="0" smtClean="0"/>
              <a:t>warszawskim. </a:t>
            </a:r>
            <a:r>
              <a:rPr lang="pl-PL" b="1" dirty="0"/>
              <a:t>Po upadku powstania trafił do niemieckiej </a:t>
            </a:r>
            <a:r>
              <a:rPr lang="pl-PL" b="1" dirty="0" smtClean="0"/>
              <a:t>niewoli.  </a:t>
            </a:r>
            <a:r>
              <a:rPr lang="pl-PL" b="1" dirty="0"/>
              <a:t>W grudniu 1945 roku </a:t>
            </a:r>
            <a:r>
              <a:rPr lang="pl-PL" b="1" dirty="0" smtClean="0"/>
              <a:t>wrócił do </a:t>
            </a:r>
            <a:r>
              <a:rPr lang="pl-PL" b="1" dirty="0"/>
              <a:t>Polski, </a:t>
            </a:r>
            <a:r>
              <a:rPr lang="pl-PL" b="1" dirty="0" smtClean="0"/>
              <a:t>gdzie </a:t>
            </a:r>
            <a:r>
              <a:rPr lang="pl-PL" b="1" dirty="0"/>
              <a:t>organizował podziemne struktury antykomunistyczne. Został aresztowany 8 maja 1947 roku. Poddano go torturom i postawiono przed </a:t>
            </a:r>
            <a:r>
              <a:rPr lang="pl-PL" b="1" dirty="0" smtClean="0"/>
              <a:t>sądem. Został </a:t>
            </a:r>
            <a:r>
              <a:rPr lang="pl-PL" b="1" dirty="0"/>
              <a:t>skazany na karę śmierci i stracony 25 maja 1948 roku.</a:t>
            </a:r>
          </a:p>
        </p:txBody>
      </p:sp>
    </p:spTree>
    <p:extLst>
      <p:ext uri="{BB962C8B-B14F-4D97-AF65-F5344CB8AC3E}">
        <p14:creationId xmlns:p14="http://schemas.microsoft.com/office/powerpoint/2010/main" val="13740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122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1"/>
          <p:cNvSpPr txBox="1"/>
          <p:nvPr/>
        </p:nvSpPr>
        <p:spPr>
          <a:xfrm>
            <a:off x="2774373" y="214860"/>
            <a:ext cx="5274842" cy="16363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DANUTA SIEDZIKÓWNA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</a:t>
            </a: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s. Inka</a:t>
            </a:r>
            <a:endParaRPr lang="pl-PL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409"/>
            <a:ext cx="2158727" cy="310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396586" y="2060848"/>
            <a:ext cx="6030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dirty="0" smtClean="0"/>
              <a:t>	</a:t>
            </a:r>
            <a:r>
              <a:rPr lang="pl-PL" b="1" dirty="0" smtClean="0"/>
              <a:t>Sanitariuszka </a:t>
            </a:r>
            <a:r>
              <a:rPr lang="pl-PL" b="1" dirty="0"/>
              <a:t>i łączniczka </a:t>
            </a:r>
            <a:r>
              <a:rPr lang="pl-PL" b="1" dirty="0" smtClean="0"/>
              <a:t>V Wileńskiej </a:t>
            </a:r>
            <a:r>
              <a:rPr lang="pl-PL" b="1" dirty="0"/>
              <a:t>Brygady AK, dowodzonej przez mjr. Zygmunta </a:t>
            </a:r>
            <a:r>
              <a:rPr lang="pl-PL" b="1" dirty="0" err="1"/>
              <a:t>Szendzielarza</a:t>
            </a:r>
            <a:r>
              <a:rPr lang="pl-PL" b="1" dirty="0"/>
              <a:t>, ps. </a:t>
            </a:r>
            <a:r>
              <a:rPr lang="pl-PL" b="1" dirty="0" smtClean="0"/>
              <a:t>Łupaszka. Zagrożona dekonspiracją przez pewien czas ukrywała się w </a:t>
            </a:r>
            <a:r>
              <a:rPr lang="pl-PL" b="1" dirty="0"/>
              <a:t>Miłomłynie pod Ostródą</a:t>
            </a:r>
            <a:r>
              <a:rPr lang="pl-PL" b="1" dirty="0" smtClean="0"/>
              <a:t>. Powróciła jednak do działalności konspiracyjnej.  W lipcu 1946 roku została aresztowana i poddana torturom.  Miesiąc później skazana śmierć przez </a:t>
            </a:r>
            <a:r>
              <a:rPr lang="pl-PL" b="1" dirty="0"/>
              <a:t>Wojskowy Sąd </a:t>
            </a:r>
            <a:r>
              <a:rPr lang="pl-PL" b="1" dirty="0" smtClean="0"/>
              <a:t>Rejonowy. Zamordowana </a:t>
            </a:r>
            <a:r>
              <a:rPr lang="pl-PL" b="1" dirty="0"/>
              <a:t>w więzieniu przy ul. Kurkowej w Gdańsku. </a:t>
            </a:r>
            <a:r>
              <a:rPr lang="pl-PL" b="1" dirty="0" smtClean="0"/>
              <a:t>Miała 17 lat.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2031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6" y="0"/>
            <a:ext cx="1122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095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1"/>
          <p:cNvSpPr txBox="1"/>
          <p:nvPr/>
        </p:nvSpPr>
        <p:spPr>
          <a:xfrm>
            <a:off x="2559479" y="214860"/>
            <a:ext cx="5704639" cy="16363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ZYGMUNT SZENDZIELARZ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</a:t>
            </a: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s. Łupaszko</a:t>
            </a:r>
            <a:endParaRPr lang="pl-PL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285999" y="2828836"/>
            <a:ext cx="6296817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	Dowódca </a:t>
            </a:r>
            <a:r>
              <a:rPr lang="pl-PL" b="1" dirty="0"/>
              <a:t>V </a:t>
            </a:r>
            <a:r>
              <a:rPr lang="pl-PL" b="1" dirty="0" smtClean="0"/>
              <a:t>Brygady Wileńskiej AK. Przez </a:t>
            </a:r>
            <a:r>
              <a:rPr lang="pl-PL" b="1" dirty="0"/>
              <a:t>dziewięć lat walczył o wolną Polskę. Najpierw z Niemcami, a później </a:t>
            </a:r>
            <a:endParaRPr lang="pl-PL" b="1" dirty="0" smtClean="0"/>
          </a:p>
          <a:p>
            <a:pPr algn="just">
              <a:lnSpc>
                <a:spcPct val="150000"/>
              </a:lnSpc>
            </a:pPr>
            <a:r>
              <a:rPr lang="pl-PL" b="1" dirty="0" smtClean="0"/>
              <a:t>z </a:t>
            </a:r>
            <a:r>
              <a:rPr lang="pl-PL" b="1" dirty="0"/>
              <a:t>Sowietami. 30 czerwca 1948 został aresztowany przez funkcjonariuszy MBP</a:t>
            </a:r>
            <a:r>
              <a:rPr lang="pl-PL" b="1" dirty="0" smtClean="0"/>
              <a:t>. 2 </a:t>
            </a:r>
            <a:r>
              <a:rPr lang="pl-PL" b="1" dirty="0"/>
              <a:t>listopada 1950 Zygmunt </a:t>
            </a:r>
            <a:r>
              <a:rPr lang="pl-PL" b="1" dirty="0" err="1"/>
              <a:t>Szendzielarz</a:t>
            </a:r>
            <a:r>
              <a:rPr lang="pl-PL" b="1" dirty="0"/>
              <a:t> skazany został przez Wojskowy Sąd Rejonowy </a:t>
            </a:r>
            <a:endParaRPr lang="pl-PL" b="1" dirty="0" smtClean="0"/>
          </a:p>
          <a:p>
            <a:pPr algn="just">
              <a:lnSpc>
                <a:spcPct val="150000"/>
              </a:lnSpc>
            </a:pPr>
            <a:r>
              <a:rPr lang="pl-PL" b="1" dirty="0" smtClean="0"/>
              <a:t>w </a:t>
            </a:r>
            <a:r>
              <a:rPr lang="pl-PL" b="1" dirty="0"/>
              <a:t>Warszawie na karę śmierci. Wyrok wykonany został 8 lutego 1951 w warszawskim więzieniu na Mokotowie. </a:t>
            </a:r>
          </a:p>
        </p:txBody>
      </p:sp>
    </p:spTree>
    <p:extLst>
      <p:ext uri="{BB962C8B-B14F-4D97-AF65-F5344CB8AC3E}">
        <p14:creationId xmlns:p14="http://schemas.microsoft.com/office/powerpoint/2010/main" val="108032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12872" y="117847"/>
            <a:ext cx="5412124" cy="16363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STANISŁAW SOJCZYŃSKI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</a:t>
            </a: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s. Warszyc</a:t>
            </a:r>
            <a:endParaRPr lang="pl-PL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15" y="0"/>
            <a:ext cx="1122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404685" cy="289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724914" y="1988840"/>
            <a:ext cx="59046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	Nauczyciel języka polskiego. Brał </a:t>
            </a:r>
            <a:r>
              <a:rPr lang="pl-PL" b="1" dirty="0"/>
              <a:t>udział w kampanii wrześniowej. </a:t>
            </a:r>
            <a:r>
              <a:rPr lang="pl-PL" b="1" dirty="0" smtClean="0"/>
              <a:t>Podczas okupacji działał jako żołnierz AK.</a:t>
            </a:r>
            <a:r>
              <a:rPr lang="pl-PL" b="1" dirty="0"/>
              <a:t> Generał Leopold Okulicki „Niedźwiadek</a:t>
            </a:r>
            <a:r>
              <a:rPr lang="pl-PL" b="1" dirty="0" smtClean="0"/>
              <a:t>”, ostatni Komendant Główny AK, za waleczność </a:t>
            </a:r>
            <a:r>
              <a:rPr lang="pl-PL" b="1" dirty="0"/>
              <a:t>odznaczył go krzyżem Virtuti Militari i awansował do stopnia kapitana</a:t>
            </a:r>
            <a:r>
              <a:rPr lang="pl-PL" b="1" dirty="0" smtClean="0"/>
              <a:t>. Po wkroczeniu Rosjan </a:t>
            </a:r>
            <a:r>
              <a:rPr lang="pl-PL" b="1" dirty="0"/>
              <a:t>„Warszyc” zorganizował Konspiracyjne Wojsko Polskie i dalej prowadził akcje bojowe, z których najgłośniejszą było uderzenie na Radomsko i odbicie z więzienia 57 członków podziemia</a:t>
            </a:r>
            <a:r>
              <a:rPr lang="pl-PL" dirty="0"/>
              <a:t>. </a:t>
            </a:r>
            <a:r>
              <a:rPr lang="pl-PL" b="1" dirty="0" smtClean="0"/>
              <a:t>Aresztowany przez UB w 1946 r. został zamordowany w lutym 1947.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3702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7" y="0"/>
            <a:ext cx="11223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1"/>
          <p:cNvSpPr txBox="1"/>
          <p:nvPr/>
        </p:nvSpPr>
        <p:spPr>
          <a:xfrm>
            <a:off x="3044452" y="214860"/>
            <a:ext cx="4734694" cy="16363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ZDZISŁAW BADOCHA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4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p</a:t>
            </a: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s. </a:t>
            </a:r>
            <a:r>
              <a:rPr lang="pl-PL" sz="4000" b="1" spc="50" dirty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Ż</a:t>
            </a:r>
            <a:r>
              <a:rPr lang="pl-PL" sz="4000" b="1" spc="50" dirty="0" smtClean="0">
                <a:solidFill>
                  <a:srgbClr val="00206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elazny</a:t>
            </a:r>
            <a:endParaRPr lang="pl-PL" sz="4000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967086" cy="301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411760" y="2420888"/>
            <a:ext cx="626469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/>
              <a:t>	Harcerz, podporucznik Wojska Polskiego. Żołnierz AK, przeprowadził szereg akcji wymierzonych w KBW, MO i UB. </a:t>
            </a:r>
          </a:p>
          <a:p>
            <a:pPr algn="just">
              <a:lnSpc>
                <a:spcPct val="150000"/>
              </a:lnSpc>
            </a:pPr>
            <a:r>
              <a:rPr lang="pl-PL" b="1" dirty="0" smtClean="0"/>
              <a:t>26 </a:t>
            </a:r>
            <a:r>
              <a:rPr lang="pl-PL" b="1" dirty="0"/>
              <a:t>czerwca 1946 r. </a:t>
            </a:r>
            <a:r>
              <a:rPr lang="pl-PL" b="1" dirty="0" smtClean="0"/>
              <a:t>grupa </a:t>
            </a:r>
            <a:r>
              <a:rPr lang="pl-PL" b="1" dirty="0"/>
              <a:t>operacyjna UB z Malborka podjęła próbę aresztowania „Żelaznego”, który następnie poległ w trakcie walki, na skutek trafienia odłamkiem granatu. Miejsce pochówku jest </a:t>
            </a:r>
            <a:r>
              <a:rPr lang="pl-PL" b="1" dirty="0" smtClean="0"/>
              <a:t>nieznane. </a:t>
            </a:r>
            <a:r>
              <a:rPr lang="pl-PL" b="1" dirty="0"/>
              <a:t>R</a:t>
            </a:r>
            <a:r>
              <a:rPr lang="pl-PL" b="1" dirty="0" smtClean="0"/>
              <a:t>odzina </a:t>
            </a:r>
            <a:r>
              <a:rPr lang="pl-PL" b="1" dirty="0"/>
              <a:t>o jego śmierci dowiedziała się dopiero w latach 60.</a:t>
            </a:r>
          </a:p>
        </p:txBody>
      </p:sp>
    </p:spTree>
    <p:extLst>
      <p:ext uri="{BB962C8B-B14F-4D97-AF65-F5344CB8AC3E}">
        <p14:creationId xmlns:p14="http://schemas.microsoft.com/office/powerpoint/2010/main" val="2037114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61</Words>
  <Application>Microsoft Office PowerPoint</Application>
  <PresentationFormat>Pokaz na ekranie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</dc:creator>
  <cp:lastModifiedBy>Kowalski Ryszard</cp:lastModifiedBy>
  <cp:revision>6</cp:revision>
  <dcterms:created xsi:type="dcterms:W3CDTF">2019-03-03T10:23:25Z</dcterms:created>
  <dcterms:modified xsi:type="dcterms:W3CDTF">2019-03-04T19:54:51Z</dcterms:modified>
</cp:coreProperties>
</file>