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7A40-1502-4B17-A6C1-43D6D2F780F5}" type="datetimeFigureOut">
              <a:rPr lang="pl-PL" smtClean="0"/>
              <a:t>2021-04-24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A617A-3BD9-4236-B60B-DA452ACFC15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7A40-1502-4B17-A6C1-43D6D2F780F5}" type="datetimeFigureOut">
              <a:rPr lang="pl-PL" smtClean="0"/>
              <a:t>2021-04-24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A617A-3BD9-4236-B60B-DA452ACFC15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7A40-1502-4B17-A6C1-43D6D2F780F5}" type="datetimeFigureOut">
              <a:rPr lang="pl-PL" smtClean="0"/>
              <a:t>2021-04-24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A617A-3BD9-4236-B60B-DA452ACFC15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7A40-1502-4B17-A6C1-43D6D2F780F5}" type="datetimeFigureOut">
              <a:rPr lang="pl-PL" smtClean="0"/>
              <a:t>2021-04-24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A617A-3BD9-4236-B60B-DA452ACFC15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7A40-1502-4B17-A6C1-43D6D2F780F5}" type="datetimeFigureOut">
              <a:rPr lang="pl-PL" smtClean="0"/>
              <a:t>2021-04-24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A617A-3BD9-4236-B60B-DA452ACFC15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7A40-1502-4B17-A6C1-43D6D2F780F5}" type="datetimeFigureOut">
              <a:rPr lang="pl-PL" smtClean="0"/>
              <a:t>2021-04-24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A617A-3BD9-4236-B60B-DA452ACFC15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7A40-1502-4B17-A6C1-43D6D2F780F5}" type="datetimeFigureOut">
              <a:rPr lang="pl-PL" smtClean="0"/>
              <a:t>2021-04-24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A617A-3BD9-4236-B60B-DA452ACFC15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7A40-1502-4B17-A6C1-43D6D2F780F5}" type="datetimeFigureOut">
              <a:rPr lang="pl-PL" smtClean="0"/>
              <a:t>2021-04-24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A617A-3BD9-4236-B60B-DA452ACFC15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7A40-1502-4B17-A6C1-43D6D2F780F5}" type="datetimeFigureOut">
              <a:rPr lang="pl-PL" smtClean="0"/>
              <a:t>2021-04-24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A617A-3BD9-4236-B60B-DA452ACFC15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7A40-1502-4B17-A6C1-43D6D2F780F5}" type="datetimeFigureOut">
              <a:rPr lang="pl-PL" smtClean="0"/>
              <a:t>2021-04-24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A617A-3BD9-4236-B60B-DA452ACFC15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7A40-1502-4B17-A6C1-43D6D2F780F5}" type="datetimeFigureOut">
              <a:rPr lang="pl-PL" smtClean="0"/>
              <a:t>2021-04-24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9A617A-3BD9-4236-B60B-DA452ACFC15A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317A40-1502-4B17-A6C1-43D6D2F780F5}" type="datetimeFigureOut">
              <a:rPr lang="pl-PL" smtClean="0"/>
              <a:t>2021-04-24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9A617A-3BD9-4236-B60B-DA452ACFC15A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1470025"/>
          </a:xfrm>
        </p:spPr>
        <p:txBody>
          <a:bodyPr>
            <a:normAutofit/>
          </a:bodyPr>
          <a:lstStyle/>
          <a:p>
            <a:pPr algn="ctr"/>
            <a:r>
              <a:rPr lang="pl-PL" sz="9600" dirty="0" smtClean="0">
                <a:solidFill>
                  <a:srgbClr val="92D050"/>
                </a:solidFill>
                <a:latin typeface="Monotype Corsiva" pitchFamily="66" charset="0"/>
              </a:rPr>
              <a:t>DZIEŃ ZIEMI</a:t>
            </a:r>
            <a:endParaRPr lang="pl-PL" sz="9600" dirty="0">
              <a:solidFill>
                <a:srgbClr val="92D050"/>
              </a:solidFill>
              <a:latin typeface="Monotype Corsiva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2844" y="6000768"/>
            <a:ext cx="4110038" cy="629092"/>
          </a:xfrm>
        </p:spPr>
        <p:txBody>
          <a:bodyPr>
            <a:normAutofit/>
          </a:bodyPr>
          <a:lstStyle/>
          <a:p>
            <a:pPr algn="l"/>
            <a:r>
              <a:rPr lang="pl-PL" sz="2800" dirty="0" smtClean="0">
                <a:latin typeface="Monotype Corsiva" pitchFamily="66" charset="0"/>
              </a:rPr>
              <a:t>Cezary Cielniak klasa 7</a:t>
            </a:r>
            <a:endParaRPr lang="pl-PL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600" b="1" dirty="0" smtClean="0">
                <a:solidFill>
                  <a:srgbClr val="FFC000"/>
                </a:solidFill>
                <a:latin typeface="Monotype Corsiva" pitchFamily="66" charset="0"/>
              </a:rPr>
              <a:t>Dziękuje za uwagę !</a:t>
            </a:r>
            <a:endParaRPr lang="pl-PL" sz="6600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Światowy Dzień Ziemi – Szkoła Podstawowa w Pogwizdowie im. Generała Józefa  Be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143116"/>
            <a:ext cx="2963139" cy="2286016"/>
          </a:xfrm>
          <a:prstGeom prst="rect">
            <a:avLst/>
          </a:prstGeom>
          <a:noFill/>
        </p:spPr>
      </p:pic>
      <p:pic>
        <p:nvPicPr>
          <p:cNvPr id="5" name="Obraz 4" descr="pppppp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2000240"/>
            <a:ext cx="2552704" cy="2552704"/>
          </a:xfrm>
          <a:prstGeom prst="rect">
            <a:avLst/>
          </a:prstGeom>
        </p:spPr>
      </p:pic>
      <p:pic>
        <p:nvPicPr>
          <p:cNvPr id="6" name="Obraz 5" descr="llllllllllll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4643446"/>
            <a:ext cx="2786082" cy="19782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rgbClr val="002060"/>
                </a:solidFill>
                <a:latin typeface="Monotype Corsiva" pitchFamily="66" charset="0"/>
              </a:rPr>
              <a:t>Czym jest Światowy Dzień Ziemi?</a:t>
            </a:r>
            <a:endParaRPr lang="pl-PL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8258204" cy="1207768"/>
          </a:xfrm>
        </p:spPr>
        <p:txBody>
          <a:bodyPr/>
          <a:lstStyle/>
          <a:p>
            <a:pPr algn="ctr">
              <a:buNone/>
            </a:pPr>
            <a:r>
              <a:rPr lang="pl-PL" dirty="0" smtClean="0">
                <a:latin typeface="Monotype Corsiva" pitchFamily="66" charset="0"/>
              </a:rPr>
              <a:t>Są to akcje prowadzone corocznie wiosną, których celem jest</a:t>
            </a:r>
          </a:p>
          <a:p>
            <a:pPr algn="ctr">
              <a:buNone/>
            </a:pPr>
            <a:r>
              <a:rPr lang="pl-PL" dirty="0" smtClean="0">
                <a:latin typeface="Monotype Corsiva" pitchFamily="66" charset="0"/>
              </a:rPr>
              <a:t>promowanie postaw proekologicznych w społeczeństwie.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002060"/>
                </a:solidFill>
                <a:latin typeface="Monotype Corsiva" pitchFamily="66" charset="0"/>
              </a:rPr>
              <a:t>Hasło przewodnie Dnia Ziemi 2021 r.</a:t>
            </a:r>
            <a:endParaRPr lang="pl-PL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>
                <a:latin typeface="Monotype Corsiva" pitchFamily="66" charset="0"/>
              </a:rPr>
              <a:t>Światowy Dzień Ziemi obchodzony jest jak co roku na całym świecie</a:t>
            </a:r>
          </a:p>
          <a:p>
            <a:pPr>
              <a:buNone/>
            </a:pPr>
            <a:r>
              <a:rPr lang="pl-PL" dirty="0" smtClean="0">
                <a:latin typeface="Monotype Corsiva" pitchFamily="66" charset="0"/>
              </a:rPr>
              <a:t>w dniu 22 kwietnia.</a:t>
            </a:r>
          </a:p>
          <a:p>
            <a:endParaRPr lang="pl-PL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pl-PL" sz="3200" dirty="0" smtClean="0">
                <a:latin typeface="Monotype Corsiva" pitchFamily="66" charset="0"/>
              </a:rPr>
              <a:t>,,Przywróć naszą Ziemię’’ (</a:t>
            </a:r>
            <a:r>
              <a:rPr lang="pl-PL" sz="3200" b="1" dirty="0" smtClean="0">
                <a:latin typeface="Monotype Corsiva" pitchFamily="66" charset="0"/>
              </a:rPr>
              <a:t>hasło przewodnie 2021</a:t>
            </a:r>
            <a:r>
              <a:rPr lang="pl-PL" sz="3200" dirty="0" smtClean="0">
                <a:latin typeface="Monotype Corsiva" pitchFamily="66" charset="0"/>
              </a:rPr>
              <a:t> r.)</a:t>
            </a:r>
          </a:p>
          <a:p>
            <a:pPr algn="ctr">
              <a:buNone/>
            </a:pPr>
            <a:endParaRPr lang="pl-PL" sz="32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pl-PL" sz="2000" dirty="0" smtClean="0">
                <a:latin typeface="Monotype Corsiva" pitchFamily="66" charset="0"/>
              </a:rPr>
              <a:t>Podczas obchodów Światowego </a:t>
            </a:r>
            <a:r>
              <a:rPr lang="pl-PL" sz="2000" b="1" dirty="0" smtClean="0">
                <a:latin typeface="Monotype Corsiva" pitchFamily="66" charset="0"/>
              </a:rPr>
              <a:t>Dnia Ziemi</a:t>
            </a:r>
            <a:r>
              <a:rPr lang="pl-PL" sz="2000" dirty="0" smtClean="0">
                <a:latin typeface="Monotype Corsiva" pitchFamily="66" charset="0"/>
              </a:rPr>
              <a:t> w Polsce organizowane są liczne konferencje</a:t>
            </a:r>
          </a:p>
          <a:p>
            <a:pPr>
              <a:buNone/>
            </a:pPr>
            <a:r>
              <a:rPr lang="pl-PL" sz="2000" dirty="0" smtClean="0">
                <a:latin typeface="Monotype Corsiva" pitchFamily="66" charset="0"/>
              </a:rPr>
              <a:t>i festyny ekologiczne połączone ze zbiórką odpadów opakowaniowych, elektroodpadów </a:t>
            </a:r>
          </a:p>
          <a:p>
            <a:pPr>
              <a:buNone/>
            </a:pPr>
            <a:r>
              <a:rPr lang="pl-PL" sz="2000" dirty="0" smtClean="0">
                <a:latin typeface="Monotype Corsiva" pitchFamily="66" charset="0"/>
              </a:rPr>
              <a:t>i baterii.</a:t>
            </a:r>
            <a:endParaRPr lang="pl-PL" sz="2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002060"/>
                </a:solidFill>
                <a:latin typeface="Monotype Corsiva" pitchFamily="66" charset="0"/>
              </a:rPr>
              <a:t>Wiersz o Ziemi</a:t>
            </a:r>
            <a:endParaRPr lang="pl-PL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3891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000" dirty="0" smtClean="0">
                <a:latin typeface="Monotype Corsiva" pitchFamily="66" charset="0"/>
              </a:rPr>
              <a:t>,,Ziemia”</a:t>
            </a:r>
          </a:p>
          <a:p>
            <a:pPr algn="ctr">
              <a:buNone/>
            </a:pPr>
            <a:endParaRPr lang="pl-PL" sz="20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pl-PL" sz="2000" dirty="0" smtClean="0">
                <a:latin typeface="Monotype Corsiva" pitchFamily="66" charset="0"/>
              </a:rPr>
              <a:t>Być może nie wiecie, </a:t>
            </a:r>
          </a:p>
          <a:p>
            <a:pPr algn="ctr">
              <a:buNone/>
            </a:pPr>
            <a:r>
              <a:rPr lang="pl-PL" sz="2000" dirty="0" smtClean="0">
                <a:latin typeface="Monotype Corsiva" pitchFamily="66" charset="0"/>
              </a:rPr>
              <a:t>że gdzieś we Wszechświecie</a:t>
            </a:r>
          </a:p>
          <a:p>
            <a:pPr algn="ctr">
              <a:buNone/>
            </a:pPr>
            <a:r>
              <a:rPr lang="pl-PL" sz="2000" dirty="0" smtClean="0">
                <a:latin typeface="Monotype Corsiva" pitchFamily="66" charset="0"/>
              </a:rPr>
              <a:t>Zawsze znajdziecie ludzi na planecie</a:t>
            </a:r>
          </a:p>
          <a:p>
            <a:pPr algn="ctr">
              <a:buNone/>
            </a:pPr>
            <a:r>
              <a:rPr lang="pl-PL" sz="2000" dirty="0" smtClean="0">
                <a:latin typeface="Monotype Corsiva" pitchFamily="66" charset="0"/>
              </a:rPr>
              <a:t>Nasza Ziemia – planeta kochana</a:t>
            </a:r>
          </a:p>
          <a:p>
            <a:pPr algn="ctr">
              <a:buNone/>
            </a:pPr>
            <a:r>
              <a:rPr lang="pl-PL" sz="2000" dirty="0" smtClean="0">
                <a:latin typeface="Monotype Corsiva" pitchFamily="66" charset="0"/>
              </a:rPr>
              <a:t>Otulona zielenią, w rosie skąpana</a:t>
            </a:r>
          </a:p>
          <a:p>
            <a:pPr algn="ctr">
              <a:buNone/>
            </a:pPr>
            <a:r>
              <a:rPr lang="pl-PL" sz="2000" dirty="0" smtClean="0">
                <a:latin typeface="Monotype Corsiva" pitchFamily="66" charset="0"/>
              </a:rPr>
              <a:t>jest piękna od rana.</a:t>
            </a:r>
          </a:p>
          <a:p>
            <a:pPr algn="ctr">
              <a:buNone/>
            </a:pPr>
            <a:r>
              <a:rPr lang="pl-PL" sz="2000" dirty="0" smtClean="0">
                <a:latin typeface="Monotype Corsiva" pitchFamily="66" charset="0"/>
              </a:rPr>
              <a:t>Należy dbać o nią, </a:t>
            </a:r>
          </a:p>
          <a:p>
            <a:pPr algn="ctr">
              <a:buNone/>
            </a:pPr>
            <a:r>
              <a:rPr lang="pl-PL" sz="2000" dirty="0" smtClean="0">
                <a:latin typeface="Monotype Corsiva" pitchFamily="66" charset="0"/>
              </a:rPr>
              <a:t>aby była tak piękna, czysta i zadbana</a:t>
            </a:r>
          </a:p>
          <a:p>
            <a:pPr algn="ctr">
              <a:buNone/>
            </a:pPr>
            <a:r>
              <a:rPr lang="pl-PL" sz="2000" dirty="0" smtClean="0">
                <a:latin typeface="Monotype Corsiva" pitchFamily="66" charset="0"/>
              </a:rPr>
              <a:t>Jeszcze przez tysiąc lat </a:t>
            </a:r>
          </a:p>
          <a:p>
            <a:pPr algn="ctr">
              <a:buNone/>
            </a:pPr>
            <a:r>
              <a:rPr lang="pl-PL" sz="2000" dirty="0" smtClean="0">
                <a:latin typeface="Monotype Corsiva" pitchFamily="66" charset="0"/>
              </a:rPr>
              <a:t>przez wszystkich kochana.</a:t>
            </a:r>
            <a:endParaRPr lang="pl-PL" sz="2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002060"/>
                </a:solidFill>
                <a:latin typeface="Monotype Corsiva" pitchFamily="66" charset="0"/>
              </a:rPr>
              <a:t>Historia Dnia Ziemi</a:t>
            </a:r>
            <a:endParaRPr lang="pl-PL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8329642" cy="463679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pl-PL" sz="4900" b="1" dirty="0" smtClean="0">
                <a:latin typeface="Monotype Corsiva" pitchFamily="66" charset="0"/>
              </a:rPr>
              <a:t>Po raz pierwszy idee obchodów "Dnia Ziemi" (ang: Earth Day) zaproponował, na konferencji UNESCO</a:t>
            </a:r>
          </a:p>
          <a:p>
            <a:pPr>
              <a:buNone/>
            </a:pPr>
            <a:r>
              <a:rPr lang="pl-PL" sz="4900" b="1" dirty="0" smtClean="0">
                <a:latin typeface="Monotype Corsiva" pitchFamily="66" charset="0"/>
              </a:rPr>
              <a:t>poświęconej ochronie środowiska, amerykański ekolog, miłośnik przyrody i natury John McConnell. Miało to być</a:t>
            </a:r>
          </a:p>
          <a:p>
            <a:pPr>
              <a:buNone/>
            </a:pPr>
            <a:r>
              <a:rPr lang="pl-PL" sz="4900" b="1" dirty="0" smtClean="0">
                <a:latin typeface="Monotype Corsiva" pitchFamily="66" charset="0"/>
              </a:rPr>
              <a:t>święto "życia i piękna ziemi" połączone z propagowaniem ekologicznego trybu życia i zwracające uwagę na</a:t>
            </a:r>
          </a:p>
          <a:p>
            <a:pPr>
              <a:buNone/>
            </a:pPr>
            <a:r>
              <a:rPr lang="pl-PL" sz="4900" b="1" dirty="0" smtClean="0">
                <a:latin typeface="Monotype Corsiva" pitchFamily="66" charset="0"/>
              </a:rPr>
              <a:t>ekologiczne problemy Ziemi. Pomysł McConnell'a spotkał się szybko z silnym poparciem</a:t>
            </a:r>
          </a:p>
          <a:p>
            <a:pPr>
              <a:buNone/>
            </a:pPr>
            <a:r>
              <a:rPr lang="pl-PL" sz="4900" b="1" dirty="0" smtClean="0">
                <a:latin typeface="Monotype Corsiva" pitchFamily="66" charset="0"/>
              </a:rPr>
              <a:t>władz San Francisco i 21 Marca 1970 roku Joseph Alioto - burmistrz tego miasta –proklamował pierwsze</a:t>
            </a:r>
          </a:p>
          <a:p>
            <a:pPr>
              <a:buNone/>
            </a:pPr>
            <a:r>
              <a:rPr lang="pl-PL" sz="4900" b="1" dirty="0" smtClean="0">
                <a:latin typeface="Monotype Corsiva" pitchFamily="66" charset="0"/>
              </a:rPr>
              <a:t>obchody Dnia Ziemi. Wkrótce potem John McConnell ogłosił Manifest Dnia Ziemi, pod którym podpisali się</a:t>
            </a:r>
          </a:p>
          <a:p>
            <a:pPr>
              <a:buNone/>
            </a:pPr>
            <a:r>
              <a:rPr lang="pl-PL" sz="4900" b="1" dirty="0" smtClean="0">
                <a:latin typeface="Monotype Corsiva" pitchFamily="66" charset="0"/>
              </a:rPr>
              <a:t>Sekretarze Generalni ONZ, m.in. Kurt Waldheim, Margarte Mead, U Thant, John Gardner. Mniej więcej w</a:t>
            </a:r>
          </a:p>
          <a:p>
            <a:pPr>
              <a:buNone/>
            </a:pPr>
            <a:r>
              <a:rPr lang="pl-PL" sz="4900" b="1" dirty="0" smtClean="0">
                <a:latin typeface="Monotype Corsiva" pitchFamily="66" charset="0"/>
              </a:rPr>
              <a:t>podobnym czasie, we wrześniu 1969 roku, amerykański senator Gaylorg Nelson na konferencji w Seattle,</a:t>
            </a:r>
          </a:p>
          <a:p>
            <a:pPr>
              <a:buNone/>
            </a:pPr>
            <a:r>
              <a:rPr lang="pl-PL" sz="4900" b="1" dirty="0" smtClean="0">
                <a:latin typeface="Monotype Corsiva" pitchFamily="66" charset="0"/>
              </a:rPr>
              <a:t>zaproponował ogólnonarodową demonstrację sprzeciwu przeciwko niszczeniu środowiska naturalnego i poparcia</a:t>
            </a:r>
          </a:p>
          <a:p>
            <a:pPr>
              <a:buNone/>
            </a:pPr>
            <a:r>
              <a:rPr lang="pl-PL" sz="4900" b="1" dirty="0" smtClean="0">
                <a:latin typeface="Monotype Corsiva" pitchFamily="66" charset="0"/>
              </a:rPr>
              <a:t>dla ruchów ekologicznych. Demonstracja odbyła się pół roku poźniej 22 kwietnia 1970. Wzięło w niej udział</a:t>
            </a:r>
          </a:p>
          <a:p>
            <a:pPr>
              <a:buNone/>
            </a:pPr>
            <a:r>
              <a:rPr lang="pl-PL" sz="4900" b="1" dirty="0" smtClean="0">
                <a:latin typeface="Monotype Corsiva" pitchFamily="66" charset="0"/>
              </a:rPr>
              <a:t>ponad 20 milionów!!! amerykanów. Szacuje się, że obecnie w obchodach dnia Ziemi bierze udział ok. 200 mln</a:t>
            </a:r>
          </a:p>
          <a:p>
            <a:pPr>
              <a:buNone/>
            </a:pPr>
            <a:r>
              <a:rPr lang="pl-PL" sz="4900" b="1" dirty="0" smtClean="0">
                <a:latin typeface="Monotype Corsiva" pitchFamily="66" charset="0"/>
              </a:rPr>
              <a:t>osób z ponad 140 krajów świata. Mimo, że ONZ oficjalnie obchodzi Dzień Ziemi w marcu, kwietniowe święto</a:t>
            </a:r>
          </a:p>
          <a:p>
            <a:pPr>
              <a:buNone/>
            </a:pPr>
            <a:r>
              <a:rPr lang="pl-PL" sz="4900" b="1" dirty="0" smtClean="0">
                <a:latin typeface="Monotype Corsiva" pitchFamily="66" charset="0"/>
              </a:rPr>
              <a:t>jest również wspierane  przez tą organizację.</a:t>
            </a:r>
            <a:r>
              <a:rPr lang="pl-PL" sz="4900" b="1" dirty="0" smtClean="0"/>
              <a:t/>
            </a:r>
            <a:br>
              <a:rPr lang="pl-PL" sz="4900" b="1" dirty="0" smtClean="0"/>
            </a:br>
            <a:endParaRPr lang="pl-PL" sz="4900" b="1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002060"/>
                </a:solidFill>
                <a:latin typeface="Monotype Corsiva" pitchFamily="66" charset="0"/>
              </a:rPr>
              <a:t>Ciekawostki</a:t>
            </a:r>
            <a:endParaRPr lang="pl-PL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500174"/>
            <a:ext cx="8258204" cy="4824426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 smtClean="0">
                <a:latin typeface="Monotype Corsiva" pitchFamily="66" charset="0"/>
              </a:rPr>
              <a:t>Szacuje się, że w 2007 roku w obchodach Dnia Ziemi wzięło, w ten czy inny sposób, udział około miliarda!!! ludzi na całym świecie. Były to, jak do tej pory, największe obchody Dnia Ziemi w historii. Wiele krajów i miast na świecie 'rozciąga' Dzień Ziemi na Tydzień Ziemi, który trwa zazwyczaj od 16 do 22 kwietnia. </a:t>
            </a:r>
          </a:p>
          <a:p>
            <a:endParaRPr lang="pl-PL" b="1" dirty="0" smtClean="0">
              <a:latin typeface="Monotype Corsiva" pitchFamily="66" charset="0"/>
            </a:endParaRPr>
          </a:p>
          <a:p>
            <a:endParaRPr lang="pl-PL" b="1" dirty="0" smtClean="0">
              <a:latin typeface="Monotype Corsiva" pitchFamily="66" charset="0"/>
            </a:endParaRPr>
          </a:p>
          <a:p>
            <a:endParaRPr lang="pl-PL" b="1" dirty="0" smtClean="0">
              <a:latin typeface="Monotype Corsiva" pitchFamily="66" charset="0"/>
            </a:endParaRPr>
          </a:p>
          <a:p>
            <a:r>
              <a:rPr lang="pl-PL" b="1" dirty="0" smtClean="0">
                <a:latin typeface="Monotype Corsiva" pitchFamily="66" charset="0"/>
              </a:rPr>
              <a:t>W 1969 roku rysownik </a:t>
            </a:r>
            <a:r>
              <a:rPr lang="pl-PL" b="1" dirty="0" err="1" smtClean="0">
                <a:latin typeface="Monotype Corsiva" pitchFamily="66" charset="0"/>
              </a:rPr>
              <a:t>Ron</a:t>
            </a:r>
            <a:r>
              <a:rPr lang="pl-PL" b="1" dirty="0" smtClean="0">
                <a:latin typeface="Monotype Corsiva" pitchFamily="66" charset="0"/>
              </a:rPr>
              <a:t> </a:t>
            </a:r>
            <a:r>
              <a:rPr lang="pl-PL" b="1" dirty="0" err="1" smtClean="0">
                <a:latin typeface="Monotype Corsiva" pitchFamily="66" charset="0"/>
              </a:rPr>
              <a:t>Cobb</a:t>
            </a:r>
            <a:r>
              <a:rPr lang="pl-PL" b="1" dirty="0" smtClean="0">
                <a:latin typeface="Monotype Corsiva" pitchFamily="66" charset="0"/>
              </a:rPr>
              <a:t> zaprojektował flagę ruchu ekologicznego. Wzorowane jest ona na fladze amerykańskiej - 23 zielonych pasków, zamiast gwiazdek występuje na niej symbol złożony z liter "E" i "O" od angielskich słów: "Environment" (Środowisko) i "</a:t>
            </a:r>
            <a:r>
              <a:rPr lang="pl-PL" b="1" dirty="0" err="1" smtClean="0">
                <a:latin typeface="Monotype Corsiva" pitchFamily="66" charset="0"/>
              </a:rPr>
              <a:t>Organism</a:t>
            </a:r>
            <a:r>
              <a:rPr lang="pl-PL" b="1" dirty="0" smtClean="0">
                <a:latin typeface="Monotype Corsiva" pitchFamily="66" charset="0"/>
              </a:rPr>
              <a:t>" (Organizm). Symbol ten został później zastąpiony podobnym, greckim symbolem </a:t>
            </a:r>
            <a:r>
              <a:rPr lang="pl-PL" b="1" dirty="0" err="1" smtClean="0">
                <a:latin typeface="Monotype Corsiva" pitchFamily="66" charset="0"/>
              </a:rPr>
              <a:t>Theta</a:t>
            </a:r>
            <a:r>
              <a:rPr lang="pl-PL" b="1" dirty="0" smtClean="0">
                <a:latin typeface="Monotype Corsiva" pitchFamily="66" charset="0"/>
              </a:rPr>
              <a:t>.</a:t>
            </a:r>
            <a:r>
              <a:rPr lang="pl-PL" dirty="0" smtClean="0">
                <a:latin typeface="Monotype Corsiva" pitchFamily="66" charset="0"/>
              </a:rPr>
              <a:t/>
            </a:r>
            <a:br>
              <a:rPr lang="pl-PL" dirty="0" smtClean="0">
                <a:latin typeface="Monotype Corsiva" pitchFamily="66" charset="0"/>
              </a:rPr>
            </a:br>
            <a:endParaRPr lang="pl-PL" dirty="0" smtClean="0">
              <a:latin typeface="Monotype Corsiva" pitchFamily="66" charset="0"/>
            </a:endParaRPr>
          </a:p>
          <a:p>
            <a:endParaRPr lang="pl-PL" dirty="0"/>
          </a:p>
        </p:txBody>
      </p:sp>
      <p:pic>
        <p:nvPicPr>
          <p:cNvPr id="4" name="Obraz 3" descr="earth-day-fla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714620"/>
            <a:ext cx="2357454" cy="12447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rgbClr val="002060"/>
                </a:solidFill>
                <a:latin typeface="Monotype Corsiva" pitchFamily="66" charset="0"/>
              </a:rPr>
              <a:t>Jak możemy dbać o naszą planetę?</a:t>
            </a:r>
            <a:endParaRPr lang="pl-PL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38912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l-PL" dirty="0" smtClean="0"/>
              <a:t>Oszczędzaj energię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Wyłącz światło gdy nie używasz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Oszczędzaj wodę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Zamiast wyrzucać jedzenie- dziel się !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Kompostuj lub segreguj odpady </a:t>
            </a:r>
            <a:r>
              <a:rPr lang="pl-PL" dirty="0" err="1" smtClean="0"/>
              <a:t>bio</a:t>
            </a:r>
            <a:endParaRPr lang="pl-PL" dirty="0" smtClean="0"/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Segreguj śmieci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Unikaj kupowania zbędnych rzeczy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Na zakupy zabieraj torby wielokrotnego użytku</a:t>
            </a:r>
          </a:p>
          <a:p>
            <a:pPr>
              <a:buFont typeface="Wingdings" pitchFamily="2" charset="2"/>
              <a:buChar char="ü"/>
            </a:pPr>
            <a:r>
              <a:rPr lang="pl-PL" dirty="0" smtClean="0"/>
              <a:t>Dbaj o przyrodę!!!</a:t>
            </a:r>
          </a:p>
          <a:p>
            <a:pPr>
              <a:buFont typeface="Wingdings" pitchFamily="2" charset="2"/>
              <a:buChar char="ü"/>
            </a:pPr>
            <a:endParaRPr lang="pl-PL" dirty="0" smtClean="0"/>
          </a:p>
          <a:p>
            <a:pPr>
              <a:buFont typeface="Wingdings" pitchFamily="2" charset="2"/>
              <a:buChar char="ü"/>
            </a:pPr>
            <a:endParaRPr lang="pl-PL" dirty="0" smtClean="0"/>
          </a:p>
          <a:p>
            <a:pPr>
              <a:buFont typeface="Wingdings" pitchFamily="2" charset="2"/>
              <a:buChar char="ü"/>
            </a:pP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miee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714356"/>
            <a:ext cx="8157956" cy="543863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1537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002060"/>
                </a:solidFill>
                <a:latin typeface="Monotype Corsiva" pitchFamily="66" charset="0"/>
              </a:rPr>
              <a:t>Krzyżówka Dzień Ziemi</a:t>
            </a:r>
            <a:endParaRPr lang="pl-PL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Symbol zastępczy zawartości 3" descr="opppppppppp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3643314"/>
            <a:ext cx="3500461" cy="3093175"/>
          </a:xfrm>
        </p:spPr>
      </p:pic>
      <p:sp>
        <p:nvSpPr>
          <p:cNvPr id="6" name="pole tekstowe 5"/>
          <p:cNvSpPr txBox="1"/>
          <p:nvPr/>
        </p:nvSpPr>
        <p:spPr>
          <a:xfrm>
            <a:off x="785786" y="928670"/>
            <a:ext cx="80010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l-PL" dirty="0" smtClean="0">
                <a:latin typeface="Monotype Corsiva" pitchFamily="66" charset="0"/>
              </a:rPr>
              <a:t>1.Pojazd, który jest przyjazny środowisku.</a:t>
            </a:r>
          </a:p>
          <a:p>
            <a:pPr marL="342900" indent="-342900"/>
            <a:r>
              <a:rPr lang="pl-PL" dirty="0" smtClean="0">
                <a:latin typeface="Monotype Corsiva" pitchFamily="66" charset="0"/>
              </a:rPr>
              <a:t>2.Z niego zrobione są zeszyty i książki.</a:t>
            </a:r>
          </a:p>
          <a:p>
            <a:pPr marL="342900" indent="-342900"/>
            <a:r>
              <a:rPr lang="pl-PL" dirty="0" smtClean="0">
                <a:latin typeface="Monotype Corsiva" pitchFamily="66" charset="0"/>
              </a:rPr>
              <a:t>3.Należy je wrzucać tylko do kosza lub specjalnych pojemników.</a:t>
            </a:r>
          </a:p>
          <a:p>
            <a:pPr marL="342900" indent="-342900"/>
            <a:r>
              <a:rPr lang="pl-PL" dirty="0" smtClean="0">
                <a:latin typeface="Monotype Corsiva" pitchFamily="66" charset="0"/>
              </a:rPr>
              <a:t>4.Nazywamy je ,,zielonymi płucami Ziemi”.</a:t>
            </a:r>
          </a:p>
          <a:p>
            <a:pPr marL="342900" indent="-342900"/>
            <a:r>
              <a:rPr lang="pl-PL" dirty="0" smtClean="0">
                <a:latin typeface="Monotype Corsiva" pitchFamily="66" charset="0"/>
              </a:rPr>
              <a:t>5.Jest nam potrzebna, gdy zabraknie prądu, a wokół jest ciemno.</a:t>
            </a:r>
          </a:p>
          <a:p>
            <a:pPr marL="342900" indent="-342900"/>
            <a:r>
              <a:rPr lang="pl-PL" dirty="0" smtClean="0">
                <a:latin typeface="Monotype Corsiva" pitchFamily="66" charset="0"/>
              </a:rPr>
              <a:t>6.Wyroby papiernicze, które są przeznaczone do przetworzenia.</a:t>
            </a:r>
          </a:p>
          <a:p>
            <a:pPr marL="342900" indent="-342900"/>
            <a:r>
              <a:rPr lang="pl-PL" dirty="0" smtClean="0">
                <a:latin typeface="Monotype Corsiva" pitchFamily="66" charset="0"/>
              </a:rPr>
              <a:t>7.Materiał nieprzyjazny środowisku.</a:t>
            </a:r>
          </a:p>
          <a:p>
            <a:pPr marL="342900" indent="-342900"/>
            <a:r>
              <a:rPr lang="pl-PL" dirty="0" smtClean="0">
                <a:latin typeface="Monotype Corsiva" pitchFamily="66" charset="0"/>
              </a:rPr>
              <a:t>8.Ziemia jest jedną z dziewięciu….. w naszym Układzie Słonecznym.</a:t>
            </a:r>
          </a:p>
          <a:p>
            <a:pPr marL="342900" indent="-342900"/>
            <a:r>
              <a:rPr lang="pl-PL" dirty="0" smtClean="0">
                <a:latin typeface="Monotype Corsiva" pitchFamily="66" charset="0"/>
              </a:rPr>
              <a:t>9.Nauka o przyrodzie i procesach zachodzących między organizmami a środowiskiem.</a:t>
            </a:r>
          </a:p>
          <a:p>
            <a:pPr marL="342900" indent="-342900">
              <a:buAutoNum type="arabicPeriod"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</TotalTime>
  <Words>623</Words>
  <Application>Microsoft Office PowerPoint</Application>
  <PresentationFormat>Pokaz na ekranie (4:3)</PresentationFormat>
  <Paragraphs>69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Calibri</vt:lpstr>
      <vt:lpstr>Constantia</vt:lpstr>
      <vt:lpstr>Monotype Corsiva</vt:lpstr>
      <vt:lpstr>Wingdings</vt:lpstr>
      <vt:lpstr>Wingdings 2</vt:lpstr>
      <vt:lpstr>Przepływ</vt:lpstr>
      <vt:lpstr>DZIEŃ ZIEMI</vt:lpstr>
      <vt:lpstr>Czym jest Światowy Dzień Ziemi?</vt:lpstr>
      <vt:lpstr>Hasło przewodnie Dnia Ziemi 2021 r.</vt:lpstr>
      <vt:lpstr>Wiersz o Ziemi</vt:lpstr>
      <vt:lpstr>Historia Dnia Ziemi</vt:lpstr>
      <vt:lpstr>Ciekawostki</vt:lpstr>
      <vt:lpstr>Jak możemy dbać o naszą planetę?</vt:lpstr>
      <vt:lpstr>Prezentacja programu PowerPoint</vt:lpstr>
      <vt:lpstr>Krzyżówka Dzień Ziemi</vt:lpstr>
      <vt:lpstr>Dziękuje za uwagę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ZIEMI</dc:title>
  <dc:creator>Windows User</dc:creator>
  <cp:lastModifiedBy>ArturA7-LN</cp:lastModifiedBy>
  <cp:revision>15</cp:revision>
  <dcterms:created xsi:type="dcterms:W3CDTF">2021-04-13T14:48:41Z</dcterms:created>
  <dcterms:modified xsi:type="dcterms:W3CDTF">2021-04-24T04:22:30Z</dcterms:modified>
</cp:coreProperties>
</file>