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81" d="100"/>
          <a:sy n="81" d="100"/>
        </p:scale>
        <p:origin x="-300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A76EB9D5-7E1A-4433-8B21-2237CC26FA2C}" type="datetimeFigureOut">
              <a:rPr lang="en-US" dirty="0"/>
              <a:t>12/15/2021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8A19-B9D6-4696-A74D-9FEF900C8B6A}" type="datetimeFigureOut">
              <a:rPr lang="en-US" dirty="0"/>
              <a:t>12/15/2021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05100-39B0-4914-BBD6-34F267582565}" type="datetimeFigureOut">
              <a:rPr lang="en-US" dirty="0"/>
              <a:t>12/15/2021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F837-FEDB-44F2-8FB5-4F56FC548A33}" type="datetimeFigureOut">
              <a:rPr lang="en-US" dirty="0"/>
              <a:t>12/15/2021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EC2AB55-62C0-407E-B706-C907B44B0BFC}" type="datetimeFigureOut">
              <a:rPr lang="en-US" dirty="0"/>
              <a:t>12/15/2021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B33F-FEF5-4E73-A5F9-307689FE77C6}" type="datetimeFigureOut">
              <a:rPr lang="en-US" dirty="0"/>
              <a:t>12/15/2021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5FA4-F0B8-4D71-BC92-932E3A1502F8}" type="datetimeFigureOut">
              <a:rPr lang="en-US" dirty="0"/>
              <a:t>12/15/2021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9F80-C2CE-4D6A-80E4-D3515AD92BC6}" type="datetimeFigureOut">
              <a:rPr lang="en-US" dirty="0"/>
              <a:t>12/15/2021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220E-EF40-477E-B84C-637FC7CE78DB}" type="datetimeFigureOut">
              <a:rPr lang="en-US" dirty="0"/>
              <a:t>12/15/2021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8D63-E026-4E54-B301-C824E1BD14F3}" type="datetimeFigureOut">
              <a:rPr lang="en-US" dirty="0"/>
              <a:t>12/15/2021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C423185-9573-406A-8068-0AB4F2335019}" type="datetimeFigureOut">
              <a:rPr lang="en-US" dirty="0"/>
              <a:t>12/15/2021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C5516DA-9D86-4E1E-A623-C11F9F74EB59}" type="datetimeFigureOut">
              <a:rPr lang="en-US" dirty="0"/>
              <a:t>12/15/2021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1" y="654627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0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2"/>
    </mc:Choice>
    <mc:Fallback xmlns="">
      <p:transition spd="slow" advTm="5342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002060"/>
                </a:solidFill>
              </a:rPr>
              <a:t>„Mądrość to córka doświadczenia” </a:t>
            </a:r>
            <a:r>
              <a:rPr lang="pl-PL" sz="3100" dirty="0" smtClean="0">
                <a:solidFill>
                  <a:srgbClr val="002060"/>
                </a:solidFill>
              </a:rPr>
              <a:t>Leonardo </a:t>
            </a:r>
            <a:r>
              <a:rPr lang="pl-PL" sz="3100" dirty="0">
                <a:solidFill>
                  <a:srgbClr val="002060"/>
                </a:solidFill>
              </a:rPr>
              <a:t>d</a:t>
            </a:r>
            <a:r>
              <a:rPr lang="pl-PL" sz="3100" dirty="0" smtClean="0">
                <a:solidFill>
                  <a:srgbClr val="002060"/>
                </a:solidFill>
              </a:rPr>
              <a:t>a Vinci</a:t>
            </a:r>
            <a:endParaRPr lang="pl-PL" sz="3100" dirty="0">
              <a:solidFill>
                <a:srgbClr val="00206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66800" y="2103120"/>
            <a:ext cx="4679373" cy="3931920"/>
          </a:xfrm>
        </p:spPr>
        <p:txBody>
          <a:bodyPr>
            <a:normAutofit/>
          </a:bodyPr>
          <a:lstStyle/>
          <a:p>
            <a:r>
              <a:rPr lang="pl-PL" sz="3600" dirty="0" smtClean="0"/>
              <a:t>Mądrość przychodzi z wiekiem.</a:t>
            </a:r>
          </a:p>
          <a:p>
            <a:r>
              <a:rPr lang="pl-PL" sz="3600" dirty="0" smtClean="0"/>
              <a:t>Jest sumą naszych życiowych doświadczeń, nauką na błędach, dojrzałością.</a:t>
            </a:r>
            <a:endParaRPr lang="pl-PL" sz="36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730" y="1699952"/>
            <a:ext cx="3135025" cy="4488873"/>
          </a:xfrm>
          <a:prstGeom prst="rect">
            <a:avLst/>
          </a:prstGeom>
          <a:effectLst>
            <a:outerShdw blurRad="50800" dist="355600" dir="1800000" algn="ctr" rotWithShape="0">
              <a:srgbClr val="000000">
                <a:alpha val="43137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228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74"/>
    </mc:Choice>
    <mc:Fallback xmlns="">
      <p:transition spd="slow" advTm="10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Dziękujemy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62100" y="4520046"/>
            <a:ext cx="9070848" cy="619218"/>
          </a:xfrm>
        </p:spPr>
        <p:txBody>
          <a:bodyPr>
            <a:normAutofit/>
          </a:bodyPr>
          <a:lstStyle/>
          <a:p>
            <a:r>
              <a:rPr lang="pl-PL" dirty="0" smtClean="0"/>
              <a:t>Prezentację wykonali uczniowie klasy V Szkoły Podstawowej w Dąbrówce Dużej </a:t>
            </a:r>
          </a:p>
          <a:p>
            <a:r>
              <a:rPr lang="pl-PL" dirty="0" smtClean="0"/>
              <a:t>pod kierunkiem wychowawcy Joanny Woźniak.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8858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391" y="706582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8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10700" b="1" dirty="0" smtClean="0">
                <a:solidFill>
                  <a:srgbClr val="002060"/>
                </a:solidFill>
              </a:rPr>
              <a:t>Mądrość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0075" y="1714500"/>
            <a:ext cx="5762625" cy="4320539"/>
          </a:xfrm>
        </p:spPr>
        <p:txBody>
          <a:bodyPr>
            <a:normAutofit fontScale="92500" lnSpcReduction="20000"/>
          </a:bodyPr>
          <a:lstStyle/>
          <a:p>
            <a:r>
              <a:rPr lang="pl-PL" sz="4000" dirty="0" smtClean="0"/>
              <a:t>Nie istnieje jedna definicja mądrości.</a:t>
            </a:r>
          </a:p>
          <a:p>
            <a:r>
              <a:rPr lang="pl-PL" sz="4000" dirty="0" smtClean="0"/>
              <a:t>Nikt nie rodzi się od razu mądrym.</a:t>
            </a:r>
          </a:p>
          <a:p>
            <a:r>
              <a:rPr lang="pl-PL" sz="4000" dirty="0" smtClean="0"/>
              <a:t>Każdy do mądrości musi dojść sam.</a:t>
            </a:r>
          </a:p>
          <a:p>
            <a:r>
              <a:rPr lang="pl-PL" sz="4000" dirty="0" smtClean="0"/>
              <a:t>Nikt nie napisał poradnika „Jak być mądrym”.</a:t>
            </a:r>
            <a:endParaRPr lang="pl-PL" sz="40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425" y="1655444"/>
            <a:ext cx="3429000" cy="4438650"/>
          </a:xfrm>
          <a:prstGeom prst="rect">
            <a:avLst/>
          </a:prstGeom>
          <a:effectLst>
            <a:outerShdw blurRad="50800" dist="381000" dir="1800000" algn="ctr" rotWithShape="0">
              <a:srgbClr val="000000">
                <a:alpha val="5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2273335"/>
      </p:ext>
    </p:extLst>
  </p:cSld>
  <p:clrMapOvr>
    <a:masterClrMapping/>
  </p:clrMapOvr>
  <p:transition spd="slow" advTm="1194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002060"/>
                </a:solidFill>
              </a:rPr>
              <a:t>„Mądrość to doskonały lub do najwyższego stanu doprowadzony rozum”   </a:t>
            </a:r>
            <a:r>
              <a:rPr lang="pl-PL" sz="2800" dirty="0" smtClean="0">
                <a:solidFill>
                  <a:srgbClr val="002060"/>
                </a:solidFill>
              </a:rPr>
              <a:t>Seneka</a:t>
            </a:r>
            <a:endParaRPr lang="pl-PL" sz="2800" dirty="0">
              <a:solidFill>
                <a:srgbClr val="00206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pl-PL" sz="3600" dirty="0" smtClean="0"/>
          </a:p>
          <a:p>
            <a:r>
              <a:rPr lang="pl-PL" sz="3600" dirty="0" smtClean="0"/>
              <a:t>Mądrość </a:t>
            </a:r>
          </a:p>
          <a:p>
            <a:pPr marL="0" indent="0">
              <a:buNone/>
            </a:pPr>
            <a:r>
              <a:rPr lang="pl-PL" sz="3600" dirty="0" smtClean="0"/>
              <a:t>często utożsamiana jest z </a:t>
            </a:r>
          </a:p>
          <a:p>
            <a:pPr marL="0" indent="0">
              <a:buNone/>
            </a:pPr>
            <a:r>
              <a:rPr lang="pl-PL" sz="3600" dirty="0" smtClean="0"/>
              <a:t>inteligencją, </a:t>
            </a:r>
          </a:p>
          <a:p>
            <a:pPr marL="0" indent="0">
              <a:buNone/>
            </a:pPr>
            <a:r>
              <a:rPr lang="pl-PL" sz="3600" dirty="0" smtClean="0"/>
              <a:t>rozumem, </a:t>
            </a:r>
          </a:p>
          <a:p>
            <a:pPr marL="0" indent="0">
              <a:buNone/>
            </a:pPr>
            <a:r>
              <a:rPr lang="pl-PL" sz="3600" dirty="0" smtClean="0"/>
              <a:t>szeroką wiedzą.</a:t>
            </a:r>
            <a:endParaRPr lang="pl-PL" sz="36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467" y="1544313"/>
            <a:ext cx="3503733" cy="4637412"/>
          </a:xfrm>
          <a:prstGeom prst="rect">
            <a:avLst/>
          </a:prstGeom>
          <a:effectLst>
            <a:outerShdw blurRad="50800" dist="381000" dir="900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948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06"/>
    </mc:Choice>
    <mc:Fallback xmlns="">
      <p:transition spd="slow" advTm="10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002060"/>
                </a:solidFill>
              </a:rPr>
              <a:t>„Mądrość to rozeznanie co do dobra i zła”  </a:t>
            </a:r>
            <a:r>
              <a:rPr lang="pl-PL" sz="2800" dirty="0" smtClean="0">
                <a:solidFill>
                  <a:srgbClr val="002060"/>
                </a:solidFill>
              </a:rPr>
              <a:t>Sokrates</a:t>
            </a:r>
            <a:endParaRPr lang="pl-PL" sz="2800" dirty="0">
              <a:solidFill>
                <a:srgbClr val="00206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66800" y="2103120"/>
            <a:ext cx="4286250" cy="3931920"/>
          </a:xfrm>
        </p:spPr>
        <p:txBody>
          <a:bodyPr>
            <a:normAutofit/>
          </a:bodyPr>
          <a:lstStyle/>
          <a:p>
            <a:r>
              <a:rPr lang="pl-PL" sz="3600" dirty="0" smtClean="0"/>
              <a:t>Mądrość</a:t>
            </a:r>
          </a:p>
          <a:p>
            <a:pPr marL="0" indent="0">
              <a:buNone/>
            </a:pPr>
            <a:r>
              <a:rPr lang="pl-PL" sz="3600" dirty="0"/>
              <a:t>t</a:t>
            </a:r>
            <a:r>
              <a:rPr lang="pl-PL" sz="3600" dirty="0" smtClean="0"/>
              <a:t>o umiejętność odróżniania tego,       co dobre, właściwe, przynoszące korzyści od tego, co złe.</a:t>
            </a:r>
            <a:endParaRPr lang="pl-PL" sz="36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" b="10814"/>
          <a:stretch/>
        </p:blipFill>
        <p:spPr>
          <a:xfrm>
            <a:off x="6286500" y="1841355"/>
            <a:ext cx="3657578" cy="4284000"/>
          </a:xfrm>
          <a:prstGeom prst="rect">
            <a:avLst/>
          </a:prstGeom>
          <a:effectLst>
            <a:outerShdw blurRad="50800" dist="381000" dir="1800000" algn="ctr" rotWithShape="0">
              <a:srgbClr val="000000">
                <a:alpha val="43137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583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37"/>
    </mc:Choice>
    <mc:Fallback xmlns="">
      <p:transition spd="slow" advTm="9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400" dirty="0" smtClean="0">
                <a:solidFill>
                  <a:srgbClr val="002060"/>
                </a:solidFill>
              </a:rPr>
              <a:t>„Cokolwiek robisz, czyń rozważnie i patrz końca”              </a:t>
            </a:r>
            <a:r>
              <a:rPr lang="pl-PL" sz="3100" dirty="0" smtClean="0">
                <a:solidFill>
                  <a:srgbClr val="002060"/>
                </a:solidFill>
              </a:rPr>
              <a:t>Owidiusz</a:t>
            </a:r>
            <a:endParaRPr lang="pl-PL" sz="3100" dirty="0">
              <a:solidFill>
                <a:srgbClr val="00206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66800" y="2514600"/>
            <a:ext cx="5029200" cy="3520440"/>
          </a:xfrm>
        </p:spPr>
        <p:txBody>
          <a:bodyPr>
            <a:normAutofit/>
          </a:bodyPr>
          <a:lstStyle/>
          <a:p>
            <a:r>
              <a:rPr lang="pl-PL" sz="3600" dirty="0" smtClean="0"/>
              <a:t>Mądrość to umiejętność dokonywania właściwych wyborów.</a:t>
            </a:r>
          </a:p>
          <a:p>
            <a:r>
              <a:rPr lang="pl-PL" sz="3600" dirty="0" smtClean="0"/>
              <a:t>To roztropność, rozwaga, rozsądek.</a:t>
            </a:r>
            <a:endParaRPr lang="pl-PL" sz="36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325" y="1423839"/>
            <a:ext cx="3448050" cy="4900760"/>
          </a:xfrm>
          <a:prstGeom prst="rect">
            <a:avLst/>
          </a:prstGeom>
          <a:effectLst>
            <a:outerShdw blurRad="50800" dist="381000" dir="1800000" algn="ctr" rotWithShape="0">
              <a:srgbClr val="000000">
                <a:alpha val="43137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168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36"/>
    </mc:Choice>
    <mc:Fallback xmlns="">
      <p:transition spd="slow" advTm="9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400" dirty="0" smtClean="0">
                <a:solidFill>
                  <a:srgbClr val="002060"/>
                </a:solidFill>
              </a:rPr>
              <a:t>„Mądrość to znajomość spraw boskich          i ludzkich”   </a:t>
            </a:r>
            <a:r>
              <a:rPr lang="pl-PL" sz="3100" dirty="0" smtClean="0">
                <a:solidFill>
                  <a:srgbClr val="002060"/>
                </a:solidFill>
              </a:rPr>
              <a:t>Cyceron</a:t>
            </a:r>
            <a:endParaRPr lang="pl-PL" sz="3100" dirty="0">
              <a:solidFill>
                <a:srgbClr val="00206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66801" y="2014194"/>
            <a:ext cx="5162550" cy="4020846"/>
          </a:xfrm>
        </p:spPr>
        <p:txBody>
          <a:bodyPr>
            <a:noAutofit/>
          </a:bodyPr>
          <a:lstStyle/>
          <a:p>
            <a:r>
              <a:rPr lang="pl-PL" sz="2400" dirty="0" smtClean="0"/>
              <a:t>Mądrość to znajomość świata i siebie.</a:t>
            </a:r>
          </a:p>
          <a:p>
            <a:r>
              <a:rPr lang="pl-PL" sz="2400" dirty="0" smtClean="0"/>
              <a:t>To dojrzałe przyjmowanie świata, zrozumienie zależności między wszystkimi jego elementami i zaakceptowanie praw nim rządzących.</a:t>
            </a:r>
          </a:p>
          <a:p>
            <a:r>
              <a:rPr lang="pl-PL" sz="2400" dirty="0" smtClean="0"/>
              <a:t>To świadomość siebie, swoich uwarunkowań, umiejętności, możliwości i ograniczeń. </a:t>
            </a:r>
          </a:p>
          <a:p>
            <a:r>
              <a:rPr lang="pl-PL" sz="2400" dirty="0" smtClean="0"/>
              <a:t>To zrozumienie dla spraw ludzkich, empatia, życzliwość, uczciwość wobec innych.</a:t>
            </a:r>
            <a:endParaRPr lang="pl-PL" sz="24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792" y="1455378"/>
            <a:ext cx="3570983" cy="4793021"/>
          </a:xfrm>
          <a:prstGeom prst="rect">
            <a:avLst/>
          </a:prstGeom>
          <a:effectLst>
            <a:outerShdw blurRad="50800" dist="342900" dir="1800000" algn="ctr" rotWithShape="0">
              <a:srgbClr val="000000">
                <a:alpha val="43137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65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72"/>
    </mc:Choice>
    <mc:Fallback xmlns="">
      <p:transition spd="slow" advTm="16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25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625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250" tmFilter="0, 0; .2, .5; .8, .5; 1, 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625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250" tmFilter="0, 0; .2, .5; .8, .5; 1, 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625" autoRev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400" dirty="0" smtClean="0">
                <a:solidFill>
                  <a:srgbClr val="002060"/>
                </a:solidFill>
              </a:rPr>
              <a:t>„Mądrość to wiedza, która zapewnia osiągnięcie szczęścia”   </a:t>
            </a:r>
            <a:r>
              <a:rPr lang="pl-PL" sz="3100" dirty="0" err="1" smtClean="0">
                <a:solidFill>
                  <a:srgbClr val="002060"/>
                </a:solidFill>
              </a:rPr>
              <a:t>Leibnitz</a:t>
            </a:r>
            <a:endParaRPr lang="pl-PL" sz="3100" dirty="0">
              <a:solidFill>
                <a:srgbClr val="00206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66800" y="2103120"/>
            <a:ext cx="5267325" cy="3931920"/>
          </a:xfrm>
        </p:spPr>
        <p:txBody>
          <a:bodyPr>
            <a:normAutofit lnSpcReduction="10000"/>
          </a:bodyPr>
          <a:lstStyle/>
          <a:p>
            <a:r>
              <a:rPr lang="pl-PL" sz="2800" dirty="0"/>
              <a:t>D</a:t>
            </a:r>
            <a:r>
              <a:rPr lang="pl-PL" sz="2800" dirty="0" smtClean="0"/>
              <a:t>okonywanie mądrych wyborów pozwala osiągnąć szczęście.</a:t>
            </a:r>
          </a:p>
          <a:p>
            <a:r>
              <a:rPr lang="pl-PL" sz="2800" dirty="0" smtClean="0"/>
              <a:t>Szczęście to życie w zgodzie ze sobą, swoim umysłem i duszą,</a:t>
            </a:r>
          </a:p>
          <a:p>
            <a:r>
              <a:rPr lang="pl-PL" sz="2800" dirty="0" smtClean="0"/>
              <a:t>wewnętrzna równowaga,</a:t>
            </a:r>
          </a:p>
          <a:p>
            <a:r>
              <a:rPr lang="pl-PL" sz="2800" dirty="0"/>
              <a:t>u</a:t>
            </a:r>
            <a:r>
              <a:rPr lang="pl-PL" sz="2800" dirty="0" smtClean="0"/>
              <a:t>gruntowany system wartości.</a:t>
            </a:r>
          </a:p>
          <a:p>
            <a:r>
              <a:rPr lang="pl-PL" sz="2800" dirty="0" smtClean="0"/>
              <a:t>To także pokora wobec świata, świadomość swojej niewiedzy.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2103120"/>
            <a:ext cx="4191000" cy="4116684"/>
          </a:xfrm>
          <a:prstGeom prst="rect">
            <a:avLst/>
          </a:prstGeom>
          <a:effectLst>
            <a:outerShdw blurRad="50800" dist="355600" dir="1800000" algn="ctr" rotWithShape="0">
              <a:srgbClr val="000000">
                <a:alpha val="43137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647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49"/>
    </mc:Choice>
    <mc:Fallback xmlns="">
      <p:transition spd="slow" advTm="19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400" dirty="0" smtClean="0">
                <a:solidFill>
                  <a:srgbClr val="002060"/>
                </a:solidFill>
              </a:rPr>
              <a:t>„Człowiek, który zadaje pytanie jest głupi przez minutę. Człowiek, który nie zadaje pytań jest głupi przez całe życie” </a:t>
            </a:r>
            <a:r>
              <a:rPr lang="pl-PL" sz="3100" dirty="0" smtClean="0">
                <a:solidFill>
                  <a:srgbClr val="002060"/>
                </a:solidFill>
              </a:rPr>
              <a:t>Konfucjusz</a:t>
            </a:r>
            <a:endParaRPr lang="pl-PL" sz="3100" dirty="0">
              <a:solidFill>
                <a:srgbClr val="00206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66800" y="2379518"/>
            <a:ext cx="4991100" cy="3655522"/>
          </a:xfrm>
        </p:spPr>
        <p:txBody>
          <a:bodyPr>
            <a:normAutofit/>
          </a:bodyPr>
          <a:lstStyle/>
          <a:p>
            <a:r>
              <a:rPr lang="pl-PL" sz="3600" dirty="0" smtClean="0"/>
              <a:t>Mądrość to nieustanne poszukiwanie nowych, najlepszych rozwiązań.</a:t>
            </a:r>
          </a:p>
          <a:p>
            <a:r>
              <a:rPr lang="pl-PL" sz="3600" dirty="0" smtClean="0"/>
              <a:t>To ciągły samorozwój, kształcenie i doskonalenie siebie.</a:t>
            </a:r>
            <a:endParaRPr lang="pl-PL" sz="36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724" y="1664778"/>
            <a:ext cx="3577774" cy="4537751"/>
          </a:xfrm>
          <a:prstGeom prst="rect">
            <a:avLst/>
          </a:prstGeom>
          <a:effectLst>
            <a:outerShdw blurRad="50800" dist="304800" dir="8400000" algn="ctr" rotWithShape="0">
              <a:srgbClr val="000000">
                <a:alpha val="43137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888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53"/>
    </mc:Choice>
    <mc:Fallback xmlns="">
      <p:transition spd="slow" advTm="10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529106"/>
          </a:xfrm>
        </p:spPr>
        <p:txBody>
          <a:bodyPr>
            <a:normAutofit fontScale="90000"/>
          </a:bodyPr>
          <a:lstStyle/>
          <a:p>
            <a:r>
              <a:rPr lang="pl-PL" sz="4400" dirty="0" smtClean="0">
                <a:solidFill>
                  <a:srgbClr val="002060"/>
                </a:solidFill>
              </a:rPr>
              <a:t>„Dobroć jest ważniejsza niż mądrość, a uznanie tej prawdy jest pierwszym krokiem do mądrości”   </a:t>
            </a:r>
            <a:r>
              <a:rPr lang="pl-PL" sz="3100" dirty="0" err="1" smtClean="0">
                <a:solidFill>
                  <a:srgbClr val="002060"/>
                </a:solidFill>
              </a:rPr>
              <a:t>Theodore</a:t>
            </a:r>
            <a:r>
              <a:rPr lang="pl-PL" sz="3100" dirty="0" smtClean="0">
                <a:solidFill>
                  <a:srgbClr val="002060"/>
                </a:solidFill>
              </a:rPr>
              <a:t> Isaac Rubin</a:t>
            </a:r>
            <a:endParaRPr lang="pl-PL" sz="3100" dirty="0">
              <a:solidFill>
                <a:srgbClr val="00206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66800" y="2337955"/>
            <a:ext cx="4991100" cy="3697085"/>
          </a:xfrm>
        </p:spPr>
        <p:txBody>
          <a:bodyPr>
            <a:noAutofit/>
          </a:bodyPr>
          <a:lstStyle/>
          <a:p>
            <a:r>
              <a:rPr lang="pl-PL" sz="3600" dirty="0" smtClean="0">
                <a:solidFill>
                  <a:schemeClr val="bg1">
                    <a:lumMod val="50000"/>
                  </a:schemeClr>
                </a:solidFill>
              </a:rPr>
              <a:t>Mądrość to zdolność do działania dla dobra własnego i innych.</a:t>
            </a:r>
          </a:p>
          <a:p>
            <a:r>
              <a:rPr lang="pl-PL" sz="3600" dirty="0" smtClean="0">
                <a:solidFill>
                  <a:schemeClr val="bg1">
                    <a:lumMod val="50000"/>
                  </a:schemeClr>
                </a:solidFill>
              </a:rPr>
              <a:t>To odpowiedzialność za to, co robimy oraz odpowiedzialność za innych.</a:t>
            </a:r>
            <a:endParaRPr lang="pl-PL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71700"/>
            <a:ext cx="4388519" cy="3919970"/>
          </a:xfrm>
          <a:prstGeom prst="rect">
            <a:avLst/>
          </a:prstGeom>
          <a:effectLst>
            <a:outerShdw blurRad="50800" dist="355600" dir="1800000" algn="ctr" rotWithShape="0">
              <a:srgbClr val="000000">
                <a:alpha val="43137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610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40"/>
    </mc:Choice>
    <mc:Fallback xmlns="">
      <p:transition spd="slow" advTm="12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4.2|4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3.8|3.7|2.4|2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dło">
  <a:themeElements>
    <a:clrScheme name="Savon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avon" id="{1306E473-ED32-493B-A2D0-240A757EDD34}" vid="{3F20CFC1-E34F-405B-AA49-5BE0E194F1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TM03457510[[fn=Mydło]]</Template>
  <TotalTime>104</TotalTime>
  <Words>347</Words>
  <Application>Microsoft Office PowerPoint</Application>
  <PresentationFormat>Niestandardowy</PresentationFormat>
  <Paragraphs>41</Paragraphs>
  <Slides>12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3" baseType="lpstr">
      <vt:lpstr>Mydło</vt:lpstr>
      <vt:lpstr>Prezentacja programu PowerPoint</vt:lpstr>
      <vt:lpstr>Mądrość </vt:lpstr>
      <vt:lpstr>„Mądrość to doskonały lub do najwyższego stanu doprowadzony rozum”   Seneka</vt:lpstr>
      <vt:lpstr>„Mądrość to rozeznanie co do dobra i zła”  Sokrates</vt:lpstr>
      <vt:lpstr>„Cokolwiek robisz, czyń rozważnie i patrz końca”              Owidiusz</vt:lpstr>
      <vt:lpstr>„Mądrość to znajomość spraw boskich          i ludzkich”   Cyceron</vt:lpstr>
      <vt:lpstr>„Mądrość to wiedza, która zapewnia osiągnięcie szczęścia”   Leibnitz</vt:lpstr>
      <vt:lpstr>„Człowiek, który zadaje pytanie jest głupi przez minutę. Człowiek, który nie zadaje pytań jest głupi przez całe życie” Konfucjusz</vt:lpstr>
      <vt:lpstr>„Dobroć jest ważniejsza niż mądrość, a uznanie tej prawdy jest pierwszym krokiem do mądrości”   Theodore Isaac Rubin</vt:lpstr>
      <vt:lpstr>„Mądrość to córka doświadczenia” Leonardo da Vinci</vt:lpstr>
      <vt:lpstr>Dziękujemy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User</dc:creator>
  <cp:lastModifiedBy>szkola</cp:lastModifiedBy>
  <cp:revision>13</cp:revision>
  <dcterms:created xsi:type="dcterms:W3CDTF">2021-12-10T10:13:58Z</dcterms:created>
  <dcterms:modified xsi:type="dcterms:W3CDTF">2021-12-15T08:48:23Z</dcterms:modified>
</cp:coreProperties>
</file>