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sldIdLst>
    <p:sldId id="258" r:id="rId2"/>
    <p:sldId id="263" r:id="rId3"/>
    <p:sldId id="278" r:id="rId4"/>
    <p:sldId id="279" r:id="rId5"/>
    <p:sldId id="280" r:id="rId6"/>
    <p:sldId id="261" r:id="rId7"/>
    <p:sldId id="277" r:id="rId8"/>
    <p:sldId id="262" r:id="rId9"/>
    <p:sldId id="269" r:id="rId10"/>
    <p:sldId id="274" r:id="rId11"/>
    <p:sldId id="275" r:id="rId12"/>
    <p:sldId id="282" r:id="rId13"/>
    <p:sldId id="266" r:id="rId14"/>
    <p:sldId id="276" r:id="rId15"/>
    <p:sldId id="259" r:id="rId16"/>
    <p:sldId id="281" r:id="rId17"/>
    <p:sldId id="283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09F33-A784-4F0C-824D-831D9F99F615}" type="datetimeFigureOut">
              <a:rPr lang="pl-PL" smtClean="0"/>
              <a:pPr/>
              <a:t>29.11.2020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8F71A-F6F4-4386-BF8F-BB14CC5985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53982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8F71A-F6F4-4386-BF8F-BB14CC5985E8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42804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8F71A-F6F4-4386-BF8F-BB14CC5985E8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02178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8F71A-F6F4-4386-BF8F-BB14CC5985E8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51623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8F71A-F6F4-4386-BF8F-BB14CC5985E8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144729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C3F7-6A85-4BD0-907E-E2D24C6544A8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295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113A-7C7C-459C-8A0A-DEE9AF6B08C9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9080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3CFFC-6A5B-4966-B83B-F7C7E50AC847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88401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D0822-4B29-482E-9ED1-44ACA19CA0C2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2312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1FF19-F464-4CCF-BC6A-C8063946B716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6016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6757-3989-4068-B0D5-27E75533564C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8749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A7662-B702-4EF6-8375-BDACD9C07744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7648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E125-BCE9-473B-A6F4-F8CAA1641E16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23860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061E-9D28-4E0E-9942-20F2A6E2546B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529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6853-B50E-445F-812D-0A5CF252370E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7239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E5AC-0DC4-4298-8C0A-2C030904B689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6149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2128B-FEDA-4FA2-AD27-9BDDAA76F20A}" type="datetime1">
              <a:rPr lang="pl-PL" smtClean="0"/>
              <a:pPr/>
              <a:t>29.11.2020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366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" y="147582"/>
            <a:ext cx="11708397" cy="6573893"/>
          </a:xfrm>
          <a:prstGeom prst="rect">
            <a:avLst/>
          </a:prstGeom>
          <a:solidFill>
            <a:schemeClr val="bg1"/>
          </a:solidFill>
          <a:ln w="44450">
            <a:solidFill>
              <a:srgbClr val="FFFF00"/>
            </a:solidFill>
          </a:ln>
        </p:spPr>
      </p:pic>
      <p:sp>
        <p:nvSpPr>
          <p:cNvPr id="3" name="Prostokąt 2"/>
          <p:cNvSpPr/>
          <p:nvPr/>
        </p:nvSpPr>
        <p:spPr>
          <a:xfrm>
            <a:off x="1609344" y="1864867"/>
            <a:ext cx="9171432" cy="3600986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l-PL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Szkolne Koło Wolontariatu</a:t>
            </a:r>
          </a:p>
          <a:p>
            <a:pPr algn="ctr"/>
            <a:r>
              <a:rPr lang="pl-PL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,,Silni Sercem” </a:t>
            </a:r>
            <a:br>
              <a:rPr lang="pl-PL" sz="5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lang="pl-PL" sz="4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promuje </a:t>
            </a:r>
            <a:endParaRPr lang="pl-PL" sz="48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pl-PL" sz="7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</a:t>
            </a:r>
            <a:r>
              <a:rPr lang="pl-PL" sz="7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deę wolontariatu</a:t>
            </a:r>
            <a:r>
              <a:rPr lang="pl-PL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. </a:t>
            </a:r>
            <a:endParaRPr lang="pl-PL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7026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10</a:t>
            </a:fld>
            <a:endParaRPr lang="pl-PL"/>
          </a:p>
        </p:txBody>
      </p:sp>
      <p:pic>
        <p:nvPicPr>
          <p:cNvPr id="5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65794"/>
            <a:ext cx="8077200" cy="19036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376136" y="2821231"/>
            <a:ext cx="1143972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Wolontariat </a:t>
            </a:r>
            <a:r>
              <a:rPr lang="pl-PL" sz="4000" dirty="0" smtClean="0">
                <a:effectLst/>
                <a:latin typeface="Arial" panose="020B0604020202020204" pitchFamily="34" charset="0"/>
              </a:rPr>
              <a:t>to nie tylko niesienie pomocy  innym czy dobra zabawa w trakcie ciekawych akcji.</a:t>
            </a:r>
          </a:p>
          <a:p>
            <a:r>
              <a:rPr lang="pl-PL" sz="4000" dirty="0" smtClean="0"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pl-PL" sz="3200" dirty="0" smtClean="0">
                <a:effectLst/>
                <a:latin typeface="Arial" panose="020B0604020202020204" pitchFamily="34" charset="0"/>
              </a:rPr>
              <a:t>Wolontariusze podczas działania na rzecz innych </a:t>
            </a:r>
            <a:r>
              <a:rPr lang="pl-PL" sz="3200" dirty="0" smtClean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też zyskują!, </a:t>
            </a:r>
            <a:r>
              <a:rPr lang="pl-PL" sz="3200" dirty="0" smtClean="0">
                <a:effectLst/>
                <a:latin typeface="Arial" panose="020B0604020202020204" pitchFamily="34" charset="0"/>
              </a:rPr>
              <a:t>np. </a:t>
            </a:r>
            <a:r>
              <a:rPr lang="pl-PL" sz="32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mogą zdobyć szereg umiejętności przydatnych w życiu</a:t>
            </a:r>
            <a:r>
              <a:rPr lang="pl-PL" sz="3200" dirty="0" smtClean="0">
                <a:effectLst/>
                <a:latin typeface="Arial" panose="020B0604020202020204" pitchFamily="34" charset="0"/>
              </a:rPr>
              <a:t>.</a:t>
            </a:r>
          </a:p>
          <a:p>
            <a:endParaRPr lang="pl-PL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11</a:t>
            </a:fld>
            <a:endParaRPr lang="pl-PL" dirty="0"/>
          </a:p>
        </p:txBody>
      </p:sp>
      <p:pic>
        <p:nvPicPr>
          <p:cNvPr id="5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702287"/>
            <a:ext cx="6096000" cy="14367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351006" y="2956732"/>
            <a:ext cx="1148998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 smtClean="0">
                <a:effectLst/>
                <a:latin typeface="Arial" panose="020B0604020202020204" pitchFamily="34" charset="0"/>
              </a:rPr>
              <a:t>Wolontariusze i ich działalność </a:t>
            </a:r>
          </a:p>
          <a:p>
            <a:pPr algn="ctr"/>
            <a:r>
              <a:rPr lang="pl-PL" sz="4000" b="1" dirty="0" smtClean="0">
                <a:effectLst/>
                <a:latin typeface="Arial" panose="020B0604020202020204" pitchFamily="34" charset="0"/>
              </a:rPr>
              <a:t>jest chroniona przez </a:t>
            </a:r>
            <a:r>
              <a:rPr lang="pl-PL" sz="5400" b="1" u="sng" dirty="0" smtClean="0">
                <a:effectLst/>
                <a:latin typeface="Arial" panose="020B0604020202020204" pitchFamily="34" charset="0"/>
              </a:rPr>
              <a:t>PRAWO !</a:t>
            </a:r>
          </a:p>
          <a:p>
            <a:r>
              <a:rPr lang="pl-PL" sz="2800" b="1" dirty="0" smtClean="0"/>
              <a:t>ustawą</a:t>
            </a:r>
            <a:r>
              <a:rPr lang="pl-PL" sz="2800" dirty="0" smtClean="0"/>
              <a:t> </a:t>
            </a:r>
            <a:r>
              <a:rPr lang="pl-PL" sz="2800" dirty="0"/>
              <a:t>z dnia 24 kwietnia 2003 r. o działalności pożytku publicznego </a:t>
            </a:r>
            <a:endParaRPr lang="pl-PL" sz="2800" dirty="0" smtClean="0"/>
          </a:p>
          <a:p>
            <a:r>
              <a:rPr lang="pl-PL" sz="2800" dirty="0" smtClean="0"/>
              <a:t>i </a:t>
            </a:r>
            <a:r>
              <a:rPr lang="pl-PL" sz="2800" dirty="0"/>
              <a:t>o wolontariacie (Dz.U. z 2010 </a:t>
            </a:r>
            <a:r>
              <a:rPr lang="pl-PL" sz="2800" dirty="0" err="1"/>
              <a:t>r</a:t>
            </a:r>
            <a:r>
              <a:rPr lang="pl-PL" sz="2800" dirty="0" err="1" smtClean="0"/>
              <a:t>.,Nr</a:t>
            </a:r>
            <a:r>
              <a:rPr lang="pl-PL" sz="2800" dirty="0" smtClean="0"/>
              <a:t> </a:t>
            </a:r>
            <a:r>
              <a:rPr lang="pl-PL" sz="2800" dirty="0"/>
              <a:t>234, poz. 1536 z </a:t>
            </a:r>
            <a:r>
              <a:rPr lang="pl-PL" sz="2800" dirty="0" err="1"/>
              <a:t>późn</a:t>
            </a:r>
            <a:r>
              <a:rPr lang="pl-PL" sz="2800" dirty="0"/>
              <a:t>. zm</a:t>
            </a:r>
            <a:r>
              <a:rPr lang="pl-PL" sz="2800" dirty="0" smtClean="0"/>
              <a:t>.)</a:t>
            </a:r>
            <a:r>
              <a:rPr lang="pl-PL" b="1" dirty="0" smtClean="0"/>
              <a:t> </a:t>
            </a:r>
          </a:p>
          <a:p>
            <a:r>
              <a:rPr lang="pl-PL" b="1" dirty="0"/>
              <a:t>*</a:t>
            </a:r>
            <a:r>
              <a:rPr lang="pl-PL" b="1" dirty="0" smtClean="0"/>
              <a:t>Ustawa</a:t>
            </a:r>
            <a:r>
              <a:rPr lang="pl-PL" dirty="0" smtClean="0"/>
              <a:t> –  to akt prawny o charakterze powszechnie obowiązującym, uchwalany przez Sejm.</a:t>
            </a:r>
            <a:endParaRPr lang="pl-PL" dirty="0" smtClean="0">
              <a:latin typeface="Arial" panose="020B0604020202020204" pitchFamily="34" charset="0"/>
            </a:endParaRPr>
          </a:p>
          <a:p>
            <a:endParaRPr lang="pl-PL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715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889502" y="854839"/>
            <a:ext cx="95979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chemeClr val="accent5">
                    <a:lumMod val="50000"/>
                  </a:schemeClr>
                </a:solidFill>
              </a:rPr>
              <a:t>Decydując się na działalność w charakterze wolontariusza, należy przestrzegać pewnych zasad. Nie są one zapisane w żadnych ustawach, kodeksach czy innych przepisach. To nieformalny zbiór norm postępowania, którymi każdy wolontariusz powinien się kierować:</a:t>
            </a:r>
            <a:endParaRPr lang="pl-P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2919" y="2354094"/>
            <a:ext cx="10894979" cy="4389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Oto one: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będę wypełniać wszystkie zadania związane z przyjętą rolą;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nie będę składać obietnic, których nie jestem w stanie spełnić;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w przypadku niemożności wywiązania się ze zobowiązań, poinformuję o tym koordynatora pracy wolontariuszy;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zachowam dyskrecję w sprawach prywatnych, będę unikać </a:t>
            </a:r>
            <a:r>
              <a:rPr lang="pl-PL" dirty="0" err="1" smtClean="0">
                <a:solidFill>
                  <a:schemeClr val="accent5">
                    <a:lumMod val="50000"/>
                  </a:schemeClr>
                </a:solidFill>
              </a:rPr>
              <a:t>zachowań</a:t>
            </a: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, które mogą być niewłaściwie rozumiane;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będę otwarty na nowe pomysły i sposoby działania;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wykorzystam szansę poznania i nauczenia się nowych rzeczy od innych osób;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nie będę krytykować rzeczy, których nie rozumiem;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będę pytać o rzeczy, których nie rozumiem;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będę działać w zespole;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będę osobą, na której można polegać;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będę pracować lepiej i z większą satysfakcją wykonując to, czego się ode mnie oczekuje;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będę chętnie się uczyć; wiem, że nauka jest nieodłączną częścią każdej dobrze wykonanej pracy;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będę uczestniczyć w obowiązkowych spotkaniach;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accent5">
                    <a:lumMod val="50000"/>
                  </a:schemeClr>
                </a:solidFill>
              </a:rPr>
              <a:t>postaram się być bardzo dobrym wolontariuszem.</a:t>
            </a:r>
            <a:endParaRPr lang="pl-P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729365" y="94247"/>
            <a:ext cx="96551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800" b="1" dirty="0" smtClean="0">
                <a:solidFill>
                  <a:schemeClr val="accent5">
                    <a:lumMod val="50000"/>
                  </a:schemeClr>
                </a:solidFill>
              </a:rPr>
              <a:t>Co to jest etyka pracy wolontariusza?</a:t>
            </a:r>
            <a:endParaRPr lang="pl-PL" sz="4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81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4" y="174171"/>
            <a:ext cx="11825129" cy="6537914"/>
          </a:xfrm>
          <a:prstGeom prst="rect">
            <a:avLst/>
          </a:prstGeom>
          <a:noFill/>
          <a:ln w="444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2375401" y="1867247"/>
            <a:ext cx="7509754" cy="31517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754877" y="2603541"/>
            <a:ext cx="531130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Kto może zostać </a:t>
            </a:r>
            <a:r>
              <a:rPr lang="pl-PL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wolontariuszem</a:t>
            </a:r>
            <a:r>
              <a:rPr lang="pl-PL" sz="40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?</a:t>
            </a:r>
            <a:endParaRPr lang="pl-PL" sz="4000" b="1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694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86929" y="589406"/>
            <a:ext cx="90078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Istnieje zestaw cech charakteryzujących </a:t>
            </a:r>
          </a:p>
          <a:p>
            <a:pPr algn="ctr"/>
            <a:r>
              <a:rPr lang="pl-PL" sz="4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idealnego wolontariusza </a:t>
            </a:r>
            <a:r>
              <a:rPr lang="pl-PL" sz="48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pl-PL" sz="4800" b="1" dirty="0" smtClean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3600" dirty="0">
              <a:effectLst/>
              <a:latin typeface="Berlin Sans FB" panose="020E0602020502020306" pitchFamily="34" charset="0"/>
            </a:endParaRPr>
          </a:p>
        </p:txBody>
      </p:sp>
      <p:pic>
        <p:nvPicPr>
          <p:cNvPr id="16386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8338">
            <a:off x="8879226" y="392447"/>
            <a:ext cx="3171825" cy="1438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rostokąt 6"/>
          <p:cNvSpPr/>
          <p:nvPr/>
        </p:nvSpPr>
        <p:spPr>
          <a:xfrm>
            <a:off x="369651" y="-2183060"/>
            <a:ext cx="11556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effectLst/>
                <a:latin typeface="Arial" panose="020B0604020202020204" pitchFamily="34" charset="0"/>
              </a:rPr>
              <a:t>.</a:t>
            </a:r>
            <a:endParaRPr lang="pl-PL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69651" y="2161564"/>
            <a:ext cx="10603149" cy="41549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pl-PL" sz="2400" b="1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takiego uważana jest osoba, która odznacza się</a:t>
            </a:r>
            <a:r>
              <a:rPr lang="pl-PL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pl-PL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odwagą 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gotowością do uczenia  się nowych rzeczy oraz poznawania innych ludzi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FontTx/>
              <a:buChar char="-"/>
            </a:pPr>
            <a:endParaRPr lang="pl-PL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odpowiedzialnością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wrażliwością oraz sumiennym wywiązywaniem się z powierzonych jej obowiązków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FontTx/>
              <a:buChar char="-"/>
            </a:pPr>
            <a:endParaRPr lang="pl-PL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silną 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motywacją do niesienia pomocy innym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buFontTx/>
              <a:buChar char="-"/>
            </a:pPr>
            <a:endParaRPr lang="pl-PL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optymistycznym nastawieniem do świata i innych 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ludzi. </a:t>
            </a:r>
            <a:endParaRPr lang="pl-PL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041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111044"/>
            <a:ext cx="11644317" cy="6537914"/>
          </a:xfrm>
          <a:prstGeom prst="rect">
            <a:avLst/>
          </a:prstGeom>
          <a:noFill/>
          <a:ln w="444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67512">
            <a:off x="8287966" y="3760193"/>
            <a:ext cx="1536971" cy="1300514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962034" y="1699296"/>
            <a:ext cx="1023349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9600" b="1" dirty="0" smtClean="0">
                <a:ln w="47625">
                  <a:solidFill>
                    <a:schemeClr val="accent2"/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Wolontariat</a:t>
            </a:r>
            <a:r>
              <a:rPr lang="pl-PL" sz="8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pl-PL" sz="3200" b="1" dirty="0" smtClean="0">
                <a:effectLst/>
                <a:latin typeface="arial" panose="020B0604020202020204" pitchFamily="34" charset="0"/>
              </a:rPr>
              <a:t>w </a:t>
            </a:r>
            <a:r>
              <a:rPr lang="pl-PL" sz="3200" b="1" dirty="0" smtClean="0">
                <a:effectLst/>
                <a:latin typeface="arial" panose="020B0604020202020204" pitchFamily="34" charset="0"/>
              </a:rPr>
              <a:t>Szkole Podstawowej </a:t>
            </a:r>
            <a:br>
              <a:rPr lang="pl-PL" sz="3200" b="1" dirty="0" smtClean="0">
                <a:effectLst/>
                <a:latin typeface="arial" panose="020B0604020202020204" pitchFamily="34" charset="0"/>
              </a:rPr>
            </a:br>
            <a:r>
              <a:rPr lang="pl-PL" sz="3200" b="1" dirty="0" smtClean="0">
                <a:effectLst/>
                <a:latin typeface="arial" panose="020B0604020202020204" pitchFamily="34" charset="0"/>
              </a:rPr>
              <a:t>im. Jana Brzechwy w Cyganach</a:t>
            </a:r>
            <a:endParaRPr lang="pl-PL" sz="3200" b="1" dirty="0" smtClean="0">
              <a:effectLst/>
              <a:latin typeface="arial" panose="020B0604020202020204" pitchFamily="34" charset="0"/>
            </a:endParaRPr>
          </a:p>
          <a:p>
            <a:endParaRPr lang="pl-PL" dirty="0">
              <a:latin typeface="arial" panose="020B0604020202020204" pitchFamily="34" charset="0"/>
            </a:endParaRPr>
          </a:p>
          <a:p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21383" y="5947788"/>
            <a:ext cx="4114800" cy="408562"/>
          </a:xfrm>
        </p:spPr>
        <p:txBody>
          <a:bodyPr/>
          <a:lstStyle/>
          <a:p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pl-P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305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326204" y="3198168"/>
            <a:ext cx="10027596" cy="3046988"/>
          </a:xfrm>
          <a:prstGeom prst="rect">
            <a:avLst/>
          </a:prstGeom>
          <a:gradFill>
            <a:gsLst>
              <a:gs pos="0">
                <a:schemeClr val="accent5">
                  <a:lumMod val="110000"/>
                  <a:satMod val="105000"/>
                  <a:tint val="67000"/>
                </a:schemeClr>
              </a:gs>
              <a:gs pos="25000">
                <a:schemeClr val="accent5">
                  <a:lumMod val="105000"/>
                  <a:satMod val="103000"/>
                  <a:tint val="73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  <a:ln w="22225">
            <a:noFill/>
          </a:ln>
        </p:spPr>
        <p:txBody>
          <a:bodyPr wrap="square">
            <a:spAutoFit/>
          </a:bodyPr>
          <a:lstStyle/>
          <a:p>
            <a:r>
              <a:rPr lang="pl-PL" sz="3200" dirty="0" smtClean="0">
                <a:effectLst/>
                <a:latin typeface="Arial" panose="020B0604020202020204" pitchFamily="34" charset="0"/>
              </a:rPr>
              <a:t>W naszej szkole wolontariusze działają głównie w: </a:t>
            </a:r>
          </a:p>
          <a:p>
            <a:endParaRPr lang="pl-PL" sz="3200" dirty="0" smtClean="0">
              <a:effectLst/>
              <a:latin typeface="Arial" panose="020B0604020202020204" pitchFamily="34" charset="0"/>
            </a:endParaRPr>
          </a:p>
          <a:p>
            <a:r>
              <a:rPr lang="pl-PL" sz="3200" dirty="0" smtClean="0">
                <a:effectLst/>
                <a:latin typeface="Arial" panose="020B0604020202020204" pitchFamily="34" charset="0"/>
              </a:rPr>
              <a:t>  - </a:t>
            </a:r>
            <a:r>
              <a:rPr lang="pl-PL" sz="48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Samorządzie Uczniowskim</a:t>
            </a:r>
            <a:r>
              <a:rPr lang="pl-PL" sz="4800" b="1" dirty="0" smtClean="0">
                <a:effectLst/>
                <a:latin typeface="Arial" panose="020B0604020202020204" pitchFamily="34" charset="0"/>
              </a:rPr>
              <a:t> </a:t>
            </a:r>
            <a:r>
              <a:rPr lang="pl-PL" sz="3200" dirty="0" smtClean="0">
                <a:effectLst/>
                <a:latin typeface="Arial" panose="020B0604020202020204" pitchFamily="34" charset="0"/>
              </a:rPr>
              <a:t>oraz </a:t>
            </a:r>
          </a:p>
          <a:p>
            <a:endParaRPr lang="pl-PL" sz="3200" dirty="0" smtClean="0">
              <a:effectLst/>
              <a:latin typeface="Arial" panose="020B0604020202020204" pitchFamily="34" charset="0"/>
            </a:endParaRPr>
          </a:p>
          <a:p>
            <a:r>
              <a:rPr lang="pl-PL" sz="3200" dirty="0" smtClean="0">
                <a:latin typeface="Arial" panose="020B0604020202020204" pitchFamily="34" charset="0"/>
              </a:rPr>
              <a:t>  - </a:t>
            </a:r>
            <a:r>
              <a:rPr lang="pl-PL" sz="48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Szkolnym Kole Wolontariatu</a:t>
            </a:r>
            <a:endParaRPr lang="pl-PL" sz="4800" b="1" dirty="0"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758757" y="923072"/>
            <a:ext cx="11050622" cy="1323439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77000">
                <a:schemeClr val="accent5">
                  <a:lumMod val="75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pl-PL" sz="80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Idea wolontariatu </a:t>
            </a:r>
          </a:p>
        </p:txBody>
      </p:sp>
    </p:spTree>
    <p:extLst>
      <p:ext uri="{BB962C8B-B14F-4D97-AF65-F5344CB8AC3E}">
        <p14:creationId xmlns="" xmlns:p14="http://schemas.microsoft.com/office/powerpoint/2010/main" val="369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Idea wolontariatu w  SP 357 Warszawa 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1179095" y="422090"/>
            <a:ext cx="9994355" cy="1323439"/>
          </a:xfrm>
          <a:prstGeom prst="rect">
            <a:avLst/>
          </a:prstGeom>
          <a:gradFill>
            <a:gsLst>
              <a:gs pos="6000">
                <a:schemeClr val="tx2">
                  <a:lumMod val="50000"/>
                </a:schemeClr>
              </a:gs>
              <a:gs pos="55000">
                <a:schemeClr val="accent5">
                  <a:lumMod val="105000"/>
                  <a:satMod val="103000"/>
                  <a:tint val="73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pl-PL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V Boli" panose="02000500030200090000" pitchFamily="2" charset="0"/>
              </a:rPr>
              <a:t>5 grudnia przypada </a:t>
            </a:r>
          </a:p>
          <a:p>
            <a:pPr algn="ctr"/>
            <a:r>
              <a:rPr lang="pl-PL" sz="4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V Boli" panose="02000500030200090000" pitchFamily="2" charset="0"/>
              </a:rPr>
              <a:t>Międzynarodowy Dzień Wolontariusza.</a:t>
            </a:r>
            <a:endParaRPr lang="pl-PL" sz="4000" b="1" dirty="0">
              <a:solidFill>
                <a:schemeClr val="accent4">
                  <a:lumMod val="20000"/>
                  <a:lumOff val="8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MV Boli" panose="02000500030200090000" pitchFamily="2" charset="0"/>
            </a:endParaRPr>
          </a:p>
        </p:txBody>
      </p:sp>
      <p:pic>
        <p:nvPicPr>
          <p:cNvPr id="20484" name="Picture 4" descr="Znalezione obrazy dla zapytania dzie&amp;nacute; wolontariusz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428" y="2135651"/>
            <a:ext cx="4247144" cy="4302517"/>
          </a:xfrm>
          <a:prstGeom prst="rect">
            <a:avLst/>
          </a:prstGeom>
          <a:noFill/>
          <a:ln w="63500" cmpd="thickThin">
            <a:solidFill>
              <a:schemeClr val="accent5">
                <a:lumMod val="7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6" descr="Znalezione obrazy dla zapytania dzie&amp;nacute; wolontariusz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68" y="2795451"/>
            <a:ext cx="1934813" cy="27640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Znalezione obrazy dla zapytania dzie&amp;nacute; wolontariusz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2795451"/>
            <a:ext cx="1934813" cy="27640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9482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35" y="174170"/>
            <a:ext cx="11825129" cy="6537914"/>
          </a:xfrm>
          <a:prstGeom prst="rect">
            <a:avLst/>
          </a:prstGeom>
          <a:noFill/>
          <a:ln w="444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2397451" y="1902810"/>
            <a:ext cx="8052650" cy="369332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902696" y="2963469"/>
            <a:ext cx="83866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Słowa </a:t>
            </a:r>
            <a:r>
              <a:rPr lang="pl-PL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„wolontariusz</a:t>
            </a: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 oraz </a:t>
            </a:r>
            <a:r>
              <a:rPr lang="pl-PL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„wolontariat”</a:t>
            </a:r>
          </a:p>
          <a:p>
            <a:pPr algn="ctr"/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pochodzą z języka łacińskiego </a:t>
            </a:r>
            <a:r>
              <a:rPr lang="pl-PL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volontarius</a:t>
            </a: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 co oznacza</a:t>
            </a:r>
          </a:p>
          <a:p>
            <a:pPr algn="ctr"/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„dobrowolny i chętny, zgodny z własną wolą”</a:t>
            </a:r>
            <a:endParaRPr lang="pl-P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187952" y="2272142"/>
            <a:ext cx="350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 wiesz?</a:t>
            </a:r>
            <a:endParaRPr lang="pl-PL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67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3</a:t>
            </a:fld>
            <a:endParaRPr lang="pl-PL"/>
          </a:p>
        </p:txBody>
      </p:sp>
      <p:pic>
        <p:nvPicPr>
          <p:cNvPr id="4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404" y="685908"/>
            <a:ext cx="9985191" cy="5520643"/>
          </a:xfrm>
          <a:prstGeom prst="rect">
            <a:avLst/>
          </a:prstGeom>
          <a:noFill/>
          <a:ln w="88900" cmpd="thinThick">
            <a:solidFill>
              <a:srgbClr val="00206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Znalezione obrazy dla zapytania wolontari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10880">
            <a:off x="4957063" y="1876485"/>
            <a:ext cx="3230871" cy="28815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Znalezione obrazy dla zapytania wolontari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08968">
            <a:off x="3567191" y="2777660"/>
            <a:ext cx="1397559" cy="13371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Znalezione obrazy dla zapytania wolontari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877">
            <a:off x="7978558" y="2573549"/>
            <a:ext cx="1824223" cy="1745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3223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1517515" y="851328"/>
            <a:ext cx="82295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 </a:t>
            </a:r>
            <a:r>
              <a:rPr lang="pl-PL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wiesz</a:t>
            </a:r>
            <a:endParaRPr lang="pl-PL" sz="44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jak to się zaczęło?</a:t>
            </a:r>
            <a:endParaRPr lang="pl-PL" sz="4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517515" y="2372964"/>
            <a:ext cx="1018648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 smtClean="0">
                <a:effectLst/>
                <a:latin typeface="Arial" panose="020B0604020202020204" pitchFamily="34" charset="0"/>
              </a:rPr>
              <a:t>Za twórcę spontanicznych i nieodpłatnych, działań </a:t>
            </a:r>
            <a:r>
              <a:rPr lang="pl-PL" sz="3200" dirty="0" err="1" smtClean="0">
                <a:effectLst/>
                <a:latin typeface="Arial" panose="020B0604020202020204" pitchFamily="34" charset="0"/>
              </a:rPr>
              <a:t>wolontariackich</a:t>
            </a:r>
            <a:r>
              <a:rPr lang="pl-PL" sz="3200" dirty="0" smtClean="0">
                <a:effectLst/>
                <a:latin typeface="Arial" panose="020B0604020202020204" pitchFamily="34" charset="0"/>
              </a:rPr>
              <a:t> uważa się szwajcarskiego inżyniera</a:t>
            </a:r>
          </a:p>
          <a:p>
            <a:endParaRPr lang="pl-PL" sz="3200" b="1" u="sng" dirty="0" smtClean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r>
              <a:rPr lang="pl-PL" sz="3200" b="1" u="sng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Pierre’ a </a:t>
            </a:r>
            <a:r>
              <a:rPr lang="pl-PL" sz="3200" b="1" u="sng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Cérésole</a:t>
            </a:r>
            <a:r>
              <a:rPr lang="pl-PL" sz="3200" dirty="0" smtClean="0">
                <a:effectLst/>
                <a:latin typeface="Arial" panose="020B0604020202020204" pitchFamily="34" charset="0"/>
              </a:rPr>
              <a:t>, żyjącego w latach 1879-1945</a:t>
            </a:r>
            <a:endParaRPr lang="pl-PL" sz="3200" dirty="0"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Podobny obr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481" y="4435067"/>
            <a:ext cx="1151269" cy="16536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613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835911" y="1629872"/>
            <a:ext cx="101864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800" b="1" u="sng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Pierre’ a   </a:t>
            </a:r>
            <a:r>
              <a:rPr lang="pl-PL" sz="4800" b="1" u="sng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Cérésole</a:t>
            </a:r>
            <a:endParaRPr lang="pl-PL" sz="4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835911" y="2435294"/>
            <a:ext cx="103930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effectLst/>
                <a:latin typeface="Arial" panose="020B0604020202020204" pitchFamily="34" charset="0"/>
              </a:rPr>
              <a:t>Barwna biografia tego człowieka skupia w sobie niemal wszystkie</a:t>
            </a:r>
          </a:p>
          <a:p>
            <a:r>
              <a:rPr lang="pl-PL" sz="2400" dirty="0" smtClean="0">
                <a:effectLst/>
                <a:latin typeface="Arial" panose="020B0604020202020204" pitchFamily="34" charset="0"/>
              </a:rPr>
              <a:t>aspekty wolontariatu, pokazując, że wolontariusze nie muszą rekrutować się tylko spośród kujonów i nadmiernie ugrzecznionych uczniów. </a:t>
            </a:r>
            <a:r>
              <a:rPr lang="pl-PL" sz="2400" dirty="0" smtClean="0">
                <a:solidFill>
                  <a:srgbClr val="FFC000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pl-PL" sz="2400" dirty="0">
              <a:solidFill>
                <a:srgbClr val="FFC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811113" y="4166680"/>
            <a:ext cx="110204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latin typeface="Arial" panose="020B0604020202020204" pitchFamily="34" charset="0"/>
              </a:rPr>
              <a:t>U</a:t>
            </a:r>
            <a:r>
              <a:rPr lang="pl-PL" sz="2400" dirty="0" smtClean="0">
                <a:effectLst/>
                <a:latin typeface="Arial" panose="020B0604020202020204" pitchFamily="34" charset="0"/>
              </a:rPr>
              <a:t>rodził się w zamożnej szwajcarskiej rodzinie. Zdobył gruntowne wykształcenie matematyczne oraz inżynierskie. Choć wydawało się, że czeka go udana kariera zawodowa i dostatnie życie, wybrał inną drogę, która z jednej strony uczyniła go słynnym aktywistą –wolontariuszem.</a:t>
            </a:r>
            <a:endParaRPr lang="pl-PL" sz="2400" dirty="0"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2" descr="Podobny obr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3117" y="793273"/>
            <a:ext cx="1245120" cy="17884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rostokąt 10"/>
          <p:cNvSpPr/>
          <p:nvPr/>
        </p:nvSpPr>
        <p:spPr>
          <a:xfrm>
            <a:off x="1372411" y="240421"/>
            <a:ext cx="82295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 </a:t>
            </a:r>
            <a:r>
              <a:rPr lang="pl-PL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wiesz </a:t>
            </a:r>
            <a:r>
              <a:rPr lang="pl-PL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jak to się zaczęło?</a:t>
            </a:r>
            <a:endParaRPr lang="pl-PL" sz="4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37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4" y="174171"/>
            <a:ext cx="11825129" cy="6537914"/>
          </a:xfrm>
          <a:prstGeom prst="rect">
            <a:avLst/>
          </a:prstGeom>
          <a:noFill/>
          <a:ln w="44450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2375401" y="1867247"/>
            <a:ext cx="7509754" cy="31517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463047" y="2921569"/>
            <a:ext cx="61478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Czym jest wolontariat ?</a:t>
            </a:r>
            <a:endParaRPr lang="pl-PL" sz="4000" b="1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9647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821987" y="1609344"/>
            <a:ext cx="11143033" cy="39703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l-PL" sz="3200" dirty="0" smtClean="0">
                <a:effectLst/>
                <a:latin typeface="Arial" panose="020B0604020202020204" pitchFamily="34" charset="0"/>
              </a:rPr>
              <a:t>Obecnie najbardziej popularna </a:t>
            </a:r>
          </a:p>
          <a:p>
            <a:r>
              <a:rPr lang="pl-PL" sz="6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definicja wolontariatu </a:t>
            </a:r>
          </a:p>
          <a:p>
            <a:r>
              <a:rPr lang="pl-PL" sz="4000" dirty="0" smtClean="0">
                <a:effectLst/>
                <a:latin typeface="Arial" panose="020B0604020202020204" pitchFamily="34" charset="0"/>
              </a:rPr>
              <a:t>mówi, że wolontariat to dobrowolne, bezpłatne, świadome działanie na rzecz innych, wykraczające poza związki „rodzinno-koleżeńsko-przyjacielskie”</a:t>
            </a:r>
            <a:endParaRPr lang="pl-PL" sz="4000" dirty="0"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2" descr="Podobny obraz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2814">
            <a:off x="8555814" y="528883"/>
            <a:ext cx="3083516" cy="17130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4334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8</a:t>
            </a:fld>
            <a:endParaRPr lang="pl-PL"/>
          </a:p>
        </p:txBody>
      </p:sp>
      <p:pic>
        <p:nvPicPr>
          <p:cNvPr id="7170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073" y="614497"/>
            <a:ext cx="9901853" cy="5741853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accent5">
                <a:lumMod val="40000"/>
                <a:lumOff val="60000"/>
              </a:schemeClr>
            </a:bgClr>
          </a:pattFill>
          <a:ln w="95250" cmpd="thinThick">
            <a:solidFill>
              <a:schemeClr val="accent5"/>
            </a:solidFill>
          </a:ln>
        </p:spPr>
      </p:pic>
    </p:spTree>
    <p:extLst>
      <p:ext uri="{BB962C8B-B14F-4D97-AF65-F5344CB8AC3E}">
        <p14:creationId xmlns="" xmlns:p14="http://schemas.microsoft.com/office/powerpoint/2010/main" val="213884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25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369651" y="1925633"/>
            <a:ext cx="1182234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>
                <a:effectLst/>
                <a:latin typeface="Arial" panose="020B0604020202020204" pitchFamily="34" charset="0"/>
              </a:rPr>
              <a:t>W powszechnej opinii uważa się, że </a:t>
            </a:r>
            <a:r>
              <a:rPr lang="pl-PL" sz="3600" b="1" dirty="0" smtClean="0">
                <a:effectLst/>
                <a:latin typeface="Arial" panose="020B0604020202020204" pitchFamily="34" charset="0"/>
              </a:rPr>
              <a:t>wolontariusze </a:t>
            </a:r>
          </a:p>
          <a:p>
            <a:r>
              <a:rPr lang="pl-PL" sz="3600" dirty="0" smtClean="0">
                <a:effectLst/>
                <a:latin typeface="Arial" panose="020B0604020202020204" pitchFamily="34" charset="0"/>
              </a:rPr>
              <a:t>są</a:t>
            </a:r>
            <a:r>
              <a:rPr lang="pl-PL" sz="3600" b="1" dirty="0" smtClean="0">
                <a:effectLst/>
                <a:latin typeface="Arial" panose="020B0604020202020204" pitchFamily="34" charset="0"/>
              </a:rPr>
              <a:t> </a:t>
            </a:r>
            <a:r>
              <a:rPr lang="pl-PL" sz="3600" dirty="0" smtClean="0">
                <a:effectLst/>
                <a:latin typeface="Arial" panose="020B0604020202020204" pitchFamily="34" charset="0"/>
              </a:rPr>
              <a:t>osobami, które podejmują się różnych społecznie pożytecznych akcji z potrzeby serca i wewnętrznej motywacji pomagania innym. </a:t>
            </a:r>
          </a:p>
          <a:p>
            <a:r>
              <a:rPr lang="pl-PL" sz="3600" dirty="0" smtClean="0">
                <a:latin typeface="Arial" panose="020B0604020202020204" pitchFamily="34" charset="0"/>
              </a:rPr>
              <a:t>To prawda, ale…</a:t>
            </a:r>
            <a:endParaRPr lang="pl-PL" sz="2800" dirty="0" smtClean="0">
              <a:effectLst/>
              <a:latin typeface="Arial" panose="020B0604020202020204" pitchFamily="34" charset="0"/>
            </a:endParaRPr>
          </a:p>
          <a:p>
            <a:r>
              <a:rPr lang="pl-PL" sz="2800" dirty="0" smtClean="0">
                <a:effectLst/>
                <a:latin typeface="Arial" panose="020B0604020202020204" pitchFamily="34" charset="0"/>
              </a:rPr>
              <a:t>Wolontariat nie opiera się jednak tylko na spontanicznym zaangażowaniu </a:t>
            </a:r>
          </a:p>
          <a:p>
            <a:r>
              <a:rPr lang="pl-PL" sz="2800" dirty="0" smtClean="0">
                <a:effectLst/>
                <a:latin typeface="Arial" panose="020B0604020202020204" pitchFamily="34" charset="0"/>
              </a:rPr>
              <a:t>społecznym–chodzi w nim o to, aby temu zaangażowaniu ochotników nadać pewne ramy działania oraz zabezpieczyć ich interesy np. bezpieczeństwo.</a:t>
            </a:r>
            <a:endParaRPr lang="pl-PL" sz="2800" dirty="0"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2" descr="Znalezione obrazy dla zapytania wolontari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1829"/>
            <a:ext cx="8077200" cy="16312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8828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656</Words>
  <Application>Microsoft Office PowerPoint</Application>
  <PresentationFormat>Niestandardowy</PresentationFormat>
  <Paragraphs>101</Paragraphs>
  <Slides>17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smokrb smokrb</dc:creator>
  <cp:lastModifiedBy>Użytkownik systemu Windows</cp:lastModifiedBy>
  <cp:revision>28</cp:revision>
  <dcterms:created xsi:type="dcterms:W3CDTF">2016-11-18T10:04:29Z</dcterms:created>
  <dcterms:modified xsi:type="dcterms:W3CDTF">2020-11-29T16:22:38Z</dcterms:modified>
</cp:coreProperties>
</file>