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99"/>
    <a:srgbClr val="0000CC"/>
    <a:srgbClr val="CCECFF"/>
    <a:srgbClr val="CC99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972488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748470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788489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519650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873535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145018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409639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290565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240186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248503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623339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BB92-F1BA-4565-B328-4DA6D657578F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6C380-2B71-4809-82D5-6BBA39E781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423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9" y="1968273"/>
            <a:ext cx="6113417" cy="405969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75098" y="433141"/>
            <a:ext cx="111283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Jak pomóc dziecku w nauce?</a:t>
            </a:r>
            <a:endParaRPr lang="pl-P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2856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06929" y="103111"/>
            <a:ext cx="79092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Rady, które możemy dać dziecku:</a:t>
            </a:r>
            <a:endParaRPr lang="pl-PL" sz="4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33077" y="968188"/>
            <a:ext cx="11636195" cy="1183341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1. Zacznij naukę od tego, co sprawia ci przyjemność lub jest łatwiejsze.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33077" y="2247165"/>
            <a:ext cx="11636195" cy="1183341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2. W następnej kolejności odrabiaj zadania trudne. Nie zostawiaj ich na koniec.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233077" y="3526143"/>
            <a:ext cx="11636195" cy="790364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3. Podczas nauki rób krótkie przerwy.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33077" y="4412145"/>
            <a:ext cx="11636195" cy="845656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4. Nowy tekst czytaj cicho i uważnie, łatwiej go zrozumiesz.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86878" y="5353439"/>
            <a:ext cx="11582394" cy="1183341"/>
          </a:xfrm>
          <a:prstGeom prst="roundRect">
            <a:avLst/>
          </a:prstGeom>
          <a:solidFill>
            <a:srgbClr val="CC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5. Nowe pojęcia podkreślaj ołówkiem, a jeśli nie wiesz, co oznaczają, sprawdź w słowniku lub zapytaj o nie nauczyciela albo rodzica.</a:t>
            </a:r>
            <a:endParaRPr lang="pl-P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6681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77296" y="132695"/>
            <a:ext cx="890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 może się przydać do nauki?</a:t>
            </a:r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1056025"/>
            <a:ext cx="2455818" cy="24558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04" y="1244624"/>
            <a:ext cx="2571206" cy="25712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2" y="4004430"/>
            <a:ext cx="2797665" cy="23702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16" y="4529382"/>
            <a:ext cx="2475864" cy="184529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324128" y="2530227"/>
            <a:ext cx="22332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KOLOROWE </a:t>
            </a:r>
          </a:p>
          <a:p>
            <a:pPr algn="ctr"/>
            <a:r>
              <a:rPr lang="pl-PL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DŁUGOPISY</a:t>
            </a:r>
            <a:endParaRPr lang="pl-P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714232" y="1715485"/>
            <a:ext cx="21402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KOLOROWE</a:t>
            </a:r>
          </a:p>
          <a:p>
            <a:pPr algn="ctr"/>
            <a:r>
              <a:rPr lang="pl-PL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KARTECZKI</a:t>
            </a:r>
            <a:endParaRPr lang="pl-P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28631" y="4913419"/>
            <a:ext cx="22032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TWORZENIE</a:t>
            </a:r>
          </a:p>
          <a:p>
            <a:pPr algn="ctr"/>
            <a:r>
              <a:rPr lang="pl-PL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NOTATEK</a:t>
            </a:r>
            <a:endParaRPr lang="pl-P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0148404" y="4913419"/>
            <a:ext cx="1176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FISZKI</a:t>
            </a:r>
            <a:endParaRPr lang="pl-P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9325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8599" y="195081"/>
            <a:ext cx="110636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pl-PL" sz="4000" b="1" cap="none" spc="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iezwykle ważna jest tu również postawa rodzica</a:t>
            </a:r>
            <a:endParaRPr lang="pl-PL" sz="4000" b="1" cap="none" spc="0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424384" y="1751520"/>
            <a:ext cx="2501153" cy="111610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Motywuj dziecko do nauki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085265" y="3227211"/>
            <a:ext cx="3168489" cy="824753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Gdy widzisz, że się stara, mów mu, że jesteś z niego dumny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295836" y="4601051"/>
            <a:ext cx="3330388" cy="1903922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Gdy </a:t>
            </a:r>
            <a:r>
              <a:rPr lang="pl-PL" b="1" smtClean="0">
                <a:solidFill>
                  <a:schemeClr val="tx1"/>
                </a:solidFill>
              </a:rPr>
              <a:t>dostanie złą </a:t>
            </a:r>
            <a:r>
              <a:rPr lang="pl-PL" b="1" dirty="0" smtClean="0">
                <a:solidFill>
                  <a:schemeClr val="tx1"/>
                </a:solidFill>
              </a:rPr>
              <a:t>ocenę mimo tego, że się uczył powiedz, że najważniejsze są starania i następnym razem na pewno pójdzie mu lepiej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253754" y="1751520"/>
            <a:ext cx="2953870" cy="1009692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Pamiętaj, że najważniejsze są starania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881282" y="3273108"/>
            <a:ext cx="3186953" cy="1320138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Motywuj dziecko do nauki, ale w taki sposób, by nie kojarzyło mu się to z przykrym obowiązkiem.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8276666" y="1699890"/>
            <a:ext cx="3415553" cy="1528483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Ucz dziecko odpowiedzialności. Spraw, aby samo czuło, że powinno się uczyć, a nie ulegało ciągłym namowom rodzica.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9000564" y="3617174"/>
            <a:ext cx="2501153" cy="111610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Wyznacz pewne STAŁE zasady.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8637494" y="5333829"/>
            <a:ext cx="2501153" cy="1116106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Staraj się, aby dziecko miało pozytywny stosunek do nauki.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480112" y="5023633"/>
            <a:ext cx="3104029" cy="1481339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Nie utwierdzaj dziecka w przekonaniu, że uczy się dla dobrych ocen, rodzica, babci …itp. Uczy się dla siebie.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505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59" y="136980"/>
            <a:ext cx="4245428" cy="314261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17651" y="136980"/>
            <a:ext cx="653142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Najgorsze co można zrobić to sprawić, że dziecko będzie myślało o nauce, jak o przykrym obowiązku.</a:t>
            </a:r>
            <a:endParaRPr lang="pl-P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3279592"/>
            <a:ext cx="5711372" cy="321264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02" y="3279592"/>
            <a:ext cx="4821985" cy="3212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60501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9749" y="145757"/>
            <a:ext cx="1178663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Gdy widzisz, że twoje dziecko mimo starań ma duży problem z nauką zastanów się, jaka może być tego przyczyna. Być może wydarzyło się coś, czym się przejmuje, nie wysypia się lub ma problemy z koncentracją.  </a:t>
            </a:r>
            <a:endParaRPr lang="pl-PL" sz="3200" b="0" cap="none" spc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0" y="2784452"/>
            <a:ext cx="4905759" cy="326849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059606" y="2784452"/>
            <a:ext cx="613239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Pamiętaj, że zawsze możesz porozmawiać z nauczycielem lub pedagogiem. Oni dołożą wszelkich starań, aby znaleźć źródło problemu i pomóc dziecku sobie z nim poradzić.</a:t>
            </a:r>
            <a:endParaRPr lang="pl-PL" sz="3200" b="0" cap="none" spc="0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8839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2556" y="584128"/>
            <a:ext cx="555119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Bądź rozsądnym rodzicem i spraw, aby nauka nie była dla dziecka problemem, a sposobem na odkrywanie świata.</a:t>
            </a:r>
            <a:endParaRPr lang="pl-PL" sz="4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69" y="2169177"/>
            <a:ext cx="5962650" cy="3971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92467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98" y="742512"/>
            <a:ext cx="8848725" cy="46482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57202" y="618202"/>
            <a:ext cx="57084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Mózg dziecka należy stymulować już od najmłodszych lat. </a:t>
            </a:r>
            <a:r>
              <a:rPr lang="pl-PL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jego prawidłowego rozwoju ważne są pewne aspekty, które na pierwszy rzut oka mogą wydawać się zupełnie nieznaczące.</a:t>
            </a:r>
            <a:r>
              <a:rPr lang="pl-PL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l-PL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937998" y="5723599"/>
            <a:ext cx="58251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Przykład? Proszę bardzo.</a:t>
            </a:r>
            <a:endParaRPr lang="pl-PL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6350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30" y="1027768"/>
            <a:ext cx="5121184" cy="268044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573212" y="114446"/>
            <a:ext cx="6810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dirty="0" smtClean="0">
                <a:ln w="0"/>
                <a:solidFill>
                  <a:srgbClr val="002060"/>
                </a:solidFill>
              </a:rPr>
              <a:t>GŁOŚNE CZYTANIE DZIECIOM</a:t>
            </a:r>
            <a:endParaRPr lang="pl-PL" sz="4400" b="0" cap="none" spc="0" dirty="0">
              <a:ln w="0"/>
              <a:solidFill>
                <a:srgbClr val="002060"/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00446" y="3811012"/>
            <a:ext cx="1277547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rozbudowuje słownictwo dziecka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rozwija wyobraźnię dziecka i kształci umiejętności rozumienia i analizowania tekstu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zapewnia pozytywne emocje związane z czytaniem i książkami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buduje ogólne zrozumienie świata i postaw wobec konkretnych problemów</a:t>
            </a:r>
            <a:endParaRPr lang="pl-PL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8516983" y="3069771"/>
            <a:ext cx="1149531" cy="1175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9248169" y="2117906"/>
            <a:ext cx="25475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TYLKO NIEKTÓRE Z WIELU KORZYŚCI</a:t>
            </a:r>
            <a:endParaRPr lang="pl-PL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4043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5319" y="482618"/>
            <a:ext cx="54159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Parę porad, dla rodziców młodszych dzieci:</a:t>
            </a:r>
            <a:endParaRPr lang="pl-PL" sz="4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17025" y="4177571"/>
            <a:ext cx="80810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Czytaj dziecku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Wspólnie analizujcie ilustracje z książek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Zadawaj dziecku pytania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Graj z nim w gry planszowe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35" y="482618"/>
            <a:ext cx="5945841" cy="3963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58888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794"/>
            <a:ext cx="7288639" cy="4864853"/>
          </a:xfrm>
          <a:prstGeom prst="rect">
            <a:avLst/>
          </a:prstGeom>
        </p:spPr>
      </p:pic>
      <p:sp>
        <p:nvSpPr>
          <p:cNvPr id="2" name="Prostokąt zaokrąglony 1"/>
          <p:cNvSpPr/>
          <p:nvPr/>
        </p:nvSpPr>
        <p:spPr>
          <a:xfrm>
            <a:off x="4271553" y="116078"/>
            <a:ext cx="7733211" cy="1010004"/>
          </a:xfrm>
          <a:prstGeom prst="roundRect">
            <a:avLst/>
          </a:prstGeom>
          <a:solidFill>
            <a:srgbClr val="99CC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CC"/>
                </a:solidFill>
              </a:rPr>
              <a:t>Pozwól dziecku na doświadczanie świata:</a:t>
            </a:r>
          </a:p>
          <a:p>
            <a:pPr algn="ctr"/>
            <a:r>
              <a:rPr lang="pl-PL" b="1" dirty="0" smtClean="0">
                <a:solidFill>
                  <a:srgbClr val="0000CC"/>
                </a:solidFill>
              </a:rPr>
              <a:t>Daj mu się od czasu do czasu pobrudzić farbami, poskakać w kałuży, czy pomóc sobie np. w kuchni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4271551" y="2295886"/>
            <a:ext cx="7733211" cy="769960"/>
          </a:xfrm>
          <a:prstGeom prst="roundRect">
            <a:avLst/>
          </a:prstGeom>
          <a:solidFill>
            <a:srgbClr val="99CC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CC"/>
                </a:solidFill>
              </a:rPr>
              <a:t>Rozmawiaj z dzieckiem. Zadawaj mu pytania. Pozwól wypowiedzieć się na dany temat.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258486" y="5286985"/>
            <a:ext cx="7746275" cy="1208365"/>
          </a:xfrm>
          <a:prstGeom prst="roundRect">
            <a:avLst/>
          </a:prstGeom>
          <a:solidFill>
            <a:srgbClr val="99CC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CC"/>
                </a:solidFill>
              </a:rPr>
              <a:t>Stosuj zasadę ograniczonego wyboru. To pomoże mu w przyszłości podejmować przemyślane decyzje. Nic skomplikowanego: na śniadanie chcesz jajko, czy płatki? Dzisiaj ubierasz czerwone, czy niebieskie spodnie?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4271550" y="4441064"/>
            <a:ext cx="7733211" cy="706327"/>
          </a:xfrm>
          <a:prstGeom prst="roundRect">
            <a:avLst/>
          </a:prstGeom>
          <a:solidFill>
            <a:srgbClr val="99CC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CC"/>
                </a:solidFill>
              </a:rPr>
              <a:t>Nie wyręczaj dziecka. Daj mu możliwość wykazania się. Bądź cierpliwy. Pozwól mu dojść do czegoś samemu.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271552" y="1236298"/>
            <a:ext cx="7733211" cy="968148"/>
          </a:xfrm>
          <a:prstGeom prst="roundRect">
            <a:avLst/>
          </a:prstGeom>
          <a:solidFill>
            <a:srgbClr val="99CC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CC"/>
                </a:solidFill>
              </a:rPr>
              <a:t>Dla dziecka ważny jest czas spędzony z rodzicem, ale potrzebuje on również czasu na samodzielną zabawę – taką, którą tworzy sam i ustala w niej własne zasady.</a:t>
            </a:r>
            <a:endParaRPr lang="pl-PL" b="1" dirty="0">
              <a:solidFill>
                <a:srgbClr val="0000CC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271551" y="3174519"/>
            <a:ext cx="7733211" cy="1157872"/>
          </a:xfrm>
          <a:prstGeom prst="roundRect">
            <a:avLst/>
          </a:prstGeom>
          <a:solidFill>
            <a:srgbClr val="99CC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CC"/>
                </a:solidFill>
              </a:rPr>
              <a:t>Zamiast komputera lub telewizora zaproponuj mu inne rozwijające zabawy: malowanie, rysowanie, wycinanki, układanki, klocki, prace domowe (np. pościeranie kurzy), słuchanie piosenek itp..</a:t>
            </a:r>
            <a:endParaRPr lang="pl-PL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7386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4368" y="1058842"/>
            <a:ext cx="40139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Dziecko najlepiej uczy się przez zabawę</a:t>
            </a:r>
            <a:endParaRPr lang="pl-PL" sz="3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70785" y="-136728"/>
            <a:ext cx="32751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Pamiętaj</a:t>
            </a:r>
            <a:endParaRPr lang="pl-PL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8" y="2516951"/>
            <a:ext cx="3018920" cy="16996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7" y="4871396"/>
            <a:ext cx="2729753" cy="18233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79" y="4813660"/>
            <a:ext cx="3442367" cy="193886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235009" y="1010124"/>
            <a:ext cx="58651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 więcej zmysłów zaangażuje – tym łatwiej będzie mu przyswajać pewne rzeczy.</a:t>
            </a:r>
            <a:endParaRPr lang="pl-PL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49" y="2056473"/>
            <a:ext cx="3789145" cy="24274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22" y="4708182"/>
            <a:ext cx="3109632" cy="214981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2392" y="272005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37776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235130" y="93505"/>
            <a:ext cx="1225296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Gdy dziecko chodzi już do szkoły ważne jest, aby stworzyć mu odpowiednie stanowisko do nauki i zadbać o sprzyjającą atmosferę</a:t>
            </a:r>
            <a:r>
              <a:rPr lang="pl-PL" sz="36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pl-PL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60" y="2333171"/>
            <a:ext cx="5949587" cy="396639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9336365" y="2333171"/>
            <a:ext cx="8867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CISZA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4792" y="1733006"/>
            <a:ext cx="41311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ODPOWIEDNIA TEMPERATURA-</a:t>
            </a:r>
          </a:p>
          <a:p>
            <a:pPr algn="ctr"/>
            <a:r>
              <a:rPr lang="pl-PL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 ZA ZIMNO I NIE ZA GORĄCO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062428" y="1528702"/>
            <a:ext cx="23868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PRZEWIETRZONY </a:t>
            </a:r>
          </a:p>
          <a:p>
            <a:pPr algn="ctr"/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POKÓJ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9451" y="3600785"/>
            <a:ext cx="3346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WŁAŚCIWE OŚWIETLENIE</a:t>
            </a:r>
          </a:p>
          <a:p>
            <a:pPr algn="ctr"/>
            <a:r>
              <a:rPr lang="pl-PL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BIURKA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24792" y="5237731"/>
            <a:ext cx="3009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PORZĄDEK NA BIURKU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996793" y="3993213"/>
            <a:ext cx="4021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WYSOKOŚĆ </a:t>
            </a:r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KRZESŁA </a:t>
            </a:r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BIURKA</a:t>
            </a:r>
          </a:p>
          <a:p>
            <a:pPr algn="ctr"/>
            <a:r>
              <a:rPr lang="pl-PL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DOSTOSOWANA DO WZROSTU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6544491" y="2333171"/>
            <a:ext cx="612647" cy="54281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7494556" y="2699991"/>
            <a:ext cx="1851151" cy="9967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8410960" y="4793662"/>
            <a:ext cx="1231729" cy="90573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3234335" y="5518997"/>
            <a:ext cx="881246" cy="1367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V="1">
            <a:off x="2903005" y="4016283"/>
            <a:ext cx="1551429" cy="17276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32206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98430" y="0"/>
            <a:ext cx="4655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Jak się uczymy?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31075" y="4336868"/>
            <a:ext cx="1150837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Całe ciało człowieka oplatają komórki nerwowe. Ich duże skupisko  </a:t>
            </a:r>
            <a:r>
              <a:rPr lang="pl-PL" sz="3200" b="0" cap="none" spc="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  <a:p>
            <a:pPr algn="ctr"/>
            <a:r>
              <a:rPr lang="pl-PL" sz="3200" b="0" cap="none" spc="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głowie </a:t>
            </a:r>
            <a:r>
              <a:rPr lang="pl-PL" sz="3200" b="0" cap="none" spc="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mózg. Jest on jedną z najważniejszych części ciała, ponieważ dzięki niemu słyszymy, widzimy, mówimy, czujemy, myślimy, uczymy się i zapamiętujemy.</a:t>
            </a:r>
            <a:endParaRPr lang="pl-PL" sz="3200" b="0" cap="none" spc="0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86" y="1199716"/>
            <a:ext cx="5476195" cy="3080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1541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44873" y="143451"/>
            <a:ext cx="101623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0" cap="none" spc="0" dirty="0" smtClean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Dlatego ważne jest, aby pamiętać o „odpoczynku dla mózgu”</a:t>
            </a:r>
            <a:endParaRPr lang="pl-PL" sz="4000" b="0" cap="none" spc="0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90" y="1853434"/>
            <a:ext cx="3634628" cy="19045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8" y="1864995"/>
            <a:ext cx="3482788" cy="26120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04" y="3995872"/>
            <a:ext cx="4876800" cy="268605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8844518" y="2408215"/>
            <a:ext cx="920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0" cap="none" spc="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</a:t>
            </a:r>
            <a:endParaRPr lang="pl-PL" sz="5400" b="0" cap="none" spc="0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201706" y="4738733"/>
            <a:ext cx="44106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0" cap="none" spc="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PRZERYWANIE WYSIŁKU UMYSŁOWEGO NA KRÓTKI RELAKS LUB ZABAWĘ</a:t>
            </a:r>
            <a:endParaRPr lang="pl-PL" sz="2400" b="0" cap="none" spc="0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833592" y="4660760"/>
            <a:ext cx="38469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0" cap="none" spc="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RUCH NA ŚWIEŻYM POWIETRZU</a:t>
            </a:r>
            <a:endParaRPr lang="pl-PL" sz="2400" b="0" cap="none" spc="0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198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med">
        <p15:prstTrans prst="crush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742</Words>
  <Application>Microsoft Office PowerPoint</Application>
  <PresentationFormat>Niestandardowy</PresentationFormat>
  <Paragraphs>70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Madzia</dc:creator>
  <cp:lastModifiedBy>agata</cp:lastModifiedBy>
  <cp:revision>29</cp:revision>
  <dcterms:created xsi:type="dcterms:W3CDTF">2020-05-26T06:36:57Z</dcterms:created>
  <dcterms:modified xsi:type="dcterms:W3CDTF">2020-05-26T11:09:49Z</dcterms:modified>
</cp:coreProperties>
</file>