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6.jpeg" ContentType="image/jpeg"/>
  <Override PartName="/ppt/media/image4.png" ContentType="image/png"/>
  <Override PartName="/ppt/media/image5.png" ContentType="image/png"/>
  <Override PartName="/ppt/media/image7.jpeg" ContentType="image/jpeg"/>
  <Override PartName="/ppt/media/image9.gif" ContentType="image/gif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-60480" y="0"/>
            <a:ext cx="10496880" cy="69966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296000" y="144000"/>
            <a:ext cx="6908400" cy="30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Polska - to taka kraina,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która się w sercu zaczyna.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Potem jest w myślach blisko,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 </a:t>
            </a: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w pięknej ziemi nad Wisłą.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Jej ścieżkami chodzimy, budujemy, bronimy.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Polska - Ojczyzna...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800" spc="-1" strike="noStrike">
                <a:solidFill>
                  <a:srgbClr val="ff0000"/>
                </a:solidFill>
                <a:latin typeface="Gabriola"/>
                <a:ea typeface="DejaVu Sans"/>
              </a:rPr>
              <a:t>Kraina, która się w sercu zaczyna.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274680"/>
            <a:ext cx="8225280" cy="62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WAŻNE DATY:</a:t>
            </a:r>
            <a:endParaRPr b="0" lang="pl-PL" sz="5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5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29 XI 1830 </a:t>
            </a:r>
            <a:br/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POWSTANIE  LISTOPADOWE</a:t>
            </a:r>
            <a:br/>
            <a:br/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22  I 1863</a:t>
            </a:r>
            <a:br/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POWSTANIE STYCZNIOWE</a:t>
            </a:r>
            <a:br/>
            <a:endParaRPr b="0" lang="pl-PL" sz="55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142920" y="1026000"/>
            <a:ext cx="8711280" cy="58276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785880" y="0"/>
            <a:ext cx="763956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I  WOJNA  ŚWIATOWA</a:t>
            </a:r>
            <a:endParaRPr b="0" lang="pl-PL" sz="60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3072600" y="-640800"/>
            <a:ext cx="6067800" cy="74944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02600" y="263880"/>
            <a:ext cx="2845800" cy="572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pl-PL" sz="2600" spc="-1" strike="noStrike">
                <a:solidFill>
                  <a:srgbClr val="ff0000"/>
                </a:solidFill>
                <a:latin typeface="Gabriola"/>
                <a:ea typeface="DejaVu Sans"/>
              </a:rPr>
              <a:t>J</a:t>
            </a:r>
            <a:r>
              <a:rPr b="1" i="1" lang="pl-PL" sz="3200" spc="-1" strike="noStrike">
                <a:solidFill>
                  <a:srgbClr val="ff0000"/>
                </a:solidFill>
                <a:latin typeface="Gabriola"/>
                <a:ea typeface="DejaVu Sans"/>
              </a:rPr>
              <a:t>ózef Piłsudski </a:t>
            </a:r>
            <a:r>
              <a:rPr b="0" i="1" lang="pl-PL" sz="3200" spc="-1" strike="noStrike">
                <a:solidFill>
                  <a:srgbClr val="ff0000"/>
                </a:solidFill>
                <a:latin typeface="Gabriola"/>
                <a:ea typeface="DejaVu Sans"/>
              </a:rPr>
              <a:t>–</a:t>
            </a:r>
            <a:r>
              <a:rPr b="0" i="1" lang="pl-PL" sz="2600" spc="-1" strike="noStrike">
                <a:solidFill>
                  <a:srgbClr val="ff0000"/>
                </a:solidFill>
                <a:latin typeface="Gabriola"/>
                <a:ea typeface="DejaVu Sans"/>
              </a:rPr>
              <a:t> twórca Niepodległej. Konspirator, bojownik o niepodległość, wybitny mąż stanu, ojciec wolnej Polski. Marszałek Józef Piłsudski zmarł 12 maja 1935 roku w Belwederze. Spoczął na Wawelu, serce zaś, zgodnie z jego ostatnią wolą, złożono w grobie jego matki na wileńskim cmentarzu na Rossie.</a:t>
            </a:r>
            <a:endParaRPr b="0" lang="pl-PL" sz="2600" spc="-1" strike="noStrike">
              <a:latin typeface="Arial"/>
            </a:endParaRPr>
          </a:p>
        </p:txBody>
      </p:sp>
    </p:spTree>
  </p:cSld>
  <mc:AlternateContent>
    <mc:Choice Requires="p14">
      <p:transition spd="slow" advTm="6000" p14:dur="2000">
        <p15:prstTrans prst="fallOver"/>
      </p:transition>
    </mc:Choice>
    <mc:Fallback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02600" y="263880"/>
            <a:ext cx="8965800" cy="58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pl-PL" sz="4400" spc="-1" strike="noStrike">
                <a:solidFill>
                  <a:srgbClr val="ff0000"/>
                </a:solidFill>
                <a:latin typeface="Gabriola"/>
                <a:ea typeface="DejaVu Sans"/>
              </a:rPr>
              <a:t>7 października 1918 r., po 123 latach zniewolenia, Polska odzyskała niepodległość.</a:t>
            </a:r>
            <a:r>
              <a:rPr b="0" i="1" lang="pl-PL" sz="4400" spc="-1" strike="noStrike">
                <a:solidFill>
                  <a:srgbClr val="ff0000"/>
                </a:solidFill>
                <a:latin typeface="Gabriola"/>
                <a:ea typeface="DejaVu Sans"/>
              </a:rPr>
              <a:t> 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l-PL" sz="3600" spc="-1" strike="noStrike">
                <a:solidFill>
                  <a:srgbClr val="ff0000"/>
                </a:solidFill>
                <a:latin typeface="Gabriola"/>
                <a:ea typeface="DejaVu Sans"/>
              </a:rPr>
              <a:t>Dlaczego zatem Narodowe Święto Niepodległości obchodzimy 11 listopada?</a:t>
            </a:r>
            <a:r>
              <a:rPr b="0" i="1" lang="pl-PL" sz="4400" spc="-1" strike="noStrike">
                <a:solidFill>
                  <a:srgbClr val="ff0000"/>
                </a:solidFill>
                <a:latin typeface="Gabriola"/>
                <a:ea typeface="DejaVu Sans"/>
              </a:rPr>
              <a:t> 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l-PL" sz="4000" spc="-1" strike="noStrike">
                <a:solidFill>
                  <a:srgbClr val="ff0000"/>
                </a:solidFill>
                <a:latin typeface="Gabriola"/>
                <a:ea typeface="DejaVu Sans"/>
              </a:rPr>
              <a:t>Wybór tego dnia wiązał się z nadaniem zwierzchniej władzy wojskowej Józefowi Piłsudskiemu właśnie 11 listopada 1918 r.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advTm="6000" p14:dur="2000">
        <p15:prstTrans prst="fallOver"/>
      </p:transition>
    </mc:Choice>
    <mc:Fallback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39680" cy="68536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642960" y="0"/>
            <a:ext cx="7925400" cy="169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LEGIONY POLSKIE  BOHATERSKO WALCZYŁY O  ODRODZENIE  </a:t>
            </a:r>
            <a:endParaRPr b="0" lang="pl-PL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NASZEJ OJCZYCZNY</a:t>
            </a:r>
            <a:endParaRPr b="0" lang="pl-PL" sz="35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274680"/>
            <a:ext cx="8225280" cy="62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6500" spc="-1" strike="noStrike">
                <a:solidFill>
                  <a:srgbClr val="000000"/>
                </a:solidFill>
                <a:latin typeface="Calibri"/>
                <a:ea typeface="DejaVu Sans"/>
              </a:rPr>
              <a:t>11  LISTOPADA  1918 </a:t>
            </a:r>
            <a:br/>
            <a:br/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KONIEC </a:t>
            </a:r>
            <a:br/>
            <a:r>
              <a:rPr b="1" lang="pl-PL" sz="5500" spc="-1" strike="noStrike">
                <a:solidFill>
                  <a:srgbClr val="000000"/>
                </a:solidFill>
                <a:latin typeface="Calibri"/>
                <a:ea typeface="DejaVu Sans"/>
              </a:rPr>
              <a:t>I  WOJNY ŚWIATOWEJ</a:t>
            </a:r>
            <a:br/>
            <a:endParaRPr b="0" lang="pl-PL" sz="55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>
            <a:lum contrast="10000"/>
          </a:blip>
          <a:stretch/>
        </p:blipFill>
        <p:spPr>
          <a:xfrm>
            <a:off x="0" y="0"/>
            <a:ext cx="9568440" cy="685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-285840" y="0"/>
            <a:ext cx="9825480" cy="4781880"/>
          </a:xfrm>
          <a:prstGeom prst="rect">
            <a:avLst/>
          </a:prstGeom>
          <a:ln w="936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428760" y="5000760"/>
            <a:ext cx="8710920" cy="16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3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PRZECHODNIU,  POWIEDZ  POLSCE</a:t>
            </a:r>
            <a:endParaRPr b="0" lang="pl-PL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ŻEŚMY  POLEGLI </a:t>
            </a:r>
            <a:endParaRPr b="0" lang="pl-PL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WIERNI  JEJ  SLUŻBIE … </a:t>
            </a:r>
            <a:endParaRPr b="0" lang="pl-PL" sz="35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>
            <a:lum contrast="10000"/>
          </a:blip>
          <a:stretch/>
        </p:blipFill>
        <p:spPr>
          <a:xfrm>
            <a:off x="-1571760" y="0"/>
            <a:ext cx="11672640" cy="685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1285920" y="0"/>
            <a:ext cx="6925320" cy="692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"/>
          <p:cNvPicPr/>
          <p:nvPr/>
        </p:nvPicPr>
        <p:blipFill>
          <a:blip r:embed="rId1"/>
          <a:stretch/>
        </p:blipFill>
        <p:spPr>
          <a:xfrm>
            <a:off x="0" y="1428840"/>
            <a:ext cx="9136440" cy="428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-162000" y="1214280"/>
            <a:ext cx="9301680" cy="4153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-1357200" y="0"/>
            <a:ext cx="10782720" cy="746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-72000" y="0"/>
            <a:ext cx="9280440" cy="70524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0" y="59760"/>
            <a:ext cx="4316400" cy="368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pl-PL" sz="4000" spc="-1" strike="noStrike">
                <a:solidFill>
                  <a:srgbClr val="ff0000"/>
                </a:solidFill>
                <a:latin typeface="Gabriola"/>
                <a:ea typeface="DejaVu Sans"/>
              </a:rPr>
              <a:t>Musicie ducha hartować, aby móc jak orły przelatywać w przyszłość Ojczyzny!</a:t>
            </a:r>
            <a:endParaRPr b="0" lang="pl-P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3600" spc="-1" strike="noStrike">
                <a:solidFill>
                  <a:srgbClr val="ff0000"/>
                </a:solidFill>
                <a:latin typeface="Gabriola"/>
                <a:ea typeface="DejaVu Sans"/>
              </a:rPr>
              <a:t>                         </a:t>
            </a:r>
            <a:r>
              <a:rPr b="1" i="1" lang="pl-PL" sz="3600" spc="-1" strike="noStrike">
                <a:solidFill>
                  <a:srgbClr val="ff0000"/>
                </a:solidFill>
                <a:latin typeface="Gabriola"/>
                <a:ea typeface="DejaVu Sans"/>
              </a:rPr>
              <a:t>S.Wyszyński</a:t>
            </a:r>
            <a:endParaRPr b="0" lang="pl-PL" sz="36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-4000680" y="0"/>
            <a:ext cx="13854600" cy="708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85880" y="785880"/>
            <a:ext cx="7496640" cy="511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11000" spc="-1" strike="noStrike">
                <a:solidFill>
                  <a:srgbClr val="000000"/>
                </a:solidFill>
                <a:latin typeface="Calibri"/>
                <a:ea typeface="DejaVu Sans"/>
              </a:rPr>
              <a:t>123 </a:t>
            </a:r>
            <a:endParaRPr b="0" lang="pl-PL" sz="1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1000" spc="-1" strike="noStrike">
                <a:solidFill>
                  <a:srgbClr val="000000"/>
                </a:solidFill>
                <a:latin typeface="Calibri"/>
                <a:ea typeface="DejaVu Sans"/>
              </a:rPr>
              <a:t>LATA</a:t>
            </a:r>
            <a:endParaRPr b="0" lang="pl-PL" sz="1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1000" spc="-1" strike="noStrike">
                <a:solidFill>
                  <a:srgbClr val="000000"/>
                </a:solidFill>
                <a:latin typeface="Calibri"/>
                <a:ea typeface="DejaVu Sans"/>
              </a:rPr>
              <a:t>NIEWOLI</a:t>
            </a:r>
            <a:endParaRPr b="0" lang="pl-PL" sz="110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-714240" y="0"/>
            <a:ext cx="10419120" cy="694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44000" y="288000"/>
            <a:ext cx="8814240" cy="618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6000" p14:dur="2000">
        <p15:prstTrans prst="fallOver"/>
      </p:transition>
    </mc:Choice>
    <mc:Fallback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285840" y="1428840"/>
            <a:ext cx="8569080" cy="50774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28760" y="357120"/>
            <a:ext cx="83538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PRUSY      ROSJA      AUSTRIA  </a:t>
            </a:r>
            <a:endParaRPr b="0" lang="pl-PL" sz="54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10496880" cy="69966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214200" y="857160"/>
            <a:ext cx="9854280" cy="16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pl-PL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JESZCZE POLSKA NIE UMARŁA, </a:t>
            </a:r>
            <a:endParaRPr b="0" lang="pl-PL" sz="5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</a:t>
            </a:r>
            <a:r>
              <a:rPr b="1" i="1" lang="pl-PL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PÓKI MY ŻYJEMY …</a:t>
            </a:r>
            <a:endParaRPr b="0" lang="pl-PL" sz="5000" spc="-1" strike="noStrike">
              <a:latin typeface="Arial"/>
            </a:endParaRPr>
          </a:p>
        </p:txBody>
      </p:sp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-1571760" y="0"/>
            <a:ext cx="12187800" cy="749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Application>Ultra_Office/6.2.3.2$Windows_x86 LibreOffice_project/</Application>
  <Words>43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2017-11-08T22:08:05Z</dcterms:created>
  <dc:creator>User</dc:creator>
  <dc:description/>
  <dc:language>pl-PL</dc:language>
  <cp:lastModifiedBy/>
  <dcterms:modified xsi:type="dcterms:W3CDTF">2020-11-11T09:54:39Z</dcterms:modified>
  <cp:revision>97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8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