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5DAC5F-63B1-5BFE-DE5F-695742C0B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9D9574-54E3-1064-62E3-F8EFA0579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204B75-3124-B2E3-F086-E6E08AE5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1DCC48-E347-0196-787B-A9477C3A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33D7C-1DC6-585F-B5C8-2A87DEAE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4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4B310-F843-A1ED-446C-1ACF1EEE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867C77-8F54-9601-8472-F3C20E20C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7C668C-1B34-5EDF-5F8A-A85BB0EF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B29A49-29EF-D7C8-D8F0-F2E6B9CF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69CAD8-F04A-D310-C061-EC6005E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5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222AF8D-7B83-0760-5A61-9B95533BD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1C5FA0-CB48-0BA7-5967-AB45579B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3A714B-9323-DCC1-3E56-7C785547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2C3999-8DC7-1262-BE6C-FEC47F2C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9DB7B-CBB5-3C82-DB36-C0A99F08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5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358D46-1641-5121-CF8B-5141AA89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F44F57-7852-BA40-A03B-A8AC3237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B80C13-C62E-E839-1E3B-F836938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AE0E5A-E9A0-4CBD-5CDF-0EE70010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73BF79-27D6-6F0D-2D2C-37E6AF61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27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6D5610-A3A2-0916-0612-52D7F1F2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ABE562-37D8-B43D-7D94-CEDE2582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737C29-4AD6-9F9C-720E-C3B882FE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C49C86-CA65-63FD-34D8-49E98F69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B445C7-DBB1-5533-5479-DC2E37F3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9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F4BD0-D2F0-CDB7-4A64-930BB304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4ED7AB-877B-E81E-664A-7EEF51F67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3767FA-A480-8310-B895-6F8B32560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2F68E0-F5F0-D403-E59A-82114055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0AD49B-50DF-72C5-2A2D-56FCC000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784D4D-6C27-9A65-0FCF-89221B40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69DB-E882-B93E-8CD2-72A3E139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11A929-6C54-555A-F394-E53AE660A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AB6F71-D640-C472-544D-690CD1CA7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1F01782-7E23-ADE7-C09E-A9CD03F1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35C08A-BD9A-BEDE-6D79-38654C55D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1923A3-C9EA-FC81-C4DF-8B49506A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FE30E80-D41C-F1CF-9DDE-7766E939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340E17-F454-F9B7-5B55-A256EF0A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57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EFBAE-1809-8D1E-0E81-548328C5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E67DDBB-2227-F929-2B18-F3DBEDF0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FBCBB7-1736-AEFE-5C73-748F2BD0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1FD22A-051F-2F27-E078-48D38850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94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977BF2-E357-15F9-F010-D5A5C70A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B181D49-EF7C-E905-D96D-E606B10A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F317CD-0E9A-B28D-FA69-CABEC3C7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88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0F6D4-88B8-2C5F-5CC6-3C9248E0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49DFC-CB12-1714-65F8-61FB084C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09EB72-8316-EF4D-5D08-821326DAE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F74FEF-2515-2ADD-27AF-3CCC6D1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457038-30DB-E281-4EF5-007B53E2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5350AF-CE2F-6A0B-C798-5E10B784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0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85FE0-8BED-1C1F-2F8F-75CA8B6C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6B3C72-B5FB-08AC-532C-FB5060275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D0FF57-6E9D-A451-B36D-9D763CDA1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A853C-1281-D761-ECBB-D351C3E6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BFD6D1-E617-B3BB-1D43-30134902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06AE66-9514-DFAA-77A4-10D9EDBE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4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E8C6D1-1B72-DF99-864A-DA486CC0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F645-169D-7003-1C0E-32188A9E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53C7BC-86A6-49B2-3F2B-C7F51FAAE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E830-32A6-4C64-9239-826BFB88A12D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1E6947-8DDC-522B-C5E9-CAC5B1EE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55C82A-46E2-E600-752F-647F9BDEF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7F8B-5273-49BF-B420-D1F97D17C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4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amotoja.pl/rodzina/swieta-i-uroczystosci/halloween-dla-dzieci-organizacja-zabawy-23876-r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1z8CM-b3Ys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recja" TargetMode="External"/><Relationship Id="rId13" Type="http://schemas.openxmlformats.org/officeDocument/2006/relationships/hyperlink" Target="https://pl.wikipedia.org/wiki/Rok_liturgiczny" TargetMode="External"/><Relationship Id="rId3" Type="http://schemas.openxmlformats.org/officeDocument/2006/relationships/hyperlink" Target="https://pl.wikipedia.org/wiki/29_listopada" TargetMode="External"/><Relationship Id="rId7" Type="http://schemas.openxmlformats.org/officeDocument/2006/relationships/hyperlink" Target="https://pl.wikipedia.org/wiki/Szkocja" TargetMode="External"/><Relationship Id="rId12" Type="http://schemas.openxmlformats.org/officeDocument/2006/relationships/hyperlink" Target="https://pl.wikipedia.org/wiki/Andrzejki#cite_note-Zi%C3%B3%C5%82kowska-1" TargetMode="External"/><Relationship Id="rId2" Type="http://schemas.openxmlformats.org/officeDocument/2006/relationships/hyperlink" Target="https://pl.wikipedia.org/wiki/Wr%C3%B3%C5%BCe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Andrzej_Aposto%C5%82" TargetMode="External"/><Relationship Id="rId11" Type="http://schemas.openxmlformats.org/officeDocument/2006/relationships/hyperlink" Target="https://pl.wikipedia.org/wiki/Marcin_Bielski" TargetMode="External"/><Relationship Id="rId5" Type="http://schemas.openxmlformats.org/officeDocument/2006/relationships/hyperlink" Target="https://pl.wikipedia.org/wiki/Wigilia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https://pl.wikipedia.org/wiki/J%C4%99zyk_polski" TargetMode="External"/><Relationship Id="rId4" Type="http://schemas.openxmlformats.org/officeDocument/2006/relationships/hyperlink" Target="https://pl.wikipedia.org/wiki/30_listopada" TargetMode="External"/><Relationship Id="rId9" Type="http://schemas.openxmlformats.org/officeDocument/2006/relationships/hyperlink" Target="https://pl.wikipedia.org/wiki/Rosja" TargetMode="External"/><Relationship Id="rId14" Type="http://schemas.openxmlformats.org/officeDocument/2006/relationships/hyperlink" Target="https://pl.wikipedia.org/wiki/Adw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BB48E-7529-D181-1C0A-13C80CE27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852" y="414338"/>
            <a:ext cx="9231147" cy="2387600"/>
          </a:xfrm>
        </p:spPr>
        <p:txBody>
          <a:bodyPr>
            <a:normAutofit fontScale="90000"/>
          </a:bodyPr>
          <a:lstStyle/>
          <a:p>
            <a:br>
              <a:rPr lang="pl-P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pl-P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EB0ED0-C0A3-398D-119F-950B27254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852" y="4558772"/>
            <a:ext cx="9144000" cy="1655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36" name="Picture 12" descr="Obraz znaleziony dla: Grafika Liscie Jesienne">
            <a:extLst>
              <a:ext uri="{FF2B5EF4-FFF2-40B4-BE49-F238E27FC236}">
                <a16:creationId xmlns:a16="http://schemas.microsoft.com/office/drawing/2014/main" id="{92A31BEC-3091-3303-A8EA-DC2363C9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04" y="169974"/>
            <a:ext cx="9078748" cy="363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50B0A10-9882-2531-A453-9A8D5DD1B59F}"/>
              </a:ext>
            </a:extLst>
          </p:cNvPr>
          <p:cNvSpPr/>
          <p:nvPr/>
        </p:nvSpPr>
        <p:spPr>
          <a:xfrm>
            <a:off x="2577228" y="4655087"/>
            <a:ext cx="6928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Listopadowe święta</a:t>
            </a:r>
            <a:endParaRPr lang="pl-PL" sz="66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DBD418D-94F6-7819-EB46-2D0E7457B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Dziękuję za obejrzenie mojej prezentacji</a:t>
            </a:r>
            <a:b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266E370-A54F-2528-5B26-C915851E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510"/>
            <a:ext cx="9144000" cy="77429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l-PL" sz="6000" dirty="0">
                <a:solidFill>
                  <a:srgbClr val="00B050"/>
                </a:solidFill>
              </a:rPr>
              <a:t>Andrzej Dechnik</a:t>
            </a:r>
          </a:p>
        </p:txBody>
      </p:sp>
    </p:spTree>
    <p:extLst>
      <p:ext uri="{BB962C8B-B14F-4D97-AF65-F5344CB8AC3E}">
        <p14:creationId xmlns:p14="http://schemas.microsoft.com/office/powerpoint/2010/main" val="3322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61174-D30C-EF70-18BE-A0E30013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b="1" dirty="0">
                <a:ln/>
                <a:solidFill>
                  <a:schemeClr val="accent4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941480-AE86-7B6F-E2E6-B1F0013A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14" y="1825624"/>
            <a:ext cx="10515600" cy="160337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pl-PL" sz="4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</a:p>
          <a:p>
            <a:pPr algn="l"/>
            <a:r>
              <a:rPr lang="pl-PL" sz="3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Według historyków uroczystość Wszystkich Świętych sięga jeszcze czasów antycznych, kiedy to w wybranym dniu wspominano wszystkich męczenników chrześcijańskich. Uważa się, że już w IV wieku wprowadzano takie wspomnienie w wielu Kościołach wschodnich prowincji Cesarstwa Rzymskiego. W średniowieczu uroczystość Wszystkich Świętych pierwotnie odbywała się 13 maja. Wówczas obchodzono laudację wszystkich męczenników chrześcijańskich, z całego świata, w pierwszą niedzielę po Zielonych Świątkach. Najpewniej w 741 roku papież Grzegorz III przeniósł jednak to święto na 1 listopada, natomiast w roku 835 papież Grzegorz IV zwrócił się do cesarza Ludwika Pobożnego, by ten obowiązkowymi uczynił obchody uroczystości 1 listopada w całym cesarstwie.</a:t>
            </a:r>
          </a:p>
          <a:p>
            <a:endParaRPr lang="pl-PL" dirty="0"/>
          </a:p>
        </p:txBody>
      </p:sp>
      <p:sp>
        <p:nvSpPr>
          <p:cNvPr id="6" name="Zwój: poziomy 5">
            <a:extLst>
              <a:ext uri="{FF2B5EF4-FFF2-40B4-BE49-F238E27FC236}">
                <a16:creationId xmlns:a16="http://schemas.microsoft.com/office/drawing/2014/main" id="{BA91C09A-51A0-5947-9B3A-F2F7FF95A8AA}"/>
              </a:ext>
            </a:extLst>
          </p:cNvPr>
          <p:cNvSpPr/>
          <p:nvPr/>
        </p:nvSpPr>
        <p:spPr>
          <a:xfrm>
            <a:off x="838200" y="190399"/>
            <a:ext cx="10515600" cy="150028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1388A7-7465-453A-5B5C-900CB69B1C58}"/>
              </a:ext>
            </a:extLst>
          </p:cNvPr>
          <p:cNvSpPr txBox="1"/>
          <p:nvPr/>
        </p:nvSpPr>
        <p:spPr>
          <a:xfrm>
            <a:off x="1136666" y="681037"/>
            <a:ext cx="973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1listopada - Wszystkich Świętych</a:t>
            </a:r>
          </a:p>
        </p:txBody>
      </p:sp>
      <p:pic>
        <p:nvPicPr>
          <p:cNvPr id="2052" name="Picture 4" descr="Zobacz obraz źródłowy">
            <a:extLst>
              <a:ext uri="{FF2B5EF4-FFF2-40B4-BE49-F238E27FC236}">
                <a16:creationId xmlns:a16="http://schemas.microsoft.com/office/drawing/2014/main" id="{6760F184-5651-E4C6-8800-15259990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41" y="3476574"/>
            <a:ext cx="4467942" cy="30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A1FBCCF-3375-4260-21AA-A4EBC636039A}"/>
              </a:ext>
            </a:extLst>
          </p:cNvPr>
          <p:cNvSpPr txBox="1"/>
          <p:nvPr/>
        </p:nvSpPr>
        <p:spPr>
          <a:xfrm>
            <a:off x="5889523" y="3429000"/>
            <a:ext cx="6105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Co oznacza  święty?</a:t>
            </a:r>
          </a:p>
          <a:p>
            <a:pPr algn="l"/>
            <a:r>
              <a:rPr lang="pl-PL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Święty (hebr. </a:t>
            </a:r>
            <a:r>
              <a:rPr lang="pl-PL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qodesz</a:t>
            </a:r>
            <a:r>
              <a:rPr lang="pl-PL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lub </a:t>
            </a:r>
            <a:r>
              <a:rPr lang="pl-PL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kodesz</a:t>
            </a:r>
            <a:r>
              <a:rPr lang="pl-PL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oznacza „oddzielony”) – stosowane przez chrześcijan określenie człowieka, który „przebywa z Bogiem w niebie”. W Nowym Testamencie słowo święty lub święci używane jest pod adresem wszystkich wierzących w śmierć i zmartwychwstanie Jezusa. To pojęcie występuje również w innych religiach.</a:t>
            </a:r>
            <a:r>
              <a:rPr lang="pl-PL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pl-PL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dużym prawdopodobieństwem można stwierdzić, że łączna liczba osób wyniesionych w ciągu 20 wieków chrześcijaństwa na ołtarze może dochodzić do 10 tysięcy.</a:t>
            </a:r>
            <a:endParaRPr lang="pl-PL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FBA3C-283E-1EA3-1C11-02FEDE73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32" y="3159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Wszystkich Świętych - dziś</a:t>
            </a:r>
            <a:br>
              <a:rPr lang="pl-PL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708A6C-8457-EC47-3ADA-19725DC7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5" y="1154573"/>
            <a:ext cx="10515600" cy="2274427"/>
          </a:xfrm>
        </p:spPr>
        <p:txBody>
          <a:bodyPr>
            <a:noAutofit/>
          </a:bodyPr>
          <a:lstStyle/>
          <a:p>
            <a:r>
              <a:rPr lang="pl-PL" sz="1600" b="0" i="0" dirty="0">
                <a:solidFill>
                  <a:srgbClr val="4444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Wszystkich Świętych to radosne chrześcijańskie święto ku czci wszystkich zmarłych, którzy osiągnęli stan zbawienia i przebywają w niebie, a więc są świętymi. Święto jest to zazwyczaj mylone z Dniem Zadusznym (2 listopada), kiedy to Kościół wspomina </a:t>
            </a:r>
            <a:r>
              <a:rPr lang="pl-PL" sz="1600" b="0" i="1" dirty="0">
                <a:solidFill>
                  <a:srgbClr val="4444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wszystkich wiernych zmarłych</a:t>
            </a:r>
            <a:r>
              <a:rPr lang="pl-PL" sz="1600" b="0" i="0" dirty="0">
                <a:solidFill>
                  <a:srgbClr val="4444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Wynika to po części z faktu, że Wszystkich Świętych to w Polsce dzień wolny od pracy, dlatego to w tym dniu tradycyjnie odwiedzane są groby bliskich zmarłych. Zwyczaje związane z obchodami tego święta obejmują modlitwy w intencjach zmarłych, procesje modlitewne na cmentarzach, zapalanie zniczy na grobach, czy dekorowanie grobowców kwiatami. Jest to również okazja do zadumy nad kruchością i przemijalnością życia. W mediach zazwyczaj wspominane są znane osoby, a na cmentarzach, szczególnie o dużym znaczeniu historycznym, organizowane są zbiórki pieniędzy na renowację i utrzymanie zabytkowych grobowców.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F0126003-A963-2FE1-C752-BABC20C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5" y="3234813"/>
            <a:ext cx="10055942" cy="35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AAA45-3309-60D2-8760-D9E8E24E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3F79E-CAC3-967F-D92F-36135A4A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612"/>
            <a:ext cx="10515600" cy="199594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sz="29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listopada wspominamy wszystkich zmarłych.</a:t>
            </a:r>
            <a:r>
              <a:rPr lang="pl-PL" sz="29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90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Dzień ten w Kościele nazywany jest Dniem Zadusznym. Stąd też jego potoczna nazwa - Zaduszki. Funkcjonuje również nazwa "Święto Zmarłych". </a:t>
            </a:r>
            <a:r>
              <a:rPr lang="pl-PL" sz="29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Tego dnia, osoby wierzące modlą się o zbawienie dla dusz, które znalazły się w czyśćcu i wspominają wszystkich zmarłych.</a:t>
            </a:r>
          </a:p>
          <a:p>
            <a:pPr algn="l"/>
            <a:r>
              <a:rPr lang="pl-PL" sz="29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Uroczystości, w których bierzemy wtedy udział wywodzą się z chrześcijańskiej tradycji słowiańskiej. To właśnie wtedy odprawiano obrzędy nazywane "Dziadami".</a:t>
            </a:r>
          </a:p>
          <a:p>
            <a:pPr algn="l"/>
            <a:r>
              <a:rPr lang="pl-PL" sz="290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Zaduszki, czy też Święto Zmarłych nie są dniem wolnym od pracy. Są jednak niemniej uroczyście obchodzonym świętem, niż jego poprzednik - Dzień Wszystkich Świętych</a:t>
            </a:r>
            <a:r>
              <a:rPr lang="pl-PL" sz="29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9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Zwój: poziomy 3">
            <a:extLst>
              <a:ext uri="{FF2B5EF4-FFF2-40B4-BE49-F238E27FC236}">
                <a16:creationId xmlns:a16="http://schemas.microsoft.com/office/drawing/2014/main" id="{16462F65-2E3B-CAEA-9F05-F11C34ACC748}"/>
              </a:ext>
            </a:extLst>
          </p:cNvPr>
          <p:cNvSpPr/>
          <p:nvPr/>
        </p:nvSpPr>
        <p:spPr>
          <a:xfrm>
            <a:off x="1012723" y="432619"/>
            <a:ext cx="9989574" cy="126836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D7DD62-12BB-8D70-5F02-E25C7ABBD13C}"/>
              </a:ext>
            </a:extLst>
          </p:cNvPr>
          <p:cNvSpPr txBox="1"/>
          <p:nvPr/>
        </p:nvSpPr>
        <p:spPr>
          <a:xfrm>
            <a:off x="838200" y="681037"/>
            <a:ext cx="978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listopada - Zaduszki</a:t>
            </a:r>
          </a:p>
        </p:txBody>
      </p:sp>
      <p:sp>
        <p:nvSpPr>
          <p:cNvPr id="6" name="AutoShape 2" descr="Zobacz obraz źródłowy">
            <a:extLst>
              <a:ext uri="{FF2B5EF4-FFF2-40B4-BE49-F238E27FC236}">
                <a16:creationId xmlns:a16="http://schemas.microsoft.com/office/drawing/2014/main" id="{2F1A06C9-97CF-3C5E-1092-6A081C18A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Zobacz obraz źródłowy">
            <a:extLst>
              <a:ext uri="{FF2B5EF4-FFF2-40B4-BE49-F238E27FC236}">
                <a16:creationId xmlns:a16="http://schemas.microsoft.com/office/drawing/2014/main" id="{8CEAFA6C-3632-07BF-4B34-1E1F31E5E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Zobacz obraz źródłowy">
            <a:extLst>
              <a:ext uri="{FF2B5EF4-FFF2-40B4-BE49-F238E27FC236}">
                <a16:creationId xmlns:a16="http://schemas.microsoft.com/office/drawing/2014/main" id="{528821AB-BBBF-FF95-EF28-75600843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4" y="3733801"/>
            <a:ext cx="4227870" cy="29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obacz obraz źródłowy">
            <a:extLst>
              <a:ext uri="{FF2B5EF4-FFF2-40B4-BE49-F238E27FC236}">
                <a16:creationId xmlns:a16="http://schemas.microsoft.com/office/drawing/2014/main" id="{31383F01-2452-A1C8-96F3-CEF36F22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08" y="3733799"/>
            <a:ext cx="4483508" cy="29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3D6F0-94CE-57E5-B1B2-32919405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sz="1600" b="1" i="0" dirty="0">
                <a:solidFill>
                  <a:srgbClr val="221F1F"/>
                </a:solidFill>
                <a:effectLst/>
                <a:latin typeface="Mulish"/>
              </a:rPr>
            </a:br>
            <a:endParaRPr lang="pl-PL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B68305-39C8-AED3-7BCB-BC358F80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9" y="1255075"/>
            <a:ext cx="10604868" cy="3686940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endParaRPr lang="pl-PL" sz="1200" b="0" i="0" dirty="0">
              <a:solidFill>
                <a:srgbClr val="22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Polsce </a:t>
            </a: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Romowie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obchodzą dzień Wszystkich Świętych zupełnie inaczej niż Polacy. Zgodnie z romską tradycją zebrani przy grobach biesiadują, śpiewają pieśni, jedzą i wznoszą toasty za dusze zmarłych.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 </a:t>
            </a: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hiszpańskiej Katalonii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podczas </a:t>
            </a: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fiesta </a:t>
            </a:r>
            <a:r>
              <a:rPr lang="pl-PL" sz="1200" b="0" i="1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Castañada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istnieje tradycja wypieku tzw. świętych kości </a:t>
            </a: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200" b="0" i="1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huesos</a:t>
            </a: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1200" b="0" i="1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santo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czyli smażonych na głębokim tłuszczu migdałowych ciasteczek. Dawniej wierzono, że zjedzenie „świętych kości” uwalnia duszę z czyśćca.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Tuż przed </a:t>
            </a: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de los </a:t>
            </a:r>
            <a:r>
              <a:rPr lang="pl-PL" sz="1200" b="0" i="1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Muertos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rdzenni Majowie zamieszkujący południowo-wschodni Meksyk, aby okazać cześć przodkom, wyciągają kości zmarłych z grobu, a następnie czyszczą je, zawijają w nowe szaty i z powrotem odkładają do trumny. W Meksyku śmierć nazywa się La </a:t>
            </a:r>
            <a:r>
              <a:rPr lang="pl-PL" sz="1200" b="0" i="0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Catrina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jest przedstawiana jako kobieta-szkielet odziana w elegancką suknię i kapelusz, a jej głównym symbolem jest czaszka. W centralnej części meksykańskich domów pojawiają się ołtarzyki ku czci zmarłych.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Japońskie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święto O-bon ma już 500 lat. Japończycy wierzą, że w tym czasie dusze zmarłych wracają do domów. Dlatego też rozwieszają lampiony tzw. </a:t>
            </a:r>
            <a:r>
              <a:rPr lang="pl-PL" sz="1200" b="0" i="0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mukaebi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czyli „ognie powitalne”, aby ułatwić zmarłym powrót do domu.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 </a:t>
            </a: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obchodzi się 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Halloween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Najbardziej popularną zabawą jest „cukierek albo psikus”, podczas której dzieci przebrane za straszydła chodzą po domach i zbierają cukierki.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 </a:t>
            </a: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Kenii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nie obchodzi się dnia Wszystkich Świętych, ponieważ nie ma tam cmentarzy. Zmarli chowani są przy domach, a dbanie o mogiłę, modlitwa i wspominanie zmarłej osoby trwa cały rok.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pl-PL" sz="1200" b="0" i="1" dirty="0" err="1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Helgons</a:t>
            </a:r>
            <a:r>
              <a:rPr lang="pl-PL" sz="1200" b="0" i="1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Dag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w </a:t>
            </a: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Szwecji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dzień Wszystkich Świętych. Tego dnia Szwedzi odwiedzają groby i zapalają znicze. Bardzo często świeczki płoną w domach jako symbol pamięci o zmarłych.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200" b="1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Słowacka</a:t>
            </a:r>
            <a:r>
              <a:rPr lang="pl-PL" sz="1200" b="0" i="0" dirty="0">
                <a:solidFill>
                  <a:srgbClr val="22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tradycja głosi, że na koniec dnia Wszystkich Świętych na stole należy zostawić jedzenie dla zmęczonych, głodnych i spragnionych dusz, które będą odwiedzać w nocy domostwa.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l-PL" sz="1200" b="0" i="0" dirty="0">
              <a:solidFill>
                <a:srgbClr val="22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BED1FA7-D2B4-788D-97B6-823697052E4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Zwój: poziomy 6">
            <a:extLst>
              <a:ext uri="{FF2B5EF4-FFF2-40B4-BE49-F238E27FC236}">
                <a16:creationId xmlns:a16="http://schemas.microsoft.com/office/drawing/2014/main" id="{FBE39C32-219E-D222-3C30-687D344019A5}"/>
              </a:ext>
            </a:extLst>
          </p:cNvPr>
          <p:cNvSpPr/>
          <p:nvPr/>
        </p:nvSpPr>
        <p:spPr>
          <a:xfrm>
            <a:off x="688258" y="178324"/>
            <a:ext cx="10353368" cy="120936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l-PL" sz="3200" b="1" i="0" dirty="0">
                <a:solidFill>
                  <a:schemeClr val="bg1"/>
                </a:solidFill>
                <a:effectLst/>
                <a:latin typeface="Mulish"/>
              </a:rPr>
              <a:t>Wszystkich Świętych: zwyczaje w Polsce i na świecie</a:t>
            </a:r>
          </a:p>
        </p:txBody>
      </p:sp>
      <p:pic>
        <p:nvPicPr>
          <p:cNvPr id="5122" name="Picture 2" descr="Obraz znaleziony dla: romowie wszystkich świętych">
            <a:extLst>
              <a:ext uri="{FF2B5EF4-FFF2-40B4-BE49-F238E27FC236}">
                <a16:creationId xmlns:a16="http://schemas.microsoft.com/office/drawing/2014/main" id="{77975DA7-D6CF-D9A3-C7E9-3EED51B9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5" y="5268172"/>
            <a:ext cx="2451920" cy="1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raz znaleziony dla: Obon Japan">
            <a:extLst>
              <a:ext uri="{FF2B5EF4-FFF2-40B4-BE49-F238E27FC236}">
                <a16:creationId xmlns:a16="http://schemas.microsoft.com/office/drawing/2014/main" id="{863D8CC0-C224-23FA-CE14-89EC2CCB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24" y="5268172"/>
            <a:ext cx="2343576" cy="1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braz znaleziony dla: halloween">
            <a:extLst>
              <a:ext uri="{FF2B5EF4-FFF2-40B4-BE49-F238E27FC236}">
                <a16:creationId xmlns:a16="http://schemas.microsoft.com/office/drawing/2014/main" id="{2193EEC1-8F80-A3F2-89DD-CAEB19C3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45" y="5268172"/>
            <a:ext cx="2543175" cy="1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E5C08E-92BC-3434-C072-00DC8D18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Zwój: poziomy 3">
            <a:extLst>
              <a:ext uri="{FF2B5EF4-FFF2-40B4-BE49-F238E27FC236}">
                <a16:creationId xmlns:a16="http://schemas.microsoft.com/office/drawing/2014/main" id="{DE173619-9E6C-6C62-3752-62644438C350}"/>
              </a:ext>
            </a:extLst>
          </p:cNvPr>
          <p:cNvSpPr/>
          <p:nvPr/>
        </p:nvSpPr>
        <p:spPr>
          <a:xfrm>
            <a:off x="838200" y="521110"/>
            <a:ext cx="10232923" cy="116957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listopada- Narodowe Święto Niepodległości.</a:t>
            </a:r>
          </a:p>
          <a:p>
            <a:pPr algn="ctr"/>
            <a:endParaRPr lang="pl-PL" dirty="0"/>
          </a:p>
        </p:txBody>
      </p:sp>
      <p:pic>
        <p:nvPicPr>
          <p:cNvPr id="6146" name="Picture 2" descr="Zobacz obraz źródłowy">
            <a:extLst>
              <a:ext uri="{FF2B5EF4-FFF2-40B4-BE49-F238E27FC236}">
                <a16:creationId xmlns:a16="http://schemas.microsoft.com/office/drawing/2014/main" id="{DF63A376-44DE-7BBD-081A-FB0A00BC8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23" y="1767006"/>
            <a:ext cx="54642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73446BD-C03B-58DC-558F-694AAAA0D069}"/>
              </a:ext>
            </a:extLst>
          </p:cNvPr>
          <p:cNvSpPr txBox="1"/>
          <p:nvPr/>
        </p:nvSpPr>
        <p:spPr>
          <a:xfrm>
            <a:off x="884903" y="1767006"/>
            <a:ext cx="50046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Narodowe Święto Niepodległości</a:t>
            </a:r>
          </a:p>
          <a:p>
            <a:pPr algn="l"/>
            <a:r>
              <a:rPr lang="pl-PL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Święto Niepodległości to święto państwowe, ustawowo wolne od pracy. Upamiętnia bardzo ważne dla Polski wydarzenia sprzed 1918 roku. Prawie 100 lat temu, 11 listopada Polska stała się wolnym i niezależnym krajem. Zawdzięcza się to marszałkowi Józefowi Piłsudskiemu. To on stanął na czele Armii Polskiej i przejął naczelne dowództwo nad wojskiem. Po 123 latach niewoli Polska wróciła na mapy Europy. Z tego względu 11 listopada jest tak uroczyście obchodzony w naszym kraju. Tego dnia w Warszawie odbywają się główne uroczystości, w których udział biorą najważniejsze osoby w państwie, tj. prezydent, premier, kapłani, służby mundurowe.</a:t>
            </a:r>
          </a:p>
        </p:txBody>
      </p:sp>
    </p:spTree>
    <p:extLst>
      <p:ext uri="{BB962C8B-B14F-4D97-AF65-F5344CB8AC3E}">
        <p14:creationId xmlns:p14="http://schemas.microsoft.com/office/powerpoint/2010/main" val="22101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86185-A431-7AE0-A868-B0C59B4B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Mazurek Dąbrowskiego</a:t>
            </a:r>
            <a:br>
              <a:rPr lang="pl-PL" sz="6000" b="0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Zobacz obraz źródłowy">
            <a:extLst>
              <a:ext uri="{FF2B5EF4-FFF2-40B4-BE49-F238E27FC236}">
                <a16:creationId xmlns:a16="http://schemas.microsoft.com/office/drawing/2014/main" id="{296FE5FA-8EEE-0BF8-3E1B-BEF050CE2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74" y="1599483"/>
            <a:ext cx="3375931" cy="48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>
            <a:extLst>
              <a:ext uri="{FF2B5EF4-FFF2-40B4-BE49-F238E27FC236}">
                <a16:creationId xmlns:a16="http://schemas.microsoft.com/office/drawing/2014/main" id="{7877CF70-F964-100B-7FB0-3775DE28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5" y="1579740"/>
            <a:ext cx="3753465" cy="47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D9F0DB7-265F-7BBD-95BF-B665F3E0B260}"/>
              </a:ext>
            </a:extLst>
          </p:cNvPr>
          <p:cNvSpPr txBox="1"/>
          <p:nvPr/>
        </p:nvSpPr>
        <p:spPr>
          <a:xfrm>
            <a:off x="4871884" y="1384698"/>
            <a:ext cx="24482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Godłem Rzeczypospolitej Polskiej jest</a:t>
            </a:r>
            <a:r>
              <a:rPr lang="pl-PL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wizerunek orła białego ze złotą koroną na głowie zwróconej w prawo,</a:t>
            </a:r>
            <a:r>
              <a:rPr lang="pl-PL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z rozwiniętymi skrzydłami, z dziobem i szponami złotymi, umieszczony w czerwonym polu tarczy.</a:t>
            </a:r>
            <a:endParaRPr lang="pl-PL" dirty="0"/>
          </a:p>
        </p:txBody>
      </p:sp>
      <p:pic>
        <p:nvPicPr>
          <p:cNvPr id="15" name="Multimedia online 14" title="Żołnierze biorący udział w uroczystej odprawie wart odśpiewali hymn Polski">
            <a:hlinkClick r:id="" action="ppaction://media"/>
            <a:extLst>
              <a:ext uri="{FF2B5EF4-FFF2-40B4-BE49-F238E27FC236}">
                <a16:creationId xmlns:a16="http://schemas.microsoft.com/office/drawing/2014/main" id="{72C65653-AD12-29B0-5CFF-8BA590165A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26000" y="527447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B1BFD5-BEBA-7CD9-5C6C-C32A64D3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BarwyNarodowe</a:t>
            </a:r>
            <a:endParaRPr lang="pl-PL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1A308D-71F3-D6C9-48F0-C4772578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8315040" cy="4351338"/>
          </a:xfrm>
        </p:spPr>
        <p:txBody>
          <a:bodyPr>
            <a:normAutofit/>
          </a:bodyPr>
          <a:lstStyle/>
          <a:p>
            <a:pPr algn="l"/>
            <a:r>
              <a:rPr lang="pl-PL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Barwa czerwona </a:t>
            </a:r>
            <a:r>
              <a:rPr lang="pl-PL" sz="180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 Polskiej fladze oznacza </a:t>
            </a:r>
            <a:r>
              <a:rPr lang="pl-PL" sz="1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 znaczeniu heraldycznym ogień, krew, odwagę oraz waleczność. </a:t>
            </a:r>
          </a:p>
          <a:p>
            <a:pPr algn="l"/>
            <a:r>
              <a:rPr lang="pl-PL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Biała barwa </a:t>
            </a:r>
            <a:r>
              <a:rPr lang="pl-PL" sz="1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natomiast, która tak naprawdę zastępuje odcień srebrny, symbolizuje wodę, dobro, pokorę,</a:t>
            </a:r>
          </a:p>
          <a:p>
            <a:pPr algn="l"/>
            <a:r>
              <a:rPr lang="pl-PL" sz="1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lojalność oraz czystość. </a:t>
            </a:r>
            <a:endParaRPr lang="pl-PL" sz="2800" b="0" i="0" dirty="0">
              <a:solidFill>
                <a:srgbClr val="64686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sz="2000" b="1" i="0" dirty="0">
              <a:solidFill>
                <a:srgbClr val="64686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pl-PL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Fakty związane z 11 listopada, które powinien znać każdy Polak</a:t>
            </a:r>
          </a:p>
          <a:p>
            <a:pPr algn="l"/>
            <a: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Polska odzyskała niepodległość w 1918 roku, po 123 latach zaborów.</a:t>
            </a:r>
            <a:b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Rada Regencyjna przekazała władzę nad wojskiem Józefowi Piłsudskiemu.</a:t>
            </a:r>
            <a:b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Polska zniknęła z mapy Europy i świata w 1795 roku.</a:t>
            </a:r>
            <a:b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dirty="0">
                <a:solidFill>
                  <a:srgbClr val="6468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Dzień 11 listopada ustanowiono świętem państwowym w 1937 roku.</a:t>
            </a:r>
          </a:p>
          <a:p>
            <a:pPr algn="l"/>
            <a:endParaRPr lang="pl-PL" sz="1800" dirty="0">
              <a:solidFill>
                <a:srgbClr val="646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800" b="0" i="0" dirty="0">
              <a:solidFill>
                <a:srgbClr val="64686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solidFill>
                <a:srgbClr val="646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800" b="0" i="0" dirty="0">
              <a:solidFill>
                <a:srgbClr val="64686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solidFill>
                <a:srgbClr val="646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800" b="0" i="0" dirty="0">
              <a:solidFill>
                <a:srgbClr val="64686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Obraz znaleziony dla: barwy narodowe">
            <a:extLst>
              <a:ext uri="{FF2B5EF4-FFF2-40B4-BE49-F238E27FC236}">
                <a16:creationId xmlns:a16="http://schemas.microsoft.com/office/drawing/2014/main" id="{69012EB3-26FB-D303-CBF9-BD923C7F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2634610"/>
            <a:ext cx="3893574" cy="27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9A2F4-683A-4994-0442-77A32CDC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18574E-0BDE-B304-8E75-7FA03616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16" y="2416243"/>
            <a:ext cx="10447757" cy="3652037"/>
          </a:xfrm>
        </p:spPr>
        <p:txBody>
          <a:bodyPr>
            <a:normAutofit/>
          </a:bodyPr>
          <a:lstStyle/>
          <a:p>
            <a:pPr algn="l"/>
            <a:r>
              <a:rPr lang="pl-PL" sz="1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Andrzejki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wieczór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Wróżenie"/>
              </a:rPr>
              <a:t>wróżb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odprawianych w nocy z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29 listopada"/>
              </a:rPr>
              <a:t>29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30 listopada"/>
              </a:rPr>
              <a:t>30 listopada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Wigilia"/>
              </a:rPr>
              <a:t>wigilię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ndrzej Apostoł"/>
              </a:rPr>
              <a:t>świętego Andrzeja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patrona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Szkocja"/>
              </a:rPr>
              <a:t>Szkocji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Grecja"/>
              </a:rPr>
              <a:t>Grecji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Rosja"/>
              </a:rPr>
              <a:t>Rosji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Pierwsza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Język polski"/>
              </a:rPr>
              <a:t>polska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wzmianka literacka o nim pojawiła się w 1557 za sprawą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Marcin Bielski"/>
              </a:rPr>
              <a:t>Marcina Bielskiego</a:t>
            </a:r>
            <a:r>
              <a:rPr lang="pl-PL" sz="1800" b="0" i="0" u="none" strike="noStrike" baseline="30000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[1]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Dzień ten przypada na końcu lub na początku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Rok liturgiczny"/>
              </a:rPr>
              <a:t>roku liturgicznego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Andrzejki są specjalną okazją do zorganizowania ostatnich hucznych zabaw przed rozpoczynającym się </a:t>
            </a:r>
            <a:r>
              <a:rPr lang="pl-PL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Adwent"/>
              </a:rPr>
              <a:t>adwentem</a:t>
            </a:r>
            <a:r>
              <a:rPr lang="pl-PL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Zwój: poziomy 3">
            <a:extLst>
              <a:ext uri="{FF2B5EF4-FFF2-40B4-BE49-F238E27FC236}">
                <a16:creationId xmlns:a16="http://schemas.microsoft.com/office/drawing/2014/main" id="{9476E621-D659-3F56-7D20-3C00F068B6F5}"/>
              </a:ext>
            </a:extLst>
          </p:cNvPr>
          <p:cNvSpPr/>
          <p:nvPr/>
        </p:nvSpPr>
        <p:spPr>
          <a:xfrm>
            <a:off x="837216" y="389272"/>
            <a:ext cx="9832258" cy="138317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2103C35-D492-1075-9A8F-510656FB19D5}"/>
              </a:ext>
            </a:extLst>
          </p:cNvPr>
          <p:cNvSpPr txBox="1"/>
          <p:nvPr/>
        </p:nvSpPr>
        <p:spPr>
          <a:xfrm>
            <a:off x="1322439" y="573026"/>
            <a:ext cx="9291484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listopad - Andrzejki</a:t>
            </a:r>
          </a:p>
        </p:txBody>
      </p:sp>
      <p:pic>
        <p:nvPicPr>
          <p:cNvPr id="9218" name="Picture 2" descr="Zobacz obraz źródłowy">
            <a:extLst>
              <a:ext uri="{FF2B5EF4-FFF2-40B4-BE49-F238E27FC236}">
                <a16:creationId xmlns:a16="http://schemas.microsoft.com/office/drawing/2014/main" id="{183E6CA8-9A34-C971-D73B-47D2F58D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4021393"/>
            <a:ext cx="9832258" cy="22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1110</Words>
  <Application>Microsoft Office PowerPoint</Application>
  <PresentationFormat>Panoramiczny</PresentationFormat>
  <Paragraphs>47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Mulish</vt:lpstr>
      <vt:lpstr>Open Sans</vt:lpstr>
      <vt:lpstr>Roboto</vt:lpstr>
      <vt:lpstr>Times New Roman</vt:lpstr>
      <vt:lpstr>Motyw pakietu Office</vt:lpstr>
      <vt:lpstr>  </vt:lpstr>
      <vt:lpstr> </vt:lpstr>
      <vt:lpstr>Wszystkich Świętych - dziś </vt:lpstr>
      <vt:lpstr>Prezentacja programu PowerPoint</vt:lpstr>
      <vt:lpstr> </vt:lpstr>
      <vt:lpstr>Prezentacja programu PowerPoint</vt:lpstr>
      <vt:lpstr>Mazurek Dąbrowskiego </vt:lpstr>
      <vt:lpstr>BarwyNarodowe</vt:lpstr>
      <vt:lpstr>Prezentacja programu PowerPoint</vt:lpstr>
      <vt:lpstr>Dziękuję za obejrzenie mojej prezentacji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Andrzej Dechnik</dc:creator>
  <cp:lastModifiedBy>Andrzej Dechnik</cp:lastModifiedBy>
  <cp:revision>4</cp:revision>
  <dcterms:created xsi:type="dcterms:W3CDTF">2022-10-27T15:11:30Z</dcterms:created>
  <dcterms:modified xsi:type="dcterms:W3CDTF">2022-10-27T17:34:00Z</dcterms:modified>
</cp:coreProperties>
</file>