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9" r:id="rId4"/>
    <p:sldId id="267" r:id="rId5"/>
    <p:sldId id="260" r:id="rId6"/>
    <p:sldId id="261" r:id="rId7"/>
    <p:sldId id="264" r:id="rId8"/>
    <p:sldId id="263" r:id="rId9"/>
    <p:sldId id="265" r:id="rId10"/>
    <p:sldId id="280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50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7A69C-36DB-49B8-8261-4F5E3C52F08D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77A4D-D33C-4109-B929-7CDC0CD7BD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813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77A4D-D33C-4109-B929-7CDC0CD7BD6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106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03.06.2020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geralt-9301/?utm_source=link-attribution&amp;utm_medium=referral&amp;utm_campaign=image&amp;utm_content=665177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pl/?utm_source=link-attribution&amp;utm_medium=referral&amp;utm_campaign=image&amp;utm_content=66517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Tumisu-148124/?utm_source=link-attribution&amp;utm_medium=referral&amp;utm_campaign=image&amp;utm_content=1968909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pl/?utm_source=link-attribution&amp;utm_medium=referral&amp;utm_campaign=image&amp;utm_content=196890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jarmoluk-143740/?utm_source=link-attribution&amp;utm_medium=referral&amp;utm_campaign=image&amp;utm_content=45414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pl/?utm_source=link-attribution&amp;utm_medium=referral&amp;utm_campaign=image&amp;utm_content=45414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trapezemike-5061639/?utm_source=link-attribution&amp;utm_medium=referral&amp;utm_campaign=image&amp;utm_content=301841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pl/?utm_source=link-attribution&amp;utm_medium=referral&amp;utm_campaign=image&amp;utm_content=301841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FotoArt-Treu-796002/?utm_source=link-attribution&amp;utm_medium=referral&amp;utm_campaign=image&amp;utm_content=151773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pl/?utm_source=link-attribution&amp;utm_medium=referral&amp;utm_campaign=image&amp;utm_content=151773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5688709-5688709/?utm_source=link-attribution&amp;utm_medium=referral&amp;utm_campaign=image&amp;utm_content=242512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pl/?utm_source=link-attribution&amp;utm_medium=referral&amp;utm_campaign=image&amp;utm_content=242512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PhotoMIX-Company-1546875/?utm_source=link-attribution&amp;utm_medium=referral&amp;utm_campaign=image&amp;utm_content=3147976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pl/?utm_source=link-attribution&amp;utm_medium=referral&amp;utm_campaign=image&amp;utm_content=3147976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kim_hester-3648659/?utm_source=link-attribution&amp;utm_medium=referral&amp;utm_campaign=image&amp;utm_content=178576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pl/?utm_source=link-attribution&amp;utm_medium=referral&amp;utm_campaign=image&amp;utm_content=178576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?utm_source=link-attribution&amp;utm_medium=referral&amp;utm_campaign=image&amp;utm_content=3344414" TargetMode="External"/><Relationship Id="rId2" Type="http://schemas.openxmlformats.org/officeDocument/2006/relationships/hyperlink" Target="https://pixabay.com/pl/users/8777334-8777334/?utm_source=link-attribution&amp;utm_medium=referral&amp;utm_campaign=image&amp;utm_content=334441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Alexas_Fotos-686414/?utm_source=link-attribution&amp;utm_medium=referral&amp;utm_campaign=image&amp;utm_content=249508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pl/?utm_source=link-attribution&amp;utm_medium=referral&amp;utm_campaign=image&amp;utm_content=249508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ivabalk-782511/?utm_source=link-attribution&amp;utm_medium=referral&amp;utm_campaign=image&amp;utm_content=494014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pl/?utm_source=link-attribution&amp;utm_medium=referral&amp;utm_campaign=image&amp;utm_content=494014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RitaE-19628/?utm_source=link-attribution&amp;utm_medium=referral&amp;utm_campaign=image&amp;utm_content=3406864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ixabay.com/pl/?utm_source=link-attribution&amp;utm_medium=referral&amp;utm_campaign=image&amp;utm_content=5175532" TargetMode="External"/><Relationship Id="rId5" Type="http://schemas.openxmlformats.org/officeDocument/2006/relationships/hyperlink" Target="https://pixabay.com/pl/users/mattycoulton-15501404/?utm_source=link-attribution&amp;utm_medium=referral&amp;utm_campaign=image&amp;utm_content=5175532" TargetMode="External"/><Relationship Id="rId4" Type="http://schemas.openxmlformats.org/officeDocument/2006/relationships/hyperlink" Target="https://pixabay.com/pl/?utm_source=link-attribution&amp;utm_medium=referral&amp;utm_campaign=image&amp;utm_content=340686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l/?utm_source=link-attribution&amp;utm_medium=referral&amp;utm_campaign=image&amp;utm_content=336371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pixabay.com/photos/?utm_source=link-attribution&amp;utm_medium=referral&amp;utm_campaign=image&amp;utm_content=33637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hyperlink" Target="https://pixabay.com/pl/?utm_source=link-attribution&amp;utm_medium=referral&amp;utm_campaign=image&amp;utm_content=5168940" TargetMode="External"/><Relationship Id="rId5" Type="http://schemas.openxmlformats.org/officeDocument/2006/relationships/hyperlink" Target="https://pixabay.com/pl/?utm_source=link-attribution&amp;utm_medium=referral&amp;utm_campaign=image&amp;utm_content=3245032" TargetMode="External"/><Relationship Id="rId10" Type="http://schemas.openxmlformats.org/officeDocument/2006/relationships/hyperlink" Target="https://pixabay.com/pl/users/mattycoulton-15501404/?utm_source=link-attribution&amp;utm_medium=referral&amp;utm_campaign=image&amp;utm_content=5168940" TargetMode="External"/><Relationship Id="rId4" Type="http://schemas.openxmlformats.org/officeDocument/2006/relationships/hyperlink" Target="https://pixabay.com/pl/users/MabelAmber-1377835/?utm_source=link-attribution&amp;utm_medium=referral&amp;utm_campaign=image&amp;utm_content=3245032" TargetMode="Externa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users/Alexas_Fotos-686414/?utm_source=link-attribution&amp;utm_medium=referral&amp;utm_campaign=image&amp;utm_content=111621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pl/?utm_source=link-attribution&amp;utm_medium=referral&amp;utm_campaign=image&amp;utm_content=11162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988840"/>
            <a:ext cx="7315200" cy="2595025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/>
              <a:t>Zwierzaki też mają uczucia…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2832201138"/>
      </p:ext>
    </p:extLst>
  </p:cSld>
  <p:clrMapOvr>
    <a:masterClrMapping/>
  </p:clrMapOvr>
  <p:transition spd="slow" advTm="3302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192688" cy="1099582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A teraz Nasz mały kącik…</a:t>
            </a:r>
            <a:endParaRPr lang="pl-PL" sz="4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2348880"/>
            <a:ext cx="7704856" cy="1152128"/>
          </a:xfrm>
        </p:spPr>
        <p:txBody>
          <a:bodyPr>
            <a:noAutofit/>
          </a:bodyPr>
          <a:lstStyle/>
          <a:p>
            <a:pPr algn="just"/>
            <a:r>
              <a:rPr lang="pl-PL" sz="1800" dirty="0" smtClean="0"/>
              <a:t>                    Pani Ewa Jonik chętnie odda do przygarnięcia kociaki (malutkie </a:t>
            </a:r>
            <a:r>
              <a:rPr lang="pl-PL" sz="1800" dirty="0" err="1" smtClean="0"/>
              <a:t>słodziaki</a:t>
            </a:r>
            <a:r>
              <a:rPr lang="pl-PL" sz="1800" dirty="0" smtClean="0">
                <a:sym typeface="Wingdings" pitchFamily="2" charset="2"/>
              </a:rPr>
              <a:t>). </a:t>
            </a:r>
            <a:r>
              <a:rPr lang="pl-PL" sz="1800" dirty="0" smtClean="0"/>
              <a:t>Wszystkich chętnych zapraszamy do kontaktu (</a:t>
            </a:r>
            <a:r>
              <a:rPr lang="pl-PL" sz="1800" dirty="0" err="1" smtClean="0"/>
              <a:t>messenger</a:t>
            </a:r>
            <a:r>
              <a:rPr lang="pl-PL" sz="1800" dirty="0" smtClean="0"/>
              <a:t>).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051720" y="1052736"/>
            <a:ext cx="5112568" cy="1099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3200" dirty="0" smtClean="0"/>
              <a:t>   „Zaopiekuj się mną…” </a:t>
            </a:r>
            <a:endParaRPr lang="pl-PL" sz="3200" dirty="0">
              <a:solidFill>
                <a:srgbClr val="FFFF00"/>
              </a:solidFill>
            </a:endParaRPr>
          </a:p>
        </p:txBody>
      </p:sp>
      <p:pic>
        <p:nvPicPr>
          <p:cNvPr id="3" name="Picture 2" descr="C:\Users\HP\Desktop\kociaki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6615" y="3573016"/>
            <a:ext cx="1893686" cy="12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P\Desktop\kociaki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7890" y="3573016"/>
            <a:ext cx="2175190" cy="12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kociaki 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15" y="4900425"/>
            <a:ext cx="189368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zdjęcia akcja o zwierzakach\kotki mał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90" y="4900425"/>
            <a:ext cx="217519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00800"/>
      </p:ext>
    </p:extLst>
  </p:cSld>
  <p:clrMapOvr>
    <a:masterClrMapping/>
  </p:clrMapOvr>
  <p:transition spd="slow" advTm="7643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315200" cy="187220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 </a:t>
            </a:r>
            <a:r>
              <a:rPr lang="pl-PL" sz="6000" b="1" dirty="0"/>
              <a:t>K</a:t>
            </a:r>
            <a:r>
              <a:rPr lang="pl-PL" sz="6000" b="1" dirty="0" smtClean="0"/>
              <a:t>orzyści zdrowotne posiadania zwierzaka 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43608" y="764704"/>
            <a:ext cx="7315200" cy="1098439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 </a:t>
            </a:r>
            <a:r>
              <a:rPr lang="pl-PL" sz="4000" dirty="0"/>
              <a:t>C</a:t>
            </a:r>
            <a:r>
              <a:rPr lang="pl-PL" sz="4000" dirty="0" smtClean="0"/>
              <a:t>oś na zdrowie….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390889660"/>
      </p:ext>
    </p:extLst>
  </p:cSld>
  <p:clrMapOvr>
    <a:masterClrMapping/>
  </p:clrMapOvr>
  <p:transition spd="slow" advTm="3453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8886"/>
            <a:ext cx="7344816" cy="2173015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Posiadanie zwierzaka w naszym najbliższym otoczeniu korzystnie wpływa na nasze zdrowie fizyczne jak i psychiczne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71600" y="3429000"/>
            <a:ext cx="3397792" cy="30243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1900" dirty="0"/>
              <a:t> </a:t>
            </a:r>
            <a:r>
              <a:rPr lang="pl-PL" sz="1900" dirty="0" smtClean="0"/>
              <a:t>       Osoby, </a:t>
            </a:r>
            <a:r>
              <a:rPr lang="pl-PL" sz="1900" dirty="0"/>
              <a:t>które posiadają zwierzęta mają niższe ciśnienie krwi niż </a:t>
            </a:r>
            <a:r>
              <a:rPr lang="pl-PL" sz="1900" dirty="0" smtClean="0"/>
              <a:t>osoby, </a:t>
            </a:r>
            <a:r>
              <a:rPr lang="pl-PL" sz="1900" dirty="0"/>
              <a:t>którzy tych zwierząt nie mają. Według badań  właściciele zwierząt są w mniejszym stopniu narażeni na choroby serca i mają niższy poziom cholesterolu we krwi.</a:t>
            </a:r>
          </a:p>
          <a:p>
            <a:pPr algn="just"/>
            <a:r>
              <a:rPr lang="pl-PL" sz="1900" dirty="0"/>
              <a:t> </a:t>
            </a:r>
            <a:r>
              <a:rPr lang="pl-PL" sz="1900" dirty="0" smtClean="0"/>
              <a:t>      Co </a:t>
            </a:r>
            <a:r>
              <a:rPr lang="pl-PL" sz="1900" dirty="0"/>
              <a:t>więcej, im dłużej ktoś posiada zwierzę, tym bardziej jest zdrowy.</a:t>
            </a:r>
          </a:p>
          <a:p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066800" y="2348880"/>
            <a:ext cx="2950936" cy="18018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899592" y="2564904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800" b="1" dirty="0">
                <a:solidFill>
                  <a:schemeClr val="tx2"/>
                </a:solidFill>
              </a:rPr>
              <a:t>Zdrowsze serce, niższe ciśnienie krwi</a:t>
            </a:r>
            <a:endParaRPr lang="pl-PL" sz="28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07" y="3680627"/>
            <a:ext cx="3543814" cy="204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766343" y="5350224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Gerd Altmann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6531045"/>
      </p:ext>
    </p:extLst>
  </p:cSld>
  <p:clrMapOvr>
    <a:masterClrMapping/>
  </p:clrMapOvr>
  <p:transition spd="slow" advTm="18378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692696"/>
            <a:ext cx="5328592" cy="2369577"/>
          </a:xfrm>
        </p:spPr>
        <p:txBody>
          <a:bodyPr>
            <a:normAutofit/>
          </a:bodyPr>
          <a:lstStyle/>
          <a:p>
            <a:pPr lvl="0" algn="ctr"/>
            <a:r>
              <a:rPr lang="pl-PL" b="1" dirty="0"/>
              <a:t>Utrata wagi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poprzez </a:t>
            </a:r>
            <a:r>
              <a:rPr lang="pl-PL" b="1" dirty="0"/>
              <a:t>zwiększoną aktywność fizyczną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9592" y="3284984"/>
            <a:ext cx="3253776" cy="2949490"/>
          </a:xfrm>
        </p:spPr>
        <p:txBody>
          <a:bodyPr/>
          <a:lstStyle/>
          <a:p>
            <a:pPr algn="just"/>
            <a:r>
              <a:rPr lang="pl-PL" sz="1800" dirty="0"/>
              <a:t> </a:t>
            </a:r>
            <a:r>
              <a:rPr lang="pl-PL" sz="1800" dirty="0" smtClean="0"/>
              <a:t>     Posiadanie </a:t>
            </a:r>
            <a:r>
              <a:rPr lang="pl-PL" sz="1800" dirty="0"/>
              <a:t>psa wiąże się z znacznie większą ilością ruchu, a tym samym </a:t>
            </a:r>
            <a:r>
              <a:rPr lang="pl-PL" sz="1800" dirty="0" smtClean="0"/>
              <a:t>utratą </a:t>
            </a:r>
            <a:r>
              <a:rPr lang="pl-PL" sz="1800" dirty="0"/>
              <a:t>zbędnych kilogramów</a:t>
            </a:r>
            <a:r>
              <a:rPr lang="pl-PL" sz="1800" dirty="0" smtClean="0"/>
              <a:t>.</a:t>
            </a:r>
          </a:p>
          <a:p>
            <a:pPr algn="just"/>
            <a:r>
              <a:rPr lang="pl-PL" sz="1800" dirty="0" smtClean="0"/>
              <a:t>Zawsze </a:t>
            </a:r>
            <a:r>
              <a:rPr lang="pl-PL" sz="1800" dirty="0"/>
              <a:t>mamy pretekst, żeby wyjść, przespacerować się, pobawić się z pupilem.</a:t>
            </a:r>
          </a:p>
          <a:p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367815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873364" y="5173467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>
                <a:solidFill>
                  <a:schemeClr val="accent5">
                    <a:lumMod val="75000"/>
                  </a:schemeClr>
                </a:solidFill>
              </a:rPr>
              <a:t>Obraz </a:t>
            </a:r>
            <a:r>
              <a:rPr lang="pl-PL" sz="600" u="sng" dirty="0" err="1">
                <a:solidFill>
                  <a:schemeClr val="accent5">
                    <a:lumMod val="75000"/>
                  </a:schemeClr>
                </a:solidFill>
                <a:hlinkClick r:id="rId3"/>
              </a:rPr>
              <a:t>Tumisu</a:t>
            </a:r>
            <a:r>
              <a:rPr lang="pl-PL" sz="600" dirty="0">
                <a:solidFill>
                  <a:schemeClr val="accent5">
                    <a:lumMod val="75000"/>
                  </a:schemeClr>
                </a:solidFill>
              </a:rPr>
              <a:t> z </a:t>
            </a:r>
            <a:r>
              <a:rPr lang="pl-PL" sz="600" u="sng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Pixabay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28265"/>
      </p:ext>
    </p:extLst>
  </p:cSld>
  <p:clrMapOvr>
    <a:masterClrMapping/>
  </p:clrMapOvr>
  <p:transition spd="slow" advTm="8465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472608" cy="2173015"/>
          </a:xfrm>
        </p:spPr>
        <p:txBody>
          <a:bodyPr/>
          <a:lstStyle/>
          <a:p>
            <a:pPr lvl="0"/>
            <a:r>
              <a:rPr lang="pl-PL" b="1" dirty="0"/>
              <a:t>Złagodzenie objawów stresu </a:t>
            </a:r>
            <a: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2708920"/>
            <a:ext cx="3816424" cy="3597562"/>
          </a:xfrm>
        </p:spPr>
        <p:txBody>
          <a:bodyPr/>
          <a:lstStyle/>
          <a:p>
            <a:pPr algn="just"/>
            <a:r>
              <a:rPr lang="pl-PL" sz="1800" dirty="0"/>
              <a:t> </a:t>
            </a:r>
            <a:r>
              <a:rPr lang="pl-PL" sz="1800" dirty="0" smtClean="0"/>
              <a:t>       Ogromnym walorem kontaktu </a:t>
            </a:r>
            <a:r>
              <a:rPr lang="pl-PL" sz="1800" dirty="0"/>
              <a:t>z zwierzakiem jest obniżenie skutków </a:t>
            </a:r>
            <a:r>
              <a:rPr lang="pl-PL" sz="1800" dirty="0" smtClean="0"/>
              <a:t>stresu, który bardzo wyniszcza </a:t>
            </a:r>
            <a:r>
              <a:rPr lang="pl-PL" sz="1800" dirty="0"/>
              <a:t>organizm. </a:t>
            </a:r>
            <a:r>
              <a:rPr lang="pl-PL" sz="1800" dirty="0" smtClean="0"/>
              <a:t>Na </a:t>
            </a:r>
            <a:r>
              <a:rPr lang="pl-PL" sz="1800" dirty="0"/>
              <a:t>przykład dzięki wyprowadzaniu psa, </a:t>
            </a:r>
            <a:r>
              <a:rPr lang="pl-PL" sz="1800" dirty="0" smtClean="0"/>
              <a:t>głaskaniu</a:t>
            </a:r>
            <a:r>
              <a:rPr lang="pl-PL" sz="1800" dirty="0"/>
              <a:t> </a:t>
            </a:r>
            <a:r>
              <a:rPr lang="pl-PL" sz="1800" dirty="0" smtClean="0"/>
              <a:t>możemy się odprężyć, zapomnieć choć na chwilę o naszych problemach.</a:t>
            </a:r>
            <a:endParaRPr lang="pl-PL" sz="1800" dirty="0"/>
          </a:p>
          <a:p>
            <a:endParaRPr lang="pl-PL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37" y="2564904"/>
            <a:ext cx="3538872" cy="235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719381" y="4735800"/>
            <a:ext cx="135165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Michal Jarmoluk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sz="600" dirty="0"/>
              <a:t> 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2491530446"/>
      </p:ext>
    </p:extLst>
  </p:cSld>
  <p:clrMapOvr>
    <a:masterClrMapping/>
  </p:clrMapOvr>
  <p:transition spd="slow" advTm="10776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5688632" cy="1531630"/>
          </a:xfrm>
        </p:spPr>
        <p:txBody>
          <a:bodyPr/>
          <a:lstStyle/>
          <a:p>
            <a:r>
              <a:rPr lang="pl-PL" b="1" dirty="0"/>
              <a:t>Więcej kontaktów </a:t>
            </a:r>
            <a:r>
              <a:rPr lang="pl-PL" b="1" dirty="0" smtClean="0"/>
              <a:t>towarzyskich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95536" y="3068960"/>
            <a:ext cx="4176464" cy="3960440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	Dzięki </a:t>
            </a:r>
            <a:r>
              <a:rPr lang="pl-PL" sz="1800" dirty="0"/>
              <a:t>wyprowadzaniu </a:t>
            </a:r>
            <a:r>
              <a:rPr lang="pl-PL" sz="1800" dirty="0" smtClean="0"/>
              <a:t>swoich czworonogów</a:t>
            </a:r>
            <a:r>
              <a:rPr lang="pl-PL" sz="1800" dirty="0"/>
              <a:t>, właściciele mają możliwość częstszej interakcji z innymi niż ci, którzy nie mają zwierzęcia. </a:t>
            </a:r>
            <a:r>
              <a:rPr lang="pl-PL" sz="1800" dirty="0" smtClean="0"/>
              <a:t>Udowodniono, że </a:t>
            </a:r>
            <a:r>
              <a:rPr lang="pl-PL" sz="1800" dirty="0"/>
              <a:t>częstotliwość i długość konwersacji znacznie się wydłuża, gdy posiadamy zwierzaka oraz stanowi niekiedy dobry pretekst do rozpoczęcia </a:t>
            </a:r>
            <a:r>
              <a:rPr lang="pl-PL" sz="1800" dirty="0" smtClean="0"/>
              <a:t>rozmowy.</a:t>
            </a:r>
            <a:endParaRPr lang="pl-PL" sz="1800" dirty="0"/>
          </a:p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95" y="3047752"/>
            <a:ext cx="3818198" cy="25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248646" y="5342633"/>
            <a:ext cx="114486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Mike Flynn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02030764"/>
      </p:ext>
    </p:extLst>
  </p:cSld>
  <p:clrMapOvr>
    <a:masterClrMapping/>
  </p:clrMapOvr>
  <p:transition spd="slow" advTm="19261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96744" cy="2173015"/>
          </a:xfrm>
        </p:spPr>
        <p:txBody>
          <a:bodyPr/>
          <a:lstStyle/>
          <a:p>
            <a:pPr lvl="0"/>
            <a:r>
              <a:rPr lang="pl-PL" b="1" dirty="0"/>
              <a:t>Zwiększenie poczucia bezpieczeństwa</a:t>
            </a:r>
            <a: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15616" y="2924944"/>
            <a:ext cx="2880320" cy="3165514"/>
          </a:xfrm>
        </p:spPr>
        <p:txBody>
          <a:bodyPr/>
          <a:lstStyle/>
          <a:p>
            <a:pPr algn="just"/>
            <a:r>
              <a:rPr lang="pl-PL" sz="1800" dirty="0" smtClean="0"/>
              <a:t>            Często </a:t>
            </a:r>
            <a:r>
              <a:rPr lang="pl-PL" sz="1800" dirty="0"/>
              <a:t>właściciele pupili czują się pewniej i bezpiecznej, zarówno w warunkach domowych jak i na zewnątrz. Generalnie osoby mające zwierzaka czują się mniej samotni</a:t>
            </a:r>
            <a:r>
              <a:rPr lang="pl-PL" dirty="0"/>
              <a:t>. </a:t>
            </a:r>
          </a:p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64904"/>
            <a:ext cx="389451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804248" y="5007385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Michael Treu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9794559"/>
      </p:ext>
    </p:extLst>
  </p:cSld>
  <p:clrMapOvr>
    <a:masterClrMapping/>
  </p:clrMapOvr>
  <p:transition spd="slow" advTm="7043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72808" cy="1800200"/>
          </a:xfrm>
        </p:spPr>
        <p:txBody>
          <a:bodyPr>
            <a:normAutofit/>
          </a:bodyPr>
          <a:lstStyle/>
          <a:p>
            <a:pPr lvl="0"/>
            <a:r>
              <a:rPr lang="pl-PL" b="1" dirty="0"/>
              <a:t>Więcej optymizmu i zadowolenia z życia</a:t>
            </a:r>
            <a:r>
              <a:rPr lang="pl-PL" dirty="0"/>
              <a:t/>
            </a:r>
            <a:br>
              <a:rPr lang="pl-PL" dirty="0"/>
            </a:b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23528" y="2852936"/>
            <a:ext cx="4176464" cy="2566857"/>
          </a:xfrm>
        </p:spPr>
        <p:txBody>
          <a:bodyPr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pl-PL" sz="1800" dirty="0"/>
              <a:t>	</a:t>
            </a:r>
            <a:r>
              <a:rPr lang="pl-PL" sz="1800" dirty="0" smtClean="0"/>
              <a:t>U </a:t>
            </a:r>
            <a:r>
              <a:rPr lang="pl-PL" sz="1800" dirty="0"/>
              <a:t>osób mających kontakt ze zwierzętami opóźniają się procesy starzenia przez zwiększoną aktywność fizyczną związaną z dbaniem o swoje zwierzę, socjalizację i zwiększoną aktywność psychiczną </a:t>
            </a:r>
            <a:r>
              <a:rPr lang="pl-PL" sz="1800" dirty="0" smtClean="0"/>
              <a:t>w ramach </a:t>
            </a:r>
            <a:r>
              <a:rPr lang="pl-PL" sz="1800" dirty="0"/>
              <a:t>interakcji z pupilem. Ponadto osoby te czują się potrzebne i akceptowane. </a:t>
            </a:r>
          </a:p>
          <a:p>
            <a:endParaRPr lang="pl-PL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3312368" cy="220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869195" y="4804601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5688709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4906202"/>
      </p:ext>
    </p:extLst>
  </p:cSld>
  <p:clrMapOvr>
    <a:masterClrMapping/>
  </p:clrMapOvr>
  <p:transition spd="slow" advTm="12931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2924944"/>
            <a:ext cx="7315200" cy="2595025"/>
          </a:xfrm>
        </p:spPr>
        <p:txBody>
          <a:bodyPr/>
          <a:lstStyle/>
          <a:p>
            <a:pPr algn="ctr"/>
            <a:r>
              <a:rPr lang="pl-PL" dirty="0" smtClean="0"/>
              <a:t>My też kochamy nasze zwierzaki…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71600" y="5589240"/>
            <a:ext cx="7315200" cy="1144632"/>
          </a:xfrm>
        </p:spPr>
        <p:txBody>
          <a:bodyPr/>
          <a:lstStyle/>
          <a:p>
            <a:pPr algn="ctr"/>
            <a:r>
              <a:rPr lang="pl-PL" dirty="0" smtClean="0"/>
              <a:t>NASZA GALERIA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16" y="692696"/>
            <a:ext cx="4808554" cy="320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990242" y="3429000"/>
            <a:ext cx="11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Photo Mix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1649164"/>
      </p:ext>
    </p:extLst>
  </p:cSld>
  <p:clrMapOvr>
    <a:masterClrMapping/>
  </p:clrMapOvr>
  <p:transition spd="slow" advTm="3331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zdjęcia akcja o zwierzakach\wojtek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1538" y="-16140113"/>
            <a:ext cx="1800000" cy="2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HP\Desktop\zdjęcia akcja o zwierzakach\Alicja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49" y="1552224"/>
            <a:ext cx="1545126" cy="21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HP\Desktop\zdjęcia akcja o zwierzakach\wojtek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1451" y="4467474"/>
            <a:ext cx="1609636" cy="22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esktop\zdjęcia akcja o zwierzakach\Adam Tut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2" y="1484784"/>
            <a:ext cx="1681514" cy="20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P\Desktop\zdjęcia akcja o zwierzakach\krystian dziedz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6349" y="3861048"/>
            <a:ext cx="1676833" cy="22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P\Desktop\zdjęcia akcja o zwierzakach\Julia Joni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6675"/>
            <a:ext cx="1629034" cy="215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HP\Desktop\zdjęcia akcja o zwierzakach\basia foto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862" y="4405728"/>
            <a:ext cx="1706184" cy="22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4010" y="4389976"/>
            <a:ext cx="1512168" cy="220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41" y="2423172"/>
            <a:ext cx="2494282" cy="178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3170"/>
            <a:ext cx="2409038" cy="175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 descr="C:\Users\HP\Desktop\ewa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10" y="105378"/>
            <a:ext cx="1654910" cy="219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20906"/>
            <a:ext cx="1638958" cy="215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500"/>
            <a:ext cx="1656184" cy="215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567155"/>
      </p:ext>
    </p:extLst>
  </p:cSld>
  <p:clrMapOvr>
    <a:masterClrMapping/>
  </p:clrMapOvr>
  <p:transition spd="slow" advTm="13662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4104"/>
            <a:ext cx="7054752" cy="470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941167" y="5534745"/>
            <a:ext cx="123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Obraz:</a:t>
            </a:r>
            <a:r>
              <a:rPr lang="pl-PL" sz="600" dirty="0"/>
              <a:t> </a:t>
            </a:r>
            <a:r>
              <a:rPr lang="pl-PL" sz="600" dirty="0">
                <a:hlinkClick r:id="rId3"/>
              </a:rPr>
              <a:t>kim_hester</a:t>
            </a:r>
            <a:r>
              <a:rPr lang="pl-PL" sz="600" dirty="0"/>
              <a:t> z </a:t>
            </a:r>
            <a:r>
              <a:rPr lang="pl-PL" sz="600" dirty="0">
                <a:hlinkClick r:id="rId4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722145"/>
      </p:ext>
    </p:extLst>
  </p:cSld>
  <p:clrMapOvr>
    <a:masterClrMapping/>
  </p:clrMapOvr>
  <p:transition spd="slow" advTm="2715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3411" y="620688"/>
            <a:ext cx="7315200" cy="2595025"/>
          </a:xfrm>
        </p:spPr>
        <p:txBody>
          <a:bodyPr>
            <a:noAutofit/>
          </a:bodyPr>
          <a:lstStyle/>
          <a:p>
            <a:pPr algn="ctr"/>
            <a:r>
              <a:rPr lang="pl-PL" sz="5400" i="1" dirty="0" smtClean="0"/>
              <a:t>To nie taka draka, </a:t>
            </a:r>
            <a:r>
              <a:rPr lang="pl-PL" sz="5400" i="1" dirty="0" smtClean="0"/>
              <a:t/>
            </a:r>
            <a:br>
              <a:rPr lang="pl-PL" sz="5400" i="1" dirty="0" smtClean="0"/>
            </a:br>
            <a:r>
              <a:rPr lang="pl-PL" sz="5400" i="1" dirty="0" smtClean="0"/>
              <a:t>mieć </a:t>
            </a:r>
            <a:r>
              <a:rPr lang="pl-PL" sz="5400" i="1" dirty="0" smtClean="0"/>
              <a:t>w tych czasach zwierzaka…</a:t>
            </a:r>
            <a:endParaRPr lang="pl-PL" sz="5400" i="1" dirty="0"/>
          </a:p>
        </p:txBody>
      </p:sp>
      <p:sp>
        <p:nvSpPr>
          <p:cNvPr id="3" name="Prostokąt 2"/>
          <p:cNvSpPr/>
          <p:nvPr/>
        </p:nvSpPr>
        <p:spPr>
          <a:xfrm>
            <a:off x="5076056" y="6144825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2"/>
              </a:rPr>
              <a:t>Helena </a:t>
            </a:r>
            <a:r>
              <a:rPr lang="pl-PL" sz="600" u="sng" dirty="0" err="1">
                <a:hlinkClick r:id="rId2"/>
              </a:rPr>
              <a:t>Sushitskaya</a:t>
            </a:r>
            <a:r>
              <a:rPr lang="pl-PL" sz="600" dirty="0"/>
              <a:t> z </a:t>
            </a:r>
            <a:r>
              <a:rPr lang="pl-PL" sz="600" u="sng" dirty="0">
                <a:hlinkClick r:id="rId3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7717" y="3380989"/>
            <a:ext cx="4142518" cy="276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940267" y="6144825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2"/>
              </a:rPr>
              <a:t>Helena </a:t>
            </a:r>
            <a:r>
              <a:rPr lang="pl-PL" sz="600" u="sng" dirty="0" err="1">
                <a:hlinkClick r:id="rId2"/>
              </a:rPr>
              <a:t>Sushitskaya</a:t>
            </a:r>
            <a:r>
              <a:rPr lang="pl-PL" sz="600" dirty="0"/>
              <a:t> z </a:t>
            </a:r>
            <a:r>
              <a:rPr lang="pl-PL" sz="600" u="sng" dirty="0">
                <a:hlinkClick r:id="rId3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3291417"/>
      </p:ext>
    </p:extLst>
  </p:cSld>
  <p:clrMapOvr>
    <a:masterClrMapping/>
  </p:clrMapOvr>
  <p:transition spd="slow" advTm="3409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28570" y="620688"/>
            <a:ext cx="5393196" cy="2595025"/>
          </a:xfrm>
        </p:spPr>
        <p:txBody>
          <a:bodyPr>
            <a:noAutofit/>
          </a:bodyPr>
          <a:lstStyle/>
          <a:p>
            <a:pPr algn="ctr"/>
            <a:r>
              <a:rPr lang="pl-PL" sz="2800" b="1" i="1" dirty="0" smtClean="0"/>
              <a:t>Dziękujemy za zaangażowanie </a:t>
            </a:r>
            <a:br>
              <a:rPr lang="pl-PL" sz="2800" b="1" i="1" dirty="0" smtClean="0"/>
            </a:br>
            <a:r>
              <a:rPr lang="pl-PL" sz="2800" b="1" i="1" dirty="0" smtClean="0"/>
              <a:t>i chęć współpracy podopiecznych </a:t>
            </a:r>
            <a:br>
              <a:rPr lang="pl-PL" sz="2800" b="1" i="1" dirty="0" smtClean="0"/>
            </a:br>
            <a:r>
              <a:rPr lang="pl-PL" sz="2800" b="1" i="1" dirty="0" smtClean="0"/>
              <a:t>Samorządu Uczniowskiego, Szkolnego Klubu Wolontariatu oraz ich </a:t>
            </a:r>
            <a:r>
              <a:rPr lang="pl-PL" sz="2800" b="1" i="1" dirty="0" smtClean="0"/>
              <a:t>opiekunów.</a:t>
            </a:r>
            <a:endParaRPr lang="pl-PL" sz="2800" b="1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1974" y="1189307"/>
            <a:ext cx="292445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605971" y="3068960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Alexas_Fotos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  <p:sp>
        <p:nvSpPr>
          <p:cNvPr id="8" name="Symbol zastępczy tekstu 2"/>
          <p:cNvSpPr txBox="1">
            <a:spLocks/>
          </p:cNvSpPr>
          <p:nvPr/>
        </p:nvSpPr>
        <p:spPr>
          <a:xfrm>
            <a:off x="251521" y="3645024"/>
            <a:ext cx="860004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 smtClean="0"/>
              <a:t>Podziękowania dla:</a:t>
            </a:r>
          </a:p>
          <a:p>
            <a:pPr marL="93663" indent="-93663"/>
            <a:r>
              <a:rPr lang="pl-PL" sz="1400" dirty="0" smtClean="0"/>
              <a:t>- Pani Barbary </a:t>
            </a:r>
            <a:r>
              <a:rPr lang="pl-PL" sz="1400" dirty="0" err="1" smtClean="0"/>
              <a:t>Bemidowskiej</a:t>
            </a:r>
            <a:r>
              <a:rPr lang="pl-PL" sz="1400" dirty="0" smtClean="0"/>
              <a:t> i Pani Ewy Jonik  za pomoc, współpracę w ramach prezentacji oraz  zdjęcia;</a:t>
            </a:r>
          </a:p>
          <a:p>
            <a:r>
              <a:rPr lang="pl-PL" sz="1400" dirty="0" smtClean="0"/>
              <a:t>- Amelii Kasprzyk za napisanie wiersza „Schronisko”;</a:t>
            </a:r>
          </a:p>
          <a:p>
            <a:r>
              <a:rPr lang="pl-PL" sz="1400" dirty="0" smtClean="0"/>
              <a:t>- Anny </a:t>
            </a:r>
            <a:r>
              <a:rPr lang="pl-PL" sz="1400" dirty="0" err="1" smtClean="0"/>
              <a:t>Hasiak</a:t>
            </a:r>
            <a:r>
              <a:rPr lang="pl-PL" sz="1400" dirty="0" smtClean="0"/>
              <a:t>  za opracowanie punktu: „Zasady bezpieczeństwa ze zwierzętami podczas pandemii;  </a:t>
            </a:r>
          </a:p>
          <a:p>
            <a:pPr marL="93663" indent="-93663"/>
            <a:r>
              <a:rPr lang="pl-PL" sz="1400" dirty="0" smtClean="0"/>
              <a:t>- Mai Dziedzic za opracowanie Informacji WHO, o tym, że zwierzaki nie przenoszą COVID19;</a:t>
            </a:r>
          </a:p>
          <a:p>
            <a:r>
              <a:rPr lang="pl-PL" sz="1400" dirty="0" smtClean="0"/>
              <a:t>- Alicji Dzieciuch - za zapoznanie z tematem - „Walory terapeutyczne posiadania zwierzaka”;</a:t>
            </a:r>
          </a:p>
          <a:p>
            <a:pPr marL="93663" indent="-93663"/>
            <a:r>
              <a:rPr lang="pl-PL" sz="1400" dirty="0" smtClean="0"/>
              <a:t>- Mai </a:t>
            </a:r>
            <a:r>
              <a:rPr lang="pl-PL" sz="1400" dirty="0" err="1" smtClean="0"/>
              <a:t>Guzior</a:t>
            </a:r>
            <a:r>
              <a:rPr lang="pl-PL" sz="1400" dirty="0" smtClean="0"/>
              <a:t>, Alicji Dzieciuch, Adama Tutki, Krystiana  Dziedzica, Wojciecha Ogrodnika, Julii Jonik -                za zdjęcia ze zwierzakami.</a:t>
            </a:r>
          </a:p>
          <a:p>
            <a:pPr marL="342900" indent="-342900">
              <a:buFontTx/>
              <a:buChar char="-"/>
            </a:pPr>
            <a:endParaRPr lang="pl-PL" sz="1400" dirty="0" smtClean="0"/>
          </a:p>
          <a:p>
            <a:pPr algn="r"/>
            <a:r>
              <a:rPr lang="pl-PL" sz="1400" dirty="0" smtClean="0"/>
              <a:t>Opracowanie i prezentacja:</a:t>
            </a:r>
          </a:p>
          <a:p>
            <a:pPr algn="r"/>
            <a:r>
              <a:rPr lang="pl-PL" sz="1400" dirty="0" smtClean="0"/>
              <a:t> Anna Muzyka-Kochowska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73040284"/>
      </p:ext>
    </p:extLst>
  </p:cSld>
  <p:clrMapOvr>
    <a:masterClrMapping/>
  </p:clrMapOvr>
  <p:transition spd="slow" advTm="6236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3506832"/>
            <a:ext cx="7315200" cy="1506343"/>
          </a:xfrm>
        </p:spPr>
        <p:txBody>
          <a:bodyPr>
            <a:noAutofit/>
          </a:bodyPr>
          <a:lstStyle/>
          <a:p>
            <a:pPr algn="just"/>
            <a:r>
              <a:rPr lang="pl-PL" sz="2400" dirty="0"/>
              <a:t>Pamiętajmy, że z każdej sytuacji jest wyjście. Czasem warto poczekać na rozwój sytuacji, wgłębić się w temat i posłuchać opinii </a:t>
            </a:r>
            <a:r>
              <a:rPr lang="pl-PL" sz="2400" dirty="0" smtClean="0"/>
              <a:t>ekspertów, </a:t>
            </a:r>
            <a:r>
              <a:rPr lang="pl-PL" sz="2400" dirty="0"/>
              <a:t>a nie podejmować </a:t>
            </a:r>
            <a:r>
              <a:rPr lang="pl-PL" sz="2400" dirty="0" smtClean="0"/>
              <a:t>pochopnie decyzję. Pamiętajmy: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99592" y="764704"/>
            <a:ext cx="7315200" cy="1458479"/>
          </a:xfrm>
        </p:spPr>
        <p:txBody>
          <a:bodyPr>
            <a:noAutofit/>
          </a:bodyPr>
          <a:lstStyle/>
          <a:p>
            <a:pPr algn="just"/>
            <a:r>
              <a:rPr lang="pl-PL" sz="2400" dirty="0" smtClean="0"/>
              <a:t>	Zainteresowaliśmy </a:t>
            </a:r>
            <a:r>
              <a:rPr lang="pl-PL" sz="2400" dirty="0"/>
              <a:t>się </a:t>
            </a:r>
            <a:r>
              <a:rPr lang="pl-PL" sz="2400" dirty="0" smtClean="0"/>
              <a:t>tym </a:t>
            </a:r>
            <a:r>
              <a:rPr lang="pl-PL" sz="2400" dirty="0"/>
              <a:t>tematem, gdyż słyszy się głosy, iż niektórzy </a:t>
            </a:r>
            <a:r>
              <a:rPr lang="pl-PL" sz="2400" dirty="0" smtClean="0"/>
              <a:t>właściciele </a:t>
            </a:r>
            <a:r>
              <a:rPr lang="pl-PL" sz="2400" dirty="0"/>
              <a:t>w obawie przed </a:t>
            </a:r>
            <a:r>
              <a:rPr lang="pl-PL" sz="2400" dirty="0" err="1" smtClean="0"/>
              <a:t>koronawirusem</a:t>
            </a:r>
            <a:r>
              <a:rPr lang="pl-PL" sz="2400" dirty="0" smtClean="0"/>
              <a:t>, </a:t>
            </a:r>
            <a:r>
              <a:rPr lang="pl-PL" sz="2400" dirty="0"/>
              <a:t>pozbywają się zwierząt, porzucają je lub niekiedy nawet proszą o eutanazję.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971600" y="2564904"/>
            <a:ext cx="7315200" cy="927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i="1" dirty="0" smtClean="0"/>
              <a:t>To  przykre i okrutne…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971600" y="5373216"/>
            <a:ext cx="7315200" cy="9277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i="1" dirty="0" smtClean="0"/>
              <a:t>ZWIERZAKI TEŻ MAJĄ UCZUCIA!!!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6952677"/>
      </p:ext>
    </p:extLst>
  </p:cSld>
  <p:clrMapOvr>
    <a:masterClrMapping/>
  </p:clrMapOvr>
  <p:transition spd="slow" advTm="14098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393"/>
            <a:ext cx="4752530" cy="633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1"/>
          <p:cNvSpPr txBox="1">
            <a:spLocks/>
          </p:cNvSpPr>
          <p:nvPr/>
        </p:nvSpPr>
        <p:spPr>
          <a:xfrm>
            <a:off x="2195736" y="6309320"/>
            <a:ext cx="3364992" cy="361628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l-PL" sz="800" dirty="0" smtClean="0"/>
              <a:t>Amelia Kasprzyk, kl. VI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3227724988"/>
      </p:ext>
    </p:extLst>
  </p:cSld>
  <p:clrMapOvr>
    <a:masterClrMapping/>
  </p:clrMapOvr>
  <p:transition spd="slow" advTm="20742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206370" y="1844824"/>
            <a:ext cx="6852265" cy="23042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pl-PL" sz="2800" dirty="0" smtClean="0"/>
          </a:p>
          <a:p>
            <a:pPr algn="just"/>
            <a:r>
              <a:rPr lang="pl-PL" sz="3800" b="1" dirty="0" smtClean="0"/>
              <a:t>	Zdaniem Światowej Organizacji Zdrowia (WHO) nie ma dowodów na to, żeby zwierzęta domowe mogły zostać zarażone </a:t>
            </a:r>
            <a:r>
              <a:rPr lang="pl-PL" sz="3800" b="1" dirty="0" err="1" smtClean="0"/>
              <a:t>koronawirusem</a:t>
            </a:r>
            <a:r>
              <a:rPr lang="pl-PL" sz="3800" b="1" dirty="0" smtClean="0"/>
              <a:t> oraz go przenosiły.</a:t>
            </a:r>
            <a:r>
              <a:rPr lang="pl-PL" sz="2800" dirty="0" smtClean="0"/>
              <a:t> </a:t>
            </a:r>
            <a:endParaRPr lang="pl-PL" sz="2800" dirty="0"/>
          </a:p>
        </p:txBody>
      </p:sp>
      <p:sp>
        <p:nvSpPr>
          <p:cNvPr id="11" name="Symbol zastępczy tekstu 8"/>
          <p:cNvSpPr>
            <a:spLocks noGrp="1"/>
          </p:cNvSpPr>
          <p:nvPr>
            <p:ph type="body" idx="1"/>
          </p:nvPr>
        </p:nvSpPr>
        <p:spPr>
          <a:xfrm>
            <a:off x="1030645" y="476672"/>
            <a:ext cx="7203715" cy="1424463"/>
          </a:xfrm>
        </p:spPr>
        <p:txBody>
          <a:bodyPr>
            <a:normAutofit fontScale="92500"/>
          </a:bodyPr>
          <a:lstStyle/>
          <a:p>
            <a:pPr algn="ctr"/>
            <a:r>
              <a:rPr lang="pl-PL" sz="3600" b="1" dirty="0" smtClean="0"/>
              <a:t> Kilka </a:t>
            </a:r>
            <a:r>
              <a:rPr lang="pl-PL" sz="3600" b="1" dirty="0"/>
              <a:t>faktów dotyczących zwierzaków podczas pandemii…</a:t>
            </a:r>
            <a:endParaRPr lang="pl-PL" sz="3600" dirty="0"/>
          </a:p>
          <a:p>
            <a:endParaRPr lang="pl-PL" dirty="0"/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960095" y="4005064"/>
            <a:ext cx="7344816" cy="2016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pl-PL" sz="2800" dirty="0" smtClean="0"/>
          </a:p>
          <a:p>
            <a:pPr algn="just"/>
            <a:r>
              <a:rPr lang="pl-PL" sz="2800" dirty="0" smtClean="0"/>
              <a:t> </a:t>
            </a:r>
            <a:endParaRPr lang="pl-PL" sz="2800" dirty="0"/>
          </a:p>
        </p:txBody>
      </p:sp>
      <p:sp>
        <p:nvSpPr>
          <p:cNvPr id="14" name="Prostokąt 13"/>
          <p:cNvSpPr/>
          <p:nvPr/>
        </p:nvSpPr>
        <p:spPr>
          <a:xfrm>
            <a:off x="1102937" y="4221088"/>
            <a:ext cx="6768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Zawsze jednak dobrze jest umyć ręce mydłem i wodą po kontakcie ze zwierzętami. Chroni to przed różnymi popularnymi bakteriami, które mogą przenikać między zwierzętami domowymi a ludźmi - czytamy w oficjalnym stanowisku WHO.</a:t>
            </a:r>
          </a:p>
        </p:txBody>
      </p:sp>
    </p:spTree>
    <p:extLst>
      <p:ext uri="{BB962C8B-B14F-4D97-AF65-F5344CB8AC3E}">
        <p14:creationId xmlns:p14="http://schemas.microsoft.com/office/powerpoint/2010/main" val="864938945"/>
      </p:ext>
    </p:extLst>
  </p:cSld>
  <p:clrMapOvr>
    <a:masterClrMapping/>
  </p:clrMapOvr>
  <p:transition spd="slow" advTm="13873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501008"/>
            <a:ext cx="4392488" cy="1008112"/>
          </a:xfrm>
        </p:spPr>
        <p:txBody>
          <a:bodyPr>
            <a:noAutofit/>
          </a:bodyPr>
          <a:lstStyle/>
          <a:p>
            <a:pPr algn="ctr"/>
            <a:r>
              <a:rPr lang="pl-PL" sz="2000" dirty="0"/>
              <a:t/>
            </a:r>
            <a:br>
              <a:rPr lang="pl-PL" sz="2000" dirty="0"/>
            </a:br>
            <a:r>
              <a:rPr lang="pl-PL" sz="2800" dirty="0" smtClean="0"/>
              <a:t> </a:t>
            </a:r>
            <a:r>
              <a:rPr lang="pl-PL" sz="2800" dirty="0"/>
              <a:t>P</a:t>
            </a:r>
            <a:r>
              <a:rPr lang="pl-PL" sz="2800" dirty="0" smtClean="0"/>
              <a:t>rzestrzegać higieny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71600" y="836712"/>
            <a:ext cx="7315200" cy="1098439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ZASADY BEZPIECZEŃSTWA ZE ZWIERZĘTAMI …</a:t>
            </a:r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1043608" y="2090171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i="1" dirty="0"/>
              <a:t>Dla zachowania bezpieczeństwa ludzi i zwierząt rekomendujemy stosowanie wzmożonych środków ostrożności. Zgodnie z ogólnie obowiązującymi zaleceniami należy:</a:t>
            </a:r>
            <a:endParaRPr lang="pl-PL" sz="2000" dirty="0"/>
          </a:p>
        </p:txBody>
      </p:sp>
      <p:sp>
        <p:nvSpPr>
          <p:cNvPr id="6" name="AutoShape 4" descr="Koronawirus dotarł do Polski. Kiedy należy myć ręce, by się ni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546412" y="4941168"/>
            <a:ext cx="4392488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800" dirty="0" smtClean="0"/>
              <a:t>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7" name="Prostokąt 6"/>
          <p:cNvSpPr/>
          <p:nvPr/>
        </p:nvSpPr>
        <p:spPr>
          <a:xfrm>
            <a:off x="537072" y="4465980"/>
            <a:ext cx="41833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/>
              <a:t>	Osoby </a:t>
            </a:r>
            <a:r>
              <a:rPr lang="pl-PL" dirty="0"/>
              <a:t>zakażone powinny unikać bezpośredniego kontaktu ze zwierzętami, zarówno zakażone jak i zdrowe, powinny unikać zabaw z towarzyszeniem lizania, przekazywania sobie </a:t>
            </a:r>
            <a:r>
              <a:rPr lang="pl-PL" dirty="0" smtClean="0"/>
              <a:t>jedzenia.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00" y="3876237"/>
            <a:ext cx="3024336" cy="201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900130" y="5625069"/>
            <a:ext cx="1072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Obraz:</a:t>
            </a:r>
            <a:r>
              <a:rPr lang="pl-PL" sz="600" dirty="0"/>
              <a:t> </a:t>
            </a:r>
            <a:r>
              <a:rPr lang="pl-PL" sz="600" u="sng" dirty="0">
                <a:hlinkClick r:id="rId3"/>
              </a:rPr>
              <a:t>ivabalk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sz="1100" dirty="0"/>
              <a:t> 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731806389"/>
      </p:ext>
    </p:extLst>
  </p:cSld>
  <p:clrMapOvr>
    <a:masterClrMapping/>
  </p:clrMapOvr>
  <p:transition spd="slow" advTm="12659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2950936" cy="131560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Przygotować karteczkę w widocznym miejscu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11560" y="2204865"/>
            <a:ext cx="3744416" cy="1512167"/>
          </a:xfrm>
        </p:spPr>
        <p:txBody>
          <a:bodyPr>
            <a:normAutofit/>
          </a:bodyPr>
          <a:lstStyle/>
          <a:p>
            <a:pPr algn="just"/>
            <a:r>
              <a:rPr lang="pl-PL" sz="2000" dirty="0" smtClean="0"/>
              <a:t> Wskazując tym samym, </a:t>
            </a:r>
            <a:r>
              <a:rPr lang="pl-PL" sz="2000" dirty="0"/>
              <a:t>kto ma przejąć opiekę nad zwierzęciem w przypadku, gdy Ty </a:t>
            </a:r>
            <a:r>
              <a:rPr lang="pl-PL" sz="2000" dirty="0" smtClean="0"/>
              <a:t>zachorujesz!</a:t>
            </a:r>
            <a:endParaRPr lang="pl-PL" sz="2000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995783" y="4099431"/>
            <a:ext cx="3310976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191466" y="3622665"/>
            <a:ext cx="316363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500" dirty="0">
                <a:solidFill>
                  <a:schemeClr val="tx2"/>
                </a:solidFill>
              </a:rPr>
              <a:t>Myć łapy psów wracających ze spacerów </a:t>
            </a:r>
          </a:p>
        </p:txBody>
      </p:sp>
      <p:sp>
        <p:nvSpPr>
          <p:cNvPr id="8" name="Symbol zastępczy tekstu 3"/>
          <p:cNvSpPr txBox="1">
            <a:spLocks/>
          </p:cNvSpPr>
          <p:nvPr/>
        </p:nvSpPr>
        <p:spPr>
          <a:xfrm>
            <a:off x="4427983" y="4938492"/>
            <a:ext cx="3456385" cy="1512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l-PL" sz="2000" dirty="0"/>
          </a:p>
        </p:txBody>
      </p:sp>
      <p:sp>
        <p:nvSpPr>
          <p:cNvPr id="9" name="Symbol zastępczy tekstu 3"/>
          <p:cNvSpPr txBox="1">
            <a:spLocks/>
          </p:cNvSpPr>
          <p:nvPr/>
        </p:nvSpPr>
        <p:spPr>
          <a:xfrm>
            <a:off x="4572965" y="5106654"/>
            <a:ext cx="3744416" cy="1512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l-PL" sz="2000" dirty="0"/>
          </a:p>
        </p:txBody>
      </p:sp>
      <p:sp>
        <p:nvSpPr>
          <p:cNvPr id="11" name="Symbol zastępczy tekstu 3"/>
          <p:cNvSpPr txBox="1">
            <a:spLocks/>
          </p:cNvSpPr>
          <p:nvPr/>
        </p:nvSpPr>
        <p:spPr>
          <a:xfrm>
            <a:off x="4572965" y="4869160"/>
            <a:ext cx="3744416" cy="175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l-PL" sz="2000" dirty="0"/>
          </a:p>
        </p:txBody>
      </p:sp>
      <p:sp>
        <p:nvSpPr>
          <p:cNvPr id="7" name="Prostokąt 6"/>
          <p:cNvSpPr/>
          <p:nvPr/>
        </p:nvSpPr>
        <p:spPr>
          <a:xfrm>
            <a:off x="4572965" y="4953457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/>
              <a:t>Rekomendowane jest też umycie </a:t>
            </a:r>
            <a:r>
              <a:rPr lang="pl-PL" sz="2000" dirty="0"/>
              <a:t>całego psa na początku kwarantanny, najlepiej z użyciem szamponu </a:t>
            </a:r>
            <a:r>
              <a:rPr lang="pl-PL" sz="2000" dirty="0" smtClean="0"/>
              <a:t>odkażającego. </a:t>
            </a:r>
            <a:endParaRPr lang="pl-PL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81142"/>
            <a:ext cx="332673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7010227" y="3048418"/>
            <a:ext cx="96051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RitaE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endParaRPr lang="pl-PL" sz="600" dirty="0"/>
          </a:p>
        </p:txBody>
      </p:sp>
      <p:sp>
        <p:nvSpPr>
          <p:cNvPr id="12" name="Prostokąt 11"/>
          <p:cNvSpPr/>
          <p:nvPr/>
        </p:nvSpPr>
        <p:spPr>
          <a:xfrm>
            <a:off x="2051720" y="5939985"/>
            <a:ext cx="12170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5"/>
              </a:rPr>
              <a:t>Mat Coulton</a:t>
            </a:r>
            <a:r>
              <a:rPr lang="pl-PL" sz="600" dirty="0"/>
              <a:t> z </a:t>
            </a:r>
            <a:r>
              <a:rPr lang="pl-PL" sz="600" u="sng" dirty="0">
                <a:hlinkClick r:id="rId6"/>
              </a:rPr>
              <a:t>Pixabay</a:t>
            </a:r>
            <a:r>
              <a:rPr lang="pl-PL" sz="800" dirty="0"/>
              <a:t> </a:t>
            </a:r>
            <a:endParaRPr lang="pl-PL" sz="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8" y="3751485"/>
            <a:ext cx="3603098" cy="240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3051790" y="5765672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5"/>
              </a:rPr>
              <a:t>Mat Coulton</a:t>
            </a:r>
            <a:r>
              <a:rPr lang="pl-PL" sz="600" dirty="0"/>
              <a:t> z </a:t>
            </a:r>
            <a:r>
              <a:rPr lang="pl-PL" sz="600" u="sng" dirty="0">
                <a:hlinkClick r:id="rId6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3445872"/>
      </p:ext>
    </p:extLst>
  </p:cSld>
  <p:clrMapOvr>
    <a:masterClrMapping/>
  </p:clrMapOvr>
  <p:transition spd="slow" advTm="12224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3744416" cy="1442129"/>
          </a:xfrm>
        </p:spPr>
        <p:txBody>
          <a:bodyPr>
            <a:noAutofit/>
          </a:bodyPr>
          <a:lstStyle/>
          <a:p>
            <a:r>
              <a:rPr lang="pl-PL" sz="2200" dirty="0"/>
              <a:t>U</a:t>
            </a:r>
            <a:r>
              <a:rPr lang="pl-PL" sz="2200" dirty="0" smtClean="0"/>
              <a:t>nikać </a:t>
            </a:r>
            <a:r>
              <a:rPr lang="pl-PL" sz="2200" dirty="0"/>
              <a:t>kontaktów własnych zwierząt z innymi ludźmi - na spacerach trzymać bezpieczny </a:t>
            </a:r>
            <a:r>
              <a:rPr lang="pl-PL" sz="2200" dirty="0" smtClean="0"/>
              <a:t>dystans.</a:t>
            </a:r>
            <a:endParaRPr lang="pl-PL" sz="22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644008" y="4653136"/>
            <a:ext cx="374441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3779912" y="3022989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tx2"/>
                </a:solidFill>
              </a:rPr>
              <a:t>U</a:t>
            </a:r>
            <a:r>
              <a:rPr lang="pl-PL" sz="2200" dirty="0" smtClean="0">
                <a:solidFill>
                  <a:schemeClr val="tx2"/>
                </a:solidFill>
              </a:rPr>
              <a:t>mawiać </a:t>
            </a:r>
            <a:r>
              <a:rPr lang="pl-PL" sz="2200" dirty="0">
                <a:solidFill>
                  <a:schemeClr val="tx2"/>
                </a:solidFill>
              </a:rPr>
              <a:t>się do lecznicy na konkretną </a:t>
            </a:r>
            <a:r>
              <a:rPr lang="pl-PL" sz="2200" dirty="0" smtClean="0">
                <a:solidFill>
                  <a:schemeClr val="tx2"/>
                </a:solidFill>
              </a:rPr>
              <a:t>godzinę.</a:t>
            </a: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9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07370" y="4725144"/>
            <a:ext cx="4136638" cy="201622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pl-PL" sz="2200" dirty="0">
                <a:solidFill>
                  <a:schemeClr val="tx2"/>
                </a:solidFill>
              </a:rPr>
              <a:t>Zabezpieczyć żywność i środki pielęgnacyjne dla swojego zwierzaka na spodziewany czas kwarantanny, </a:t>
            </a:r>
            <a:r>
              <a:rPr lang="pl-PL" sz="2200" dirty="0" smtClean="0">
                <a:solidFill>
                  <a:schemeClr val="tx2"/>
                </a:solidFill>
              </a:rPr>
              <a:t>co najmniej  dwóch </a:t>
            </a:r>
            <a:r>
              <a:rPr lang="pl-PL" sz="2200" dirty="0">
                <a:solidFill>
                  <a:schemeClr val="tx2"/>
                </a:solidFill>
              </a:rPr>
              <a:t>tygodni.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32" y="332656"/>
            <a:ext cx="3433026" cy="227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743521" y="2607036"/>
            <a:ext cx="127951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Obraz </a:t>
            </a:r>
            <a:r>
              <a:rPr lang="pl-PL" sz="600" b="1" u="sng" dirty="0" smtClean="0">
                <a:hlinkClick r:id="rId4"/>
              </a:rPr>
              <a:t>Mabel Amber</a:t>
            </a:r>
            <a:r>
              <a:rPr lang="pl-PL" sz="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 z </a:t>
            </a:r>
            <a:r>
              <a:rPr lang="pl-PL" sz="600" b="1" u="sng" dirty="0">
                <a:solidFill>
                  <a:schemeClr val="bg1">
                    <a:lumMod val="50000"/>
                    <a:lumOff val="50000"/>
                  </a:schemeClr>
                </a:solidFill>
                <a:hlinkClick r:id="rId5"/>
              </a:rPr>
              <a:t>Pixabay</a:t>
            </a:r>
            <a:endParaRPr lang="pl-PL" sz="6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6740"/>
            <a:ext cx="3242290" cy="215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305537" y="4237049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7"/>
              </a:rPr>
              <a:t>Free-Photos</a:t>
            </a:r>
            <a:r>
              <a:rPr lang="pl-PL" sz="600" dirty="0"/>
              <a:t> z </a:t>
            </a:r>
            <a:r>
              <a:rPr lang="pl-PL" sz="600" u="sng" dirty="0">
                <a:hlinkClick r:id="rId8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61789"/>
            <a:ext cx="3313674" cy="22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6735787" y="6203297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10"/>
              </a:rPr>
              <a:t>Mat Coulton</a:t>
            </a:r>
            <a:r>
              <a:rPr lang="pl-PL" sz="600" dirty="0"/>
              <a:t> z </a:t>
            </a:r>
            <a:r>
              <a:rPr lang="pl-PL" sz="600" u="sng" dirty="0">
                <a:hlinkClick r:id="rId11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5566300"/>
      </p:ext>
    </p:extLst>
  </p:cSld>
  <p:clrMapOvr>
    <a:masterClrMapping/>
  </p:clrMapOvr>
  <p:transition spd="slow" advTm="11913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0249" y="404664"/>
            <a:ext cx="7402016" cy="1934108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Pamiętajcie też o schroniskach dla zwierząt…</a:t>
            </a:r>
            <a:endParaRPr lang="pl-PL" sz="36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917130" y="2348880"/>
            <a:ext cx="733000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 smtClean="0">
                <a:solidFill>
                  <a:schemeClr val="tx1"/>
                </a:solidFill>
              </a:rPr>
              <a:t>Nie bójcie się adoptować zwierzaków, one właśnie teraz potrzebują Waszej pomocy!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45" y="3645024"/>
            <a:ext cx="4154978" cy="27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508104" y="6263467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/>
              <a:t>Obraz </a:t>
            </a:r>
            <a:r>
              <a:rPr lang="pl-PL" sz="600" u="sng" dirty="0">
                <a:hlinkClick r:id="rId3"/>
              </a:rPr>
              <a:t>Alexas_Fotos</a:t>
            </a:r>
            <a:r>
              <a:rPr lang="pl-PL" sz="600" dirty="0"/>
              <a:t> z </a:t>
            </a:r>
            <a:r>
              <a:rPr lang="pl-PL" sz="600" u="sng" dirty="0">
                <a:hlinkClick r:id="rId4"/>
              </a:rPr>
              <a:t>Pixabay</a:t>
            </a:r>
            <a:r>
              <a:rPr lang="pl-PL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2152380"/>
      </p:ext>
    </p:extLst>
  </p:cSld>
  <p:clrMapOvr>
    <a:masterClrMapping/>
  </p:clrMapOvr>
  <p:transition spd="slow" advTm="5486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ktywa">
  <a:themeElements>
    <a:clrScheme name="Perspektyw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ktyw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613</TotalTime>
  <Words>605</Words>
  <Application>Microsoft Office PowerPoint</Application>
  <PresentationFormat>Pokaz na ekranie (4:3)</PresentationFormat>
  <Paragraphs>80</Paragraphs>
  <Slides>21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Perspektywa</vt:lpstr>
      <vt:lpstr>Zwierzaki też mają uczucia…</vt:lpstr>
      <vt:lpstr>Prezentacja programu PowerPoint</vt:lpstr>
      <vt:lpstr>Pamiętajmy, że z każdej sytuacji jest wyjście. Czasem warto poczekać na rozwój sytuacji, wgłębić się w temat i posłuchać opinii ekspertów, a nie podejmować pochopnie decyzję. Pamiętajmy:</vt:lpstr>
      <vt:lpstr>Prezentacja programu PowerPoint</vt:lpstr>
      <vt:lpstr>Prezentacja programu PowerPoint</vt:lpstr>
      <vt:lpstr>  Przestrzegać higieny  </vt:lpstr>
      <vt:lpstr>Przygotować karteczkę w widocznym miejscu</vt:lpstr>
      <vt:lpstr>Unikać kontaktów własnych zwierząt z innymi ludźmi - na spacerach trzymać bezpieczny dystans.</vt:lpstr>
      <vt:lpstr>Pamiętajcie też o schroniskach dla zwierząt…</vt:lpstr>
      <vt:lpstr>A teraz Nasz mały kącik…</vt:lpstr>
      <vt:lpstr> Korzyści zdrowotne posiadania zwierzaka   </vt:lpstr>
      <vt:lpstr>Posiadanie zwierzaka w naszym najbliższym otoczeniu korzystnie wpływa na nasze zdrowie fizyczne jak i psychiczne</vt:lpstr>
      <vt:lpstr>Utrata wagi  poprzez zwiększoną aktywność fizyczną </vt:lpstr>
      <vt:lpstr>Złagodzenie objawów stresu  </vt:lpstr>
      <vt:lpstr>Więcej kontaktów towarzyskich</vt:lpstr>
      <vt:lpstr>Zwiększenie poczucia bezpieczeństwa </vt:lpstr>
      <vt:lpstr>Więcej optymizmu i zadowolenia z życia </vt:lpstr>
      <vt:lpstr>My też kochamy nasze zwierzaki…</vt:lpstr>
      <vt:lpstr>Prezentacja programu PowerPoint</vt:lpstr>
      <vt:lpstr>To nie taka draka,  mieć w tych czasach zwierzaka…</vt:lpstr>
      <vt:lpstr>Dziękujemy za zaangażowanie  i chęć współpracy podopiecznych  Samorządu Uczniowskiego, Szkolnego Klubu Wolontariatu oraz ich opiekunów.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Zwierzaki też mają uczucia…</dc:title>
  <dc:creator>HP</dc:creator>
  <cp:lastModifiedBy>HP</cp:lastModifiedBy>
  <cp:revision>64</cp:revision>
  <dcterms:created xsi:type="dcterms:W3CDTF">2020-06-01T15:36:45Z</dcterms:created>
  <dcterms:modified xsi:type="dcterms:W3CDTF">2020-06-03T11:43:17Z</dcterms:modified>
</cp:coreProperties>
</file>