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6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F9719-B15E-4B34-B8FE-1736DB380C00}" v="15" dt="2023-05-11T06:43:54.313"/>
    <p1510:client id="{9D5E2464-DF13-4D3D-9BA1-40A856D5CEB5}" v="3" dt="2023-05-09T13:11:45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wyniki.edu.pl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wyniki.edu.pl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B3E32-62B7-4CE5-8E94-A854E25C073C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970808-9F18-4319-9EA2-2DC8BFE35B4B}">
      <dgm:prSet/>
      <dgm:spPr/>
      <dgm:t>
        <a:bodyPr/>
        <a:lstStyle/>
        <a:p>
          <a:r>
            <a:rPr lang="pl-PL" b="1">
              <a:solidFill>
                <a:schemeClr val="bg2"/>
              </a:solidFill>
            </a:rPr>
            <a:t>Egzamin jest obowiązkowy;</a:t>
          </a:r>
          <a:endParaRPr lang="en-US" b="1">
            <a:solidFill>
              <a:schemeClr val="bg2"/>
            </a:solidFill>
          </a:endParaRPr>
        </a:p>
      </dgm:t>
    </dgm:pt>
    <dgm:pt modelId="{75224253-E964-4051-8E6E-C063BBD50C0F}" type="parTrans" cxnId="{17AB7FEA-CE13-4D73-A8B4-B9F05210B52A}">
      <dgm:prSet/>
      <dgm:spPr/>
      <dgm:t>
        <a:bodyPr/>
        <a:lstStyle/>
        <a:p>
          <a:endParaRPr lang="en-US"/>
        </a:p>
      </dgm:t>
    </dgm:pt>
    <dgm:pt modelId="{27B5C4F1-FF02-4C58-900B-13F2EA823863}" type="sibTrans" cxnId="{17AB7FEA-CE13-4D73-A8B4-B9F05210B52A}">
      <dgm:prSet/>
      <dgm:spPr/>
      <dgm:t>
        <a:bodyPr/>
        <a:lstStyle/>
        <a:p>
          <a:endParaRPr lang="en-US"/>
        </a:p>
      </dgm:t>
    </dgm:pt>
    <dgm:pt modelId="{4FF433DB-5A90-4BD0-BCD0-EDA20C059C5C}">
      <dgm:prSet/>
      <dgm:spPr/>
      <dgm:t>
        <a:bodyPr/>
        <a:lstStyle/>
        <a:p>
          <a:pPr rtl="0"/>
          <a:r>
            <a:rPr lang="pl-PL" b="1" dirty="0">
              <a:solidFill>
                <a:schemeClr val="bg2"/>
              </a:solidFill>
            </a:rPr>
            <a:t>• Egzamin ma formę pisemną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 z</a:t>
          </a:r>
          <a:r>
            <a:rPr lang="pl-PL" b="1" dirty="0">
              <a:solidFill>
                <a:schemeClr val="bg2"/>
              </a:solidFill>
            </a:rPr>
            <a:t> 3 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przedmiotów</a:t>
          </a:r>
          <a:r>
            <a:rPr lang="pl-PL" b="1" dirty="0">
              <a:solidFill>
                <a:schemeClr val="bg2"/>
              </a:solidFill>
            </a:rPr>
            <a:t>: </a:t>
          </a:r>
          <a:br>
            <a:rPr lang="pl-PL" b="1" dirty="0">
              <a:solidFill>
                <a:schemeClr val="bg2"/>
              </a:solidFill>
              <a:latin typeface="Trebuchet MS" panose="020B0603020202020204"/>
            </a:rPr>
          </a:b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języka</a:t>
          </a:r>
          <a:r>
            <a:rPr lang="pl-PL" b="1" dirty="0">
              <a:solidFill>
                <a:schemeClr val="bg2"/>
              </a:solidFill>
            </a:rPr>
            <a:t> 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polskiego</a:t>
          </a:r>
          <a:r>
            <a:rPr lang="pl-PL" b="1" dirty="0">
              <a:solidFill>
                <a:schemeClr val="bg2"/>
              </a:solidFill>
            </a:rPr>
            <a:t>, 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matematyki i języka  obcego</a:t>
          </a:r>
          <a:r>
            <a:rPr lang="pl-PL" b="1" dirty="0">
              <a:solidFill>
                <a:schemeClr val="bg2"/>
              </a:solidFill>
            </a:rPr>
            <a:t> 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nowożytnego</a:t>
          </a:r>
          <a:r>
            <a:rPr lang="pl-PL" b="1" dirty="0">
              <a:solidFill>
                <a:schemeClr val="bg2"/>
              </a:solidFill>
            </a:rPr>
            <a:t>;</a:t>
          </a:r>
          <a:endParaRPr lang="en-US" b="1" dirty="0">
            <a:solidFill>
              <a:schemeClr val="bg2"/>
            </a:solidFill>
          </a:endParaRPr>
        </a:p>
      </dgm:t>
    </dgm:pt>
    <dgm:pt modelId="{BFAD85B0-84AE-4836-BD30-11432377766F}" type="parTrans" cxnId="{BEEB868E-4426-4D1F-8EC3-EDCDB7211674}">
      <dgm:prSet/>
      <dgm:spPr/>
      <dgm:t>
        <a:bodyPr/>
        <a:lstStyle/>
        <a:p>
          <a:endParaRPr lang="en-US"/>
        </a:p>
      </dgm:t>
    </dgm:pt>
    <dgm:pt modelId="{859AD572-EF20-4610-BCA0-D0EAC8999573}" type="sibTrans" cxnId="{BEEB868E-4426-4D1F-8EC3-EDCDB7211674}">
      <dgm:prSet/>
      <dgm:spPr/>
      <dgm:t>
        <a:bodyPr/>
        <a:lstStyle/>
        <a:p>
          <a:endParaRPr lang="en-US"/>
        </a:p>
      </dgm:t>
    </dgm:pt>
    <dgm:pt modelId="{5E47EB04-C2CA-446C-B4AE-854DBA291B68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Wynik egzaminu nie ma wpływu na ukończenie szkoły               podstawowej;</a:t>
          </a:r>
          <a:endParaRPr lang="en-US" b="1" dirty="0">
            <a:solidFill>
              <a:schemeClr val="bg2"/>
            </a:solidFill>
          </a:endParaRPr>
        </a:p>
      </dgm:t>
    </dgm:pt>
    <dgm:pt modelId="{C49ED14D-D904-4579-A87E-9DC3DDDE7074}" type="parTrans" cxnId="{753D2CF4-21A2-4A28-AB65-21CDB8548194}">
      <dgm:prSet/>
      <dgm:spPr/>
      <dgm:t>
        <a:bodyPr/>
        <a:lstStyle/>
        <a:p>
          <a:endParaRPr lang="en-US"/>
        </a:p>
      </dgm:t>
    </dgm:pt>
    <dgm:pt modelId="{EF75CB5A-E182-4E45-B366-557BF6BBE53E}" type="sibTrans" cxnId="{753D2CF4-21A2-4A28-AB65-21CDB8548194}">
      <dgm:prSet/>
      <dgm:spPr/>
      <dgm:t>
        <a:bodyPr/>
        <a:lstStyle/>
        <a:p>
          <a:endParaRPr lang="en-US"/>
        </a:p>
      </dgm:t>
    </dgm:pt>
    <dgm:pt modelId="{BBF2B678-2E68-49FB-B670-B44A9F3E8BF4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Wynik ma znaczenie przy rekrutacji do szkoły   ponadpodstawowej;</a:t>
          </a:r>
          <a:endParaRPr lang="en-US" b="1" dirty="0">
            <a:solidFill>
              <a:schemeClr val="bg2"/>
            </a:solidFill>
          </a:endParaRPr>
        </a:p>
      </dgm:t>
    </dgm:pt>
    <dgm:pt modelId="{079D7C80-60E0-4EC0-AED2-C91DFD3FC8F0}" type="parTrans" cxnId="{821A3A7D-8B07-40A5-AF37-4B70CBB55EC6}">
      <dgm:prSet/>
      <dgm:spPr/>
      <dgm:t>
        <a:bodyPr/>
        <a:lstStyle/>
        <a:p>
          <a:endParaRPr lang="en-US"/>
        </a:p>
      </dgm:t>
    </dgm:pt>
    <dgm:pt modelId="{A8FADC81-66B8-4822-BDBE-5635E473A47B}" type="sibTrans" cxnId="{821A3A7D-8B07-40A5-AF37-4B70CBB55EC6}">
      <dgm:prSet/>
      <dgm:spPr/>
      <dgm:t>
        <a:bodyPr/>
        <a:lstStyle/>
        <a:p>
          <a:endParaRPr lang="en-US"/>
        </a:p>
      </dgm:t>
    </dgm:pt>
    <dgm:pt modelId="{C6F02903-BF53-47AE-9FC3-43F2A306AEBD}" type="pres">
      <dgm:prSet presAssocID="{ABBB3E32-62B7-4CE5-8E94-A854E25C073C}" presName="outerComposite" presStyleCnt="0">
        <dgm:presLayoutVars>
          <dgm:chMax val="5"/>
          <dgm:dir/>
          <dgm:resizeHandles val="exact"/>
        </dgm:presLayoutVars>
      </dgm:prSet>
      <dgm:spPr/>
    </dgm:pt>
    <dgm:pt modelId="{72F90EB0-5992-4537-A85A-E454B637BD85}" type="pres">
      <dgm:prSet presAssocID="{ABBB3E32-62B7-4CE5-8E94-A854E25C073C}" presName="dummyMaxCanvas" presStyleCnt="0">
        <dgm:presLayoutVars/>
      </dgm:prSet>
      <dgm:spPr/>
    </dgm:pt>
    <dgm:pt modelId="{58A6F504-0AC7-4515-9B1B-611054E4F014}" type="pres">
      <dgm:prSet presAssocID="{ABBB3E32-62B7-4CE5-8E94-A854E25C073C}" presName="FourNodes_1" presStyleLbl="node1" presStyleIdx="0" presStyleCnt="4">
        <dgm:presLayoutVars>
          <dgm:bulletEnabled val="1"/>
        </dgm:presLayoutVars>
      </dgm:prSet>
      <dgm:spPr/>
    </dgm:pt>
    <dgm:pt modelId="{26AD8317-6AA9-4480-9AC5-FCF1AAB643B4}" type="pres">
      <dgm:prSet presAssocID="{ABBB3E32-62B7-4CE5-8E94-A854E25C073C}" presName="FourNodes_2" presStyleLbl="node1" presStyleIdx="1" presStyleCnt="4">
        <dgm:presLayoutVars>
          <dgm:bulletEnabled val="1"/>
        </dgm:presLayoutVars>
      </dgm:prSet>
      <dgm:spPr/>
    </dgm:pt>
    <dgm:pt modelId="{8CB0EA00-6B8B-4AFD-8CF9-B04B904DF93E}" type="pres">
      <dgm:prSet presAssocID="{ABBB3E32-62B7-4CE5-8E94-A854E25C073C}" presName="FourNodes_3" presStyleLbl="node1" presStyleIdx="2" presStyleCnt="4" custScaleX="104714">
        <dgm:presLayoutVars>
          <dgm:bulletEnabled val="1"/>
        </dgm:presLayoutVars>
      </dgm:prSet>
      <dgm:spPr/>
    </dgm:pt>
    <dgm:pt modelId="{7A4575A9-0E22-44CA-A307-27E4FB942D64}" type="pres">
      <dgm:prSet presAssocID="{ABBB3E32-62B7-4CE5-8E94-A854E25C073C}" presName="FourNodes_4" presStyleLbl="node1" presStyleIdx="3" presStyleCnt="4" custLinFactNeighborY="1121">
        <dgm:presLayoutVars>
          <dgm:bulletEnabled val="1"/>
        </dgm:presLayoutVars>
      </dgm:prSet>
      <dgm:spPr/>
    </dgm:pt>
    <dgm:pt modelId="{EDCBE317-73BF-4F13-9F01-A0A298D3F61E}" type="pres">
      <dgm:prSet presAssocID="{ABBB3E32-62B7-4CE5-8E94-A854E25C073C}" presName="FourConn_1-2" presStyleLbl="fgAccFollowNode1" presStyleIdx="0" presStyleCnt="3">
        <dgm:presLayoutVars>
          <dgm:bulletEnabled val="1"/>
        </dgm:presLayoutVars>
      </dgm:prSet>
      <dgm:spPr/>
    </dgm:pt>
    <dgm:pt modelId="{0F603EE9-1643-4A58-9622-D20B1077319E}" type="pres">
      <dgm:prSet presAssocID="{ABBB3E32-62B7-4CE5-8E94-A854E25C073C}" presName="FourConn_2-3" presStyleLbl="fgAccFollowNode1" presStyleIdx="1" presStyleCnt="3">
        <dgm:presLayoutVars>
          <dgm:bulletEnabled val="1"/>
        </dgm:presLayoutVars>
      </dgm:prSet>
      <dgm:spPr/>
    </dgm:pt>
    <dgm:pt modelId="{26BBD8A2-E030-4727-A8CF-31EDA32B7AFB}" type="pres">
      <dgm:prSet presAssocID="{ABBB3E32-62B7-4CE5-8E94-A854E25C073C}" presName="FourConn_3-4" presStyleLbl="fgAccFollowNode1" presStyleIdx="2" presStyleCnt="3">
        <dgm:presLayoutVars>
          <dgm:bulletEnabled val="1"/>
        </dgm:presLayoutVars>
      </dgm:prSet>
      <dgm:spPr/>
    </dgm:pt>
    <dgm:pt modelId="{2BA3AFC9-860E-4923-B1C8-564B0ECFBE9C}" type="pres">
      <dgm:prSet presAssocID="{ABBB3E32-62B7-4CE5-8E94-A854E25C073C}" presName="FourNodes_1_text" presStyleLbl="node1" presStyleIdx="3" presStyleCnt="4">
        <dgm:presLayoutVars>
          <dgm:bulletEnabled val="1"/>
        </dgm:presLayoutVars>
      </dgm:prSet>
      <dgm:spPr/>
    </dgm:pt>
    <dgm:pt modelId="{7EAFD182-4175-4170-A3E6-454097C1F4C0}" type="pres">
      <dgm:prSet presAssocID="{ABBB3E32-62B7-4CE5-8E94-A854E25C073C}" presName="FourNodes_2_text" presStyleLbl="node1" presStyleIdx="3" presStyleCnt="4">
        <dgm:presLayoutVars>
          <dgm:bulletEnabled val="1"/>
        </dgm:presLayoutVars>
      </dgm:prSet>
      <dgm:spPr/>
    </dgm:pt>
    <dgm:pt modelId="{ECEBF10B-7D2F-4EA0-8C4E-7675AD377048}" type="pres">
      <dgm:prSet presAssocID="{ABBB3E32-62B7-4CE5-8E94-A854E25C073C}" presName="FourNodes_3_text" presStyleLbl="node1" presStyleIdx="3" presStyleCnt="4">
        <dgm:presLayoutVars>
          <dgm:bulletEnabled val="1"/>
        </dgm:presLayoutVars>
      </dgm:prSet>
      <dgm:spPr/>
    </dgm:pt>
    <dgm:pt modelId="{788EA3A1-CD05-4B52-A43D-C5443EB6F88D}" type="pres">
      <dgm:prSet presAssocID="{ABBB3E32-62B7-4CE5-8E94-A854E25C073C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7366917-CAA4-4622-8D2C-338DB368DDC3}" type="presOf" srcId="{BBF2B678-2E68-49FB-B670-B44A9F3E8BF4}" destId="{788EA3A1-CD05-4B52-A43D-C5443EB6F88D}" srcOrd="1" destOrd="0" presId="urn:microsoft.com/office/officeart/2005/8/layout/vProcess5"/>
    <dgm:cxn modelId="{D4B16031-A384-442D-86D3-31C9E65907A3}" type="presOf" srcId="{EF75CB5A-E182-4E45-B366-557BF6BBE53E}" destId="{26BBD8A2-E030-4727-A8CF-31EDA32B7AFB}" srcOrd="0" destOrd="0" presId="urn:microsoft.com/office/officeart/2005/8/layout/vProcess5"/>
    <dgm:cxn modelId="{3B7DF538-9F2F-4B86-BC27-0B0E8FA8C5DA}" type="presOf" srcId="{9A970808-9F18-4319-9EA2-2DC8BFE35B4B}" destId="{2BA3AFC9-860E-4923-B1C8-564B0ECFBE9C}" srcOrd="1" destOrd="0" presId="urn:microsoft.com/office/officeart/2005/8/layout/vProcess5"/>
    <dgm:cxn modelId="{D9092840-4BE4-4924-8A17-A6E0408646E2}" type="presOf" srcId="{4FF433DB-5A90-4BD0-BCD0-EDA20C059C5C}" destId="{7EAFD182-4175-4170-A3E6-454097C1F4C0}" srcOrd="1" destOrd="0" presId="urn:microsoft.com/office/officeart/2005/8/layout/vProcess5"/>
    <dgm:cxn modelId="{AA3ADF65-4C83-4817-B5B9-FDF0F7CBE0FB}" type="presOf" srcId="{BBF2B678-2E68-49FB-B670-B44A9F3E8BF4}" destId="{7A4575A9-0E22-44CA-A307-27E4FB942D64}" srcOrd="0" destOrd="0" presId="urn:microsoft.com/office/officeart/2005/8/layout/vProcess5"/>
    <dgm:cxn modelId="{860E026D-156D-4208-9567-CE3D1AB0AECB}" type="presOf" srcId="{4FF433DB-5A90-4BD0-BCD0-EDA20C059C5C}" destId="{26AD8317-6AA9-4480-9AC5-FCF1AAB643B4}" srcOrd="0" destOrd="0" presId="urn:microsoft.com/office/officeart/2005/8/layout/vProcess5"/>
    <dgm:cxn modelId="{E4556654-AE70-4975-89E8-3963F83E3586}" type="presOf" srcId="{859AD572-EF20-4610-BCA0-D0EAC8999573}" destId="{0F603EE9-1643-4A58-9622-D20B1077319E}" srcOrd="0" destOrd="0" presId="urn:microsoft.com/office/officeart/2005/8/layout/vProcess5"/>
    <dgm:cxn modelId="{821A3A7D-8B07-40A5-AF37-4B70CBB55EC6}" srcId="{ABBB3E32-62B7-4CE5-8E94-A854E25C073C}" destId="{BBF2B678-2E68-49FB-B670-B44A9F3E8BF4}" srcOrd="3" destOrd="0" parTransId="{079D7C80-60E0-4EC0-AED2-C91DFD3FC8F0}" sibTransId="{A8FADC81-66B8-4822-BDBE-5635E473A47B}"/>
    <dgm:cxn modelId="{0320E580-1C45-4FA0-BD95-7A8ADE99FB2F}" type="presOf" srcId="{5E47EB04-C2CA-446C-B4AE-854DBA291B68}" destId="{8CB0EA00-6B8B-4AFD-8CF9-B04B904DF93E}" srcOrd="0" destOrd="0" presId="urn:microsoft.com/office/officeart/2005/8/layout/vProcess5"/>
    <dgm:cxn modelId="{BEEB868E-4426-4D1F-8EC3-EDCDB7211674}" srcId="{ABBB3E32-62B7-4CE5-8E94-A854E25C073C}" destId="{4FF433DB-5A90-4BD0-BCD0-EDA20C059C5C}" srcOrd="1" destOrd="0" parTransId="{BFAD85B0-84AE-4836-BD30-11432377766F}" sibTransId="{859AD572-EF20-4610-BCA0-D0EAC8999573}"/>
    <dgm:cxn modelId="{36DF158F-1283-475D-ABB5-2DC83D997BE6}" type="presOf" srcId="{5E47EB04-C2CA-446C-B4AE-854DBA291B68}" destId="{ECEBF10B-7D2F-4EA0-8C4E-7675AD377048}" srcOrd="1" destOrd="0" presId="urn:microsoft.com/office/officeart/2005/8/layout/vProcess5"/>
    <dgm:cxn modelId="{0B90F4C1-1639-457C-B0C1-6BB23FC6D1AD}" type="presOf" srcId="{ABBB3E32-62B7-4CE5-8E94-A854E25C073C}" destId="{C6F02903-BF53-47AE-9FC3-43F2A306AEBD}" srcOrd="0" destOrd="0" presId="urn:microsoft.com/office/officeart/2005/8/layout/vProcess5"/>
    <dgm:cxn modelId="{79048CCC-1110-49F0-A878-945C18BD1AB1}" type="presOf" srcId="{9A970808-9F18-4319-9EA2-2DC8BFE35B4B}" destId="{58A6F504-0AC7-4515-9B1B-611054E4F014}" srcOrd="0" destOrd="0" presId="urn:microsoft.com/office/officeart/2005/8/layout/vProcess5"/>
    <dgm:cxn modelId="{5CC4ACE8-68BD-46C3-9B34-3E63CE451255}" type="presOf" srcId="{27B5C4F1-FF02-4C58-900B-13F2EA823863}" destId="{EDCBE317-73BF-4F13-9F01-A0A298D3F61E}" srcOrd="0" destOrd="0" presId="urn:microsoft.com/office/officeart/2005/8/layout/vProcess5"/>
    <dgm:cxn modelId="{17AB7FEA-CE13-4D73-A8B4-B9F05210B52A}" srcId="{ABBB3E32-62B7-4CE5-8E94-A854E25C073C}" destId="{9A970808-9F18-4319-9EA2-2DC8BFE35B4B}" srcOrd="0" destOrd="0" parTransId="{75224253-E964-4051-8E6E-C063BBD50C0F}" sibTransId="{27B5C4F1-FF02-4C58-900B-13F2EA823863}"/>
    <dgm:cxn modelId="{753D2CF4-21A2-4A28-AB65-21CDB8548194}" srcId="{ABBB3E32-62B7-4CE5-8E94-A854E25C073C}" destId="{5E47EB04-C2CA-446C-B4AE-854DBA291B68}" srcOrd="2" destOrd="0" parTransId="{C49ED14D-D904-4579-A87E-9DC3DDDE7074}" sibTransId="{EF75CB5A-E182-4E45-B366-557BF6BBE53E}"/>
    <dgm:cxn modelId="{64CB6F05-FDEA-4D48-B454-7FB7BF65423F}" type="presParOf" srcId="{C6F02903-BF53-47AE-9FC3-43F2A306AEBD}" destId="{72F90EB0-5992-4537-A85A-E454B637BD85}" srcOrd="0" destOrd="0" presId="urn:microsoft.com/office/officeart/2005/8/layout/vProcess5"/>
    <dgm:cxn modelId="{558DCD7A-B6CA-4D81-8A4C-4F1E377480EE}" type="presParOf" srcId="{C6F02903-BF53-47AE-9FC3-43F2A306AEBD}" destId="{58A6F504-0AC7-4515-9B1B-611054E4F014}" srcOrd="1" destOrd="0" presId="urn:microsoft.com/office/officeart/2005/8/layout/vProcess5"/>
    <dgm:cxn modelId="{5DCC2ACE-1BE6-49E8-812C-974733CAE6F6}" type="presParOf" srcId="{C6F02903-BF53-47AE-9FC3-43F2A306AEBD}" destId="{26AD8317-6AA9-4480-9AC5-FCF1AAB643B4}" srcOrd="2" destOrd="0" presId="urn:microsoft.com/office/officeart/2005/8/layout/vProcess5"/>
    <dgm:cxn modelId="{5B68E2F8-594D-4C03-BA44-E87E640C923C}" type="presParOf" srcId="{C6F02903-BF53-47AE-9FC3-43F2A306AEBD}" destId="{8CB0EA00-6B8B-4AFD-8CF9-B04B904DF93E}" srcOrd="3" destOrd="0" presId="urn:microsoft.com/office/officeart/2005/8/layout/vProcess5"/>
    <dgm:cxn modelId="{DE2795FF-81A7-4BBF-A5F7-59FDA76C78F4}" type="presParOf" srcId="{C6F02903-BF53-47AE-9FC3-43F2A306AEBD}" destId="{7A4575A9-0E22-44CA-A307-27E4FB942D64}" srcOrd="4" destOrd="0" presId="urn:microsoft.com/office/officeart/2005/8/layout/vProcess5"/>
    <dgm:cxn modelId="{80D94BF7-041B-43AA-ADAA-4064BF2F32ED}" type="presParOf" srcId="{C6F02903-BF53-47AE-9FC3-43F2A306AEBD}" destId="{EDCBE317-73BF-4F13-9F01-A0A298D3F61E}" srcOrd="5" destOrd="0" presId="urn:microsoft.com/office/officeart/2005/8/layout/vProcess5"/>
    <dgm:cxn modelId="{0BC0A266-51F7-4645-8C3E-A701B959793D}" type="presParOf" srcId="{C6F02903-BF53-47AE-9FC3-43F2A306AEBD}" destId="{0F603EE9-1643-4A58-9622-D20B1077319E}" srcOrd="6" destOrd="0" presId="urn:microsoft.com/office/officeart/2005/8/layout/vProcess5"/>
    <dgm:cxn modelId="{C43054C1-1F62-4477-9DA7-DEADEB9A7007}" type="presParOf" srcId="{C6F02903-BF53-47AE-9FC3-43F2A306AEBD}" destId="{26BBD8A2-E030-4727-A8CF-31EDA32B7AFB}" srcOrd="7" destOrd="0" presId="urn:microsoft.com/office/officeart/2005/8/layout/vProcess5"/>
    <dgm:cxn modelId="{58A357A2-B917-4635-952B-15AFCCD14544}" type="presParOf" srcId="{C6F02903-BF53-47AE-9FC3-43F2A306AEBD}" destId="{2BA3AFC9-860E-4923-B1C8-564B0ECFBE9C}" srcOrd="8" destOrd="0" presId="urn:microsoft.com/office/officeart/2005/8/layout/vProcess5"/>
    <dgm:cxn modelId="{5452A6FA-8733-4B2F-85E5-130630EDC489}" type="presParOf" srcId="{C6F02903-BF53-47AE-9FC3-43F2A306AEBD}" destId="{7EAFD182-4175-4170-A3E6-454097C1F4C0}" srcOrd="9" destOrd="0" presId="urn:microsoft.com/office/officeart/2005/8/layout/vProcess5"/>
    <dgm:cxn modelId="{091C1C2A-87D6-46A2-89FF-BBFF316694C4}" type="presParOf" srcId="{C6F02903-BF53-47AE-9FC3-43F2A306AEBD}" destId="{ECEBF10B-7D2F-4EA0-8C4E-7675AD377048}" srcOrd="10" destOrd="0" presId="urn:microsoft.com/office/officeart/2005/8/layout/vProcess5"/>
    <dgm:cxn modelId="{91FFFB82-018A-4A50-821E-6CC7ADF5A3B1}" type="presParOf" srcId="{C6F02903-BF53-47AE-9FC3-43F2A306AEBD}" destId="{788EA3A1-CD05-4B52-A43D-C5443EB6F88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2B2E3A-2714-4E69-BD60-2E8F3BD6A8E8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40188F9-A1A0-4A42-B07F-6CE61DDA4AA2}">
      <dgm:prSet/>
      <dgm:spPr/>
      <dgm:t>
        <a:bodyPr/>
        <a:lstStyle/>
        <a:p>
          <a:pPr rtl="0"/>
          <a:r>
            <a:rPr lang="pl-PL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dirty="0">
              <a:solidFill>
                <a:schemeClr val="bg2"/>
              </a:solidFill>
            </a:rPr>
            <a:t>•</a:t>
          </a:r>
          <a:r>
            <a:rPr lang="pl-PL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 </a:t>
          </a:r>
          <a:r>
            <a:rPr lang="pl-PL" b="1" dirty="0">
              <a:solidFill>
                <a:schemeClr val="bg2"/>
              </a:solidFill>
            </a:rPr>
            <a:t>Ma zakaz wnoszenia do sali egzaminacyjnej urządzeń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  </a:t>
          </a:r>
          <a:r>
            <a:rPr lang="pl-PL" b="1" dirty="0">
              <a:solidFill>
                <a:schemeClr val="bg2"/>
              </a:solidFill>
            </a:rPr>
            <a:t>elektronicznych,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b="1" dirty="0">
              <a:solidFill>
                <a:schemeClr val="bg2"/>
              </a:solidFill>
            </a:rPr>
            <a:t>tj.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b="1" dirty="0">
              <a:solidFill>
                <a:schemeClr val="bg2"/>
              </a:solidFill>
            </a:rPr>
            <a:t>telefonu,  smartwatcha, kalkulatora itp. </a:t>
          </a:r>
          <a:endParaRPr lang="en-US" b="1" dirty="0">
            <a:solidFill>
              <a:schemeClr val="bg2"/>
            </a:solidFill>
          </a:endParaRPr>
        </a:p>
      </dgm:t>
    </dgm:pt>
    <dgm:pt modelId="{C1035596-A01E-4571-BF4D-ECE903317306}" type="parTrans" cxnId="{371CE156-2CCF-4EE3-BCE7-5ED82EF36F74}">
      <dgm:prSet/>
      <dgm:spPr/>
      <dgm:t>
        <a:bodyPr/>
        <a:lstStyle/>
        <a:p>
          <a:endParaRPr lang="en-US"/>
        </a:p>
      </dgm:t>
    </dgm:pt>
    <dgm:pt modelId="{F6A3C5D5-D309-4FC9-A791-B5075D2AFA9D}" type="sibTrans" cxnId="{371CE156-2CCF-4EE3-BCE7-5ED82EF36F74}">
      <dgm:prSet/>
      <dgm:spPr/>
      <dgm:t>
        <a:bodyPr/>
        <a:lstStyle/>
        <a:p>
          <a:endParaRPr lang="en-US"/>
        </a:p>
      </dgm:t>
    </dgm:pt>
    <dgm:pt modelId="{A2BE26AD-E801-47B7-A53D-FB4BA7EC6DF4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Może posiadać małą butelkę wody, którą zapewnia szkoła (podczas  pracy  z  arkuszem butelka powinna stać na podłodze przy nodze stolika);</a:t>
          </a:r>
          <a:endParaRPr lang="en-US" b="1" dirty="0">
            <a:solidFill>
              <a:schemeClr val="bg2"/>
            </a:solidFill>
          </a:endParaRPr>
        </a:p>
      </dgm:t>
    </dgm:pt>
    <dgm:pt modelId="{CD1F2D5D-2188-47F4-A467-78A945A2B793}" type="parTrans" cxnId="{269868CB-B0E7-4D6B-ACD5-71CCB6CCACEB}">
      <dgm:prSet/>
      <dgm:spPr/>
      <dgm:t>
        <a:bodyPr/>
        <a:lstStyle/>
        <a:p>
          <a:endParaRPr lang="en-US"/>
        </a:p>
      </dgm:t>
    </dgm:pt>
    <dgm:pt modelId="{E097BACB-59B6-4067-A857-34E37C927B9B}" type="sibTrans" cxnId="{269868CB-B0E7-4D6B-ACD5-71CCB6CCACEB}">
      <dgm:prSet/>
      <dgm:spPr/>
      <dgm:t>
        <a:bodyPr/>
        <a:lstStyle/>
        <a:p>
          <a:endParaRPr lang="en-US"/>
        </a:p>
      </dgm:t>
    </dgm:pt>
    <dgm:pt modelId="{4E05EA13-6ADF-4B3F-9881-2691BA43A0D1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Przed wejściem do sali egzaminacyjnej otrzymuje wylosowany przez członka zespołu  nadzorującego numer stolika, </a:t>
          </a:r>
          <a:br>
            <a:rPr lang="pl-PL" b="1" dirty="0">
              <a:solidFill>
                <a:schemeClr val="bg2"/>
              </a:solidFill>
            </a:rPr>
          </a:br>
          <a:r>
            <a:rPr lang="pl-PL" b="1" dirty="0">
              <a:solidFill>
                <a:schemeClr val="bg2"/>
              </a:solidFill>
            </a:rPr>
            <a:t>przy którym będzie pracować;</a:t>
          </a:r>
          <a:endParaRPr lang="en-US" b="1" dirty="0">
            <a:solidFill>
              <a:schemeClr val="bg2"/>
            </a:solidFill>
          </a:endParaRPr>
        </a:p>
      </dgm:t>
    </dgm:pt>
    <dgm:pt modelId="{4C69E809-C8AB-495C-BBDC-1355AB6AC98E}" type="parTrans" cxnId="{423F152E-FFCB-4496-BB7A-CFF991B5A88A}">
      <dgm:prSet/>
      <dgm:spPr/>
      <dgm:t>
        <a:bodyPr/>
        <a:lstStyle/>
        <a:p>
          <a:endParaRPr lang="en-US"/>
        </a:p>
      </dgm:t>
    </dgm:pt>
    <dgm:pt modelId="{C8545E6B-D7E2-4905-A1C2-41A5F428B9E6}" type="sibTrans" cxnId="{423F152E-FFCB-4496-BB7A-CFF991B5A88A}">
      <dgm:prSet/>
      <dgm:spPr/>
      <dgm:t>
        <a:bodyPr/>
        <a:lstStyle/>
        <a:p>
          <a:endParaRPr lang="en-US"/>
        </a:p>
      </dgm:t>
    </dgm:pt>
    <dgm:pt modelId="{FBB43EBE-5D85-4E3C-A2FB-4029F30EAC8F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Zapoznaje się z instrukcją umieszczoną na arkuszu egzaminacyjnym; </a:t>
          </a:r>
          <a:endParaRPr lang="en-US" b="1" dirty="0">
            <a:solidFill>
              <a:schemeClr val="bg2"/>
            </a:solidFill>
          </a:endParaRPr>
        </a:p>
      </dgm:t>
    </dgm:pt>
    <dgm:pt modelId="{8677B1F4-B76E-4C2A-85F3-618D3F876C0F}" type="parTrans" cxnId="{6B038542-CDF8-4045-9EBF-CB3C989404D9}">
      <dgm:prSet/>
      <dgm:spPr/>
      <dgm:t>
        <a:bodyPr/>
        <a:lstStyle/>
        <a:p>
          <a:endParaRPr lang="en-US"/>
        </a:p>
      </dgm:t>
    </dgm:pt>
    <dgm:pt modelId="{0228A066-81AF-4250-AA0B-1834823332F0}" type="sibTrans" cxnId="{6B038542-CDF8-4045-9EBF-CB3C989404D9}">
      <dgm:prSet/>
      <dgm:spPr/>
      <dgm:t>
        <a:bodyPr/>
        <a:lstStyle/>
        <a:p>
          <a:endParaRPr lang="en-US"/>
        </a:p>
      </dgm:t>
    </dgm:pt>
    <dgm:pt modelId="{5AC28EFA-8871-40FB-BFAE-529F7D066100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Sprawdza kompletność arkusza; </a:t>
          </a:r>
          <a:endParaRPr lang="en-US" b="1" dirty="0">
            <a:solidFill>
              <a:schemeClr val="bg2"/>
            </a:solidFill>
          </a:endParaRPr>
        </a:p>
      </dgm:t>
    </dgm:pt>
    <dgm:pt modelId="{60DAC2DE-7539-41B4-BED9-97E39261430D}" type="parTrans" cxnId="{56FC4A1E-D06C-4768-BD2A-EBE6AAC29A62}">
      <dgm:prSet/>
      <dgm:spPr/>
      <dgm:t>
        <a:bodyPr/>
        <a:lstStyle/>
        <a:p>
          <a:endParaRPr lang="en-US"/>
        </a:p>
      </dgm:t>
    </dgm:pt>
    <dgm:pt modelId="{35194832-33F2-4171-8DDA-617D5E7B0432}" type="sibTrans" cxnId="{56FC4A1E-D06C-4768-BD2A-EBE6AAC29A62}">
      <dgm:prSet/>
      <dgm:spPr/>
      <dgm:t>
        <a:bodyPr/>
        <a:lstStyle/>
        <a:p>
          <a:endParaRPr lang="en-US"/>
        </a:p>
      </dgm:t>
    </dgm:pt>
    <dgm:pt modelId="{6F87493F-B240-430B-9E2D-94F393258518}">
      <dgm:prSet custT="1"/>
      <dgm:spPr>
        <a:gradFill rotWithShape="0">
          <a:gsLst>
            <a:gs pos="0">
              <a:srgbClr val="60DE72">
                <a:hueOff val="-3080061"/>
                <a:satOff val="-1069"/>
                <a:lumOff val="392"/>
                <a:alphaOff val="0"/>
                <a:tint val="94000"/>
                <a:satMod val="103000"/>
                <a:lumMod val="102000"/>
              </a:srgbClr>
            </a:gs>
            <a:gs pos="50000">
              <a:srgbClr val="60DE72">
                <a:hueOff val="-3080061"/>
                <a:satOff val="-1069"/>
                <a:lumOff val="392"/>
                <a:alphaOff val="0"/>
                <a:shade val="100000"/>
                <a:satMod val="110000"/>
                <a:lumMod val="100000"/>
              </a:srgbClr>
            </a:gs>
            <a:gs pos="100000">
              <a:srgbClr val="60DE72">
                <a:hueOff val="-3080061"/>
                <a:satOff val="-1069"/>
                <a:lumOff val="392"/>
                <a:alphaOff val="0"/>
                <a:shade val="78000"/>
                <a:satMod val="120000"/>
                <a:lumMod val="99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57150" tIns="57150" rIns="57150" bIns="57150" numCol="1" spcCol="1270" anchor="ctr" anchorCtr="0"/>
        <a:lstStyle/>
        <a:p>
          <a:r>
            <a:rPr lang="pl-PL" sz="1500" b="1" kern="1200" dirty="0">
              <a:solidFill>
                <a:srgbClr val="4B7BDB"/>
              </a:solidFill>
            </a:rPr>
            <a:t>• </a:t>
          </a:r>
          <a:r>
            <a:rPr lang="pl-PL" sz="1500" b="1" kern="1200" dirty="0">
              <a:solidFill>
                <a:srgbClr val="1F8094"/>
              </a:solidFill>
              <a:latin typeface="Trebuchet MS" panose="020B0603020202020204"/>
              <a:ea typeface="+mn-ea"/>
              <a:cs typeface="+mn-cs"/>
            </a:rPr>
            <a:t>Koduje arkusz egzaminacyjny, wpisuje nr PESEL </a:t>
          </a:r>
          <a:br>
            <a:rPr lang="pl-PL" sz="1500" b="1" kern="1200" dirty="0">
              <a:solidFill>
                <a:srgbClr val="1F8094"/>
              </a:solidFill>
              <a:latin typeface="Trebuchet MS" panose="020B0603020202020204"/>
              <a:ea typeface="+mn-ea"/>
              <a:cs typeface="+mn-cs"/>
            </a:rPr>
          </a:br>
          <a:r>
            <a:rPr lang="pl-PL" sz="1500" b="1" kern="1200" dirty="0">
              <a:solidFill>
                <a:srgbClr val="1F8094"/>
              </a:solidFill>
              <a:latin typeface="Trebuchet MS" panose="020B0603020202020204"/>
              <a:ea typeface="+mn-ea"/>
              <a:cs typeface="+mn-cs"/>
            </a:rPr>
            <a:t>oraz w wyznaczonych miejscach przykleja naklejki</a:t>
          </a:r>
          <a:r>
            <a:rPr lang="pl-PL" sz="1500" b="1" kern="1200" dirty="0">
              <a:solidFill>
                <a:srgbClr val="4B7BDB"/>
              </a:solidFill>
              <a:latin typeface="Trebuchet MS" panose="020B0603020202020204"/>
            </a:rPr>
            <a:t>;</a:t>
          </a:r>
          <a:endParaRPr lang="en-US" sz="1500" b="1" kern="1200" dirty="0">
            <a:solidFill>
              <a:srgbClr val="4B7BDB"/>
            </a:solidFill>
          </a:endParaRPr>
        </a:p>
      </dgm:t>
    </dgm:pt>
    <dgm:pt modelId="{63CA4600-1643-4139-B1EA-B530CA427CCC}" type="parTrans" cxnId="{316CDD14-744C-4CFC-B1DD-F22B0D5F44A6}">
      <dgm:prSet/>
      <dgm:spPr/>
      <dgm:t>
        <a:bodyPr/>
        <a:lstStyle/>
        <a:p>
          <a:endParaRPr lang="en-US"/>
        </a:p>
      </dgm:t>
    </dgm:pt>
    <dgm:pt modelId="{6368F451-EFD3-4DD2-9B55-04B5D9F46103}" type="sibTrans" cxnId="{316CDD14-744C-4CFC-B1DD-F22B0D5F44A6}">
      <dgm:prSet/>
      <dgm:spPr/>
      <dgm:t>
        <a:bodyPr/>
        <a:lstStyle/>
        <a:p>
          <a:endParaRPr lang="en-US"/>
        </a:p>
      </dgm:t>
    </dgm:pt>
    <dgm:pt modelId="{BF60E570-B70B-4408-A8A8-173F4AA5A80D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Rozpoczyna pracę z arkuszem po otrzymaniu pozwolenia </a:t>
          </a:r>
          <a:br>
            <a:rPr lang="pl-PL" b="1" dirty="0">
              <a:solidFill>
                <a:schemeClr val="bg2"/>
              </a:solidFill>
            </a:rPr>
          </a:br>
          <a:r>
            <a:rPr lang="pl-PL" b="1" dirty="0">
              <a:solidFill>
                <a:schemeClr val="bg2"/>
              </a:solidFill>
            </a:rPr>
            <a:t>od przewodniczącego zespołu nadzorującego.</a:t>
          </a:r>
          <a:endParaRPr lang="en-US" b="1" dirty="0">
            <a:solidFill>
              <a:schemeClr val="bg2"/>
            </a:solidFill>
          </a:endParaRPr>
        </a:p>
      </dgm:t>
    </dgm:pt>
    <dgm:pt modelId="{C8437F01-8B3E-40FD-A0A7-F467813F7FF6}" type="parTrans" cxnId="{FD1C0B08-2E1C-4372-9102-98349D226A4C}">
      <dgm:prSet/>
      <dgm:spPr/>
      <dgm:t>
        <a:bodyPr/>
        <a:lstStyle/>
        <a:p>
          <a:endParaRPr lang="en-US"/>
        </a:p>
      </dgm:t>
    </dgm:pt>
    <dgm:pt modelId="{AA912227-BFB8-4C2D-A612-C5E492034BD2}" type="sibTrans" cxnId="{FD1C0B08-2E1C-4372-9102-98349D226A4C}">
      <dgm:prSet/>
      <dgm:spPr/>
      <dgm:t>
        <a:bodyPr/>
        <a:lstStyle/>
        <a:p>
          <a:endParaRPr lang="en-US"/>
        </a:p>
      </dgm:t>
    </dgm:pt>
    <dgm:pt modelId="{4DB38F6D-B5A3-4D34-B40E-01D1449435A8}" type="pres">
      <dgm:prSet presAssocID="{5F2B2E3A-2714-4E69-BD60-2E8F3BD6A8E8}" presName="linear" presStyleCnt="0">
        <dgm:presLayoutVars>
          <dgm:animLvl val="lvl"/>
          <dgm:resizeHandles val="exact"/>
        </dgm:presLayoutVars>
      </dgm:prSet>
      <dgm:spPr/>
    </dgm:pt>
    <dgm:pt modelId="{FCD913CF-36D6-40AE-B65C-7A0A76CD70A7}" type="pres">
      <dgm:prSet presAssocID="{040188F9-A1A0-4A42-B07F-6CE61DDA4AA2}" presName="parentText" presStyleLbl="node1" presStyleIdx="0" presStyleCnt="7" custLinFactY="-10891" custLinFactNeighborX="952" custLinFactNeighborY="-100000">
        <dgm:presLayoutVars>
          <dgm:chMax val="0"/>
          <dgm:bulletEnabled val="1"/>
        </dgm:presLayoutVars>
      </dgm:prSet>
      <dgm:spPr/>
    </dgm:pt>
    <dgm:pt modelId="{BB0EDDA3-248B-47A7-BEB4-E9285E176C26}" type="pres">
      <dgm:prSet presAssocID="{F6A3C5D5-D309-4FC9-A791-B5075D2AFA9D}" presName="spacer" presStyleCnt="0"/>
      <dgm:spPr/>
    </dgm:pt>
    <dgm:pt modelId="{EAFE8D7D-215E-4C47-AE4E-90C62E9CC590}" type="pres">
      <dgm:prSet presAssocID="{A2BE26AD-E801-47B7-A53D-FB4BA7EC6DF4}" presName="parentText" presStyleLbl="node1" presStyleIdx="1" presStyleCnt="7" custLinFactY="-2081" custLinFactNeighborX="126" custLinFactNeighborY="-100000">
        <dgm:presLayoutVars>
          <dgm:chMax val="0"/>
          <dgm:bulletEnabled val="1"/>
        </dgm:presLayoutVars>
      </dgm:prSet>
      <dgm:spPr/>
    </dgm:pt>
    <dgm:pt modelId="{2F17EB10-71E2-484F-9B90-19882634CBAD}" type="pres">
      <dgm:prSet presAssocID="{E097BACB-59B6-4067-A857-34E37C927B9B}" presName="spacer" presStyleCnt="0"/>
      <dgm:spPr/>
    </dgm:pt>
    <dgm:pt modelId="{C5156D9E-8594-42BB-96DA-592283FDE23C}" type="pres">
      <dgm:prSet presAssocID="{4E05EA13-6ADF-4B3F-9881-2691BA43A0D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F118DB50-B009-4B9E-9BC5-790F66E1AC4B}" type="pres">
      <dgm:prSet presAssocID="{C8545E6B-D7E2-4905-A1C2-41A5F428B9E6}" presName="spacer" presStyleCnt="0"/>
      <dgm:spPr/>
    </dgm:pt>
    <dgm:pt modelId="{46539616-DDB1-4932-B7AE-B2025E6DCDA7}" type="pres">
      <dgm:prSet presAssocID="{FBB43EBE-5D85-4E3C-A2FB-4029F30EAC8F}" presName="parentText" presStyleLbl="node1" presStyleIdx="3" presStyleCnt="7" custLinFactY="3340" custLinFactNeighborX="126" custLinFactNeighborY="100000">
        <dgm:presLayoutVars>
          <dgm:chMax val="0"/>
          <dgm:bulletEnabled val="1"/>
        </dgm:presLayoutVars>
      </dgm:prSet>
      <dgm:spPr/>
    </dgm:pt>
    <dgm:pt modelId="{9368078E-77D5-4B1A-8151-242145827C3D}" type="pres">
      <dgm:prSet presAssocID="{0228A066-81AF-4250-AA0B-1834823332F0}" presName="spacer" presStyleCnt="0"/>
      <dgm:spPr/>
    </dgm:pt>
    <dgm:pt modelId="{E19E42A6-7E8B-4A62-8A68-FF248B5888E5}" type="pres">
      <dgm:prSet presAssocID="{5AC28EFA-8871-40FB-BFAE-529F7D066100}" presName="parentText" presStyleLbl="node1" presStyleIdx="4" presStyleCnt="7" custLinFactY="8787" custLinFactNeighborX="235" custLinFactNeighborY="100000">
        <dgm:presLayoutVars>
          <dgm:chMax val="0"/>
          <dgm:bulletEnabled val="1"/>
        </dgm:presLayoutVars>
      </dgm:prSet>
      <dgm:spPr/>
    </dgm:pt>
    <dgm:pt modelId="{DAC5DDC1-6ABC-47B8-8379-C86471CF2757}" type="pres">
      <dgm:prSet presAssocID="{35194832-33F2-4171-8DDA-617D5E7B0432}" presName="spacer" presStyleCnt="0"/>
      <dgm:spPr/>
    </dgm:pt>
    <dgm:pt modelId="{221CAC16-996E-4B45-8A49-8852CE586B6D}" type="pres">
      <dgm:prSet presAssocID="{6F87493F-B240-430B-9E2D-94F393258518}" presName="parentText" presStyleLbl="node1" presStyleIdx="5" presStyleCnt="7" custLinFactY="16752" custLinFactNeighborX="121" custLinFactNeighborY="100000">
        <dgm:presLayoutVars>
          <dgm:chMax val="0"/>
          <dgm:bulletEnabled val="1"/>
        </dgm:presLayoutVars>
      </dgm:prSet>
      <dgm:spPr>
        <a:xfrm>
          <a:off x="0" y="4690335"/>
          <a:ext cx="6261100" cy="789750"/>
        </a:xfrm>
        <a:prstGeom prst="roundRect">
          <a:avLst/>
        </a:prstGeom>
      </dgm:spPr>
    </dgm:pt>
    <dgm:pt modelId="{41DC5636-3757-421F-AC6E-8A1FA60E2A77}" type="pres">
      <dgm:prSet presAssocID="{6368F451-EFD3-4DD2-9B55-04B5D9F46103}" presName="spacer" presStyleCnt="0"/>
      <dgm:spPr/>
    </dgm:pt>
    <dgm:pt modelId="{4925A106-8DD5-4CC4-8DA0-4128107FADF4}" type="pres">
      <dgm:prSet presAssocID="{BF60E570-B70B-4408-A8A8-173F4AA5A80D}" presName="parentText" presStyleLbl="node1" presStyleIdx="6" presStyleCnt="7" custLinFactY="24734" custLinFactNeighborX="794" custLinFactNeighborY="100000">
        <dgm:presLayoutVars>
          <dgm:chMax val="0"/>
          <dgm:bulletEnabled val="1"/>
        </dgm:presLayoutVars>
      </dgm:prSet>
      <dgm:spPr/>
    </dgm:pt>
  </dgm:ptLst>
  <dgm:cxnLst>
    <dgm:cxn modelId="{FD1C0B08-2E1C-4372-9102-98349D226A4C}" srcId="{5F2B2E3A-2714-4E69-BD60-2E8F3BD6A8E8}" destId="{BF60E570-B70B-4408-A8A8-173F4AA5A80D}" srcOrd="6" destOrd="0" parTransId="{C8437F01-8B3E-40FD-A0A7-F467813F7FF6}" sibTransId="{AA912227-BFB8-4C2D-A612-C5E492034BD2}"/>
    <dgm:cxn modelId="{CA62A60C-9B59-4168-863E-86CB415D4E94}" type="presOf" srcId="{5F2B2E3A-2714-4E69-BD60-2E8F3BD6A8E8}" destId="{4DB38F6D-B5A3-4D34-B40E-01D1449435A8}" srcOrd="0" destOrd="0" presId="urn:microsoft.com/office/officeart/2005/8/layout/vList2"/>
    <dgm:cxn modelId="{316CDD14-744C-4CFC-B1DD-F22B0D5F44A6}" srcId="{5F2B2E3A-2714-4E69-BD60-2E8F3BD6A8E8}" destId="{6F87493F-B240-430B-9E2D-94F393258518}" srcOrd="5" destOrd="0" parTransId="{63CA4600-1643-4139-B1EA-B530CA427CCC}" sibTransId="{6368F451-EFD3-4DD2-9B55-04B5D9F46103}"/>
    <dgm:cxn modelId="{EAA96019-A65A-49F2-8EDA-6EB3BB31D505}" type="presOf" srcId="{4E05EA13-6ADF-4B3F-9881-2691BA43A0D1}" destId="{C5156D9E-8594-42BB-96DA-592283FDE23C}" srcOrd="0" destOrd="0" presId="urn:microsoft.com/office/officeart/2005/8/layout/vList2"/>
    <dgm:cxn modelId="{264E6D1D-75E7-4C80-A7DC-B8CD2CA8B262}" type="presOf" srcId="{040188F9-A1A0-4A42-B07F-6CE61DDA4AA2}" destId="{FCD913CF-36D6-40AE-B65C-7A0A76CD70A7}" srcOrd="0" destOrd="0" presId="urn:microsoft.com/office/officeart/2005/8/layout/vList2"/>
    <dgm:cxn modelId="{56FC4A1E-D06C-4768-BD2A-EBE6AAC29A62}" srcId="{5F2B2E3A-2714-4E69-BD60-2E8F3BD6A8E8}" destId="{5AC28EFA-8871-40FB-BFAE-529F7D066100}" srcOrd="4" destOrd="0" parTransId="{60DAC2DE-7539-41B4-BED9-97E39261430D}" sibTransId="{35194832-33F2-4171-8DDA-617D5E7B0432}"/>
    <dgm:cxn modelId="{423F152E-FFCB-4496-BB7A-CFF991B5A88A}" srcId="{5F2B2E3A-2714-4E69-BD60-2E8F3BD6A8E8}" destId="{4E05EA13-6ADF-4B3F-9881-2691BA43A0D1}" srcOrd="2" destOrd="0" parTransId="{4C69E809-C8AB-495C-BBDC-1355AB6AC98E}" sibTransId="{C8545E6B-D7E2-4905-A1C2-41A5F428B9E6}"/>
    <dgm:cxn modelId="{6B038542-CDF8-4045-9EBF-CB3C989404D9}" srcId="{5F2B2E3A-2714-4E69-BD60-2E8F3BD6A8E8}" destId="{FBB43EBE-5D85-4E3C-A2FB-4029F30EAC8F}" srcOrd="3" destOrd="0" parTransId="{8677B1F4-B76E-4C2A-85F3-618D3F876C0F}" sibTransId="{0228A066-81AF-4250-AA0B-1834823332F0}"/>
    <dgm:cxn modelId="{E0C51C69-70CB-4828-AAA3-974D6B2020DA}" type="presOf" srcId="{5AC28EFA-8871-40FB-BFAE-529F7D066100}" destId="{E19E42A6-7E8B-4A62-8A68-FF248B5888E5}" srcOrd="0" destOrd="0" presId="urn:microsoft.com/office/officeart/2005/8/layout/vList2"/>
    <dgm:cxn modelId="{9AC4886B-A2AF-4A99-993F-F57F5B340C7A}" type="presOf" srcId="{6F87493F-B240-430B-9E2D-94F393258518}" destId="{221CAC16-996E-4B45-8A49-8852CE586B6D}" srcOrd="0" destOrd="0" presId="urn:microsoft.com/office/officeart/2005/8/layout/vList2"/>
    <dgm:cxn modelId="{371CE156-2CCF-4EE3-BCE7-5ED82EF36F74}" srcId="{5F2B2E3A-2714-4E69-BD60-2E8F3BD6A8E8}" destId="{040188F9-A1A0-4A42-B07F-6CE61DDA4AA2}" srcOrd="0" destOrd="0" parTransId="{C1035596-A01E-4571-BF4D-ECE903317306}" sibTransId="{F6A3C5D5-D309-4FC9-A791-B5075D2AFA9D}"/>
    <dgm:cxn modelId="{269868CB-B0E7-4D6B-ACD5-71CCB6CCACEB}" srcId="{5F2B2E3A-2714-4E69-BD60-2E8F3BD6A8E8}" destId="{A2BE26AD-E801-47B7-A53D-FB4BA7EC6DF4}" srcOrd="1" destOrd="0" parTransId="{CD1F2D5D-2188-47F4-A467-78A945A2B793}" sibTransId="{E097BACB-59B6-4067-A857-34E37C927B9B}"/>
    <dgm:cxn modelId="{30F249F0-3C9B-4F70-99EB-447321844A75}" type="presOf" srcId="{FBB43EBE-5D85-4E3C-A2FB-4029F30EAC8F}" destId="{46539616-DDB1-4932-B7AE-B2025E6DCDA7}" srcOrd="0" destOrd="0" presId="urn:microsoft.com/office/officeart/2005/8/layout/vList2"/>
    <dgm:cxn modelId="{8753AFF7-E012-47F1-9B57-E0E191F9A820}" type="presOf" srcId="{A2BE26AD-E801-47B7-A53D-FB4BA7EC6DF4}" destId="{EAFE8D7D-215E-4C47-AE4E-90C62E9CC590}" srcOrd="0" destOrd="0" presId="urn:microsoft.com/office/officeart/2005/8/layout/vList2"/>
    <dgm:cxn modelId="{FD0F1DFE-8D98-4A9D-AAFA-853D78F975AB}" type="presOf" srcId="{BF60E570-B70B-4408-A8A8-173F4AA5A80D}" destId="{4925A106-8DD5-4CC4-8DA0-4128107FADF4}" srcOrd="0" destOrd="0" presId="urn:microsoft.com/office/officeart/2005/8/layout/vList2"/>
    <dgm:cxn modelId="{9B87DDCF-314D-4B60-AF46-F2B313E41D94}" type="presParOf" srcId="{4DB38F6D-B5A3-4D34-B40E-01D1449435A8}" destId="{FCD913CF-36D6-40AE-B65C-7A0A76CD70A7}" srcOrd="0" destOrd="0" presId="urn:microsoft.com/office/officeart/2005/8/layout/vList2"/>
    <dgm:cxn modelId="{A217B1FA-F0F3-4BC6-9BB5-3D45F32D0CDC}" type="presParOf" srcId="{4DB38F6D-B5A3-4D34-B40E-01D1449435A8}" destId="{BB0EDDA3-248B-47A7-BEB4-E9285E176C26}" srcOrd="1" destOrd="0" presId="urn:microsoft.com/office/officeart/2005/8/layout/vList2"/>
    <dgm:cxn modelId="{1684CEA9-15A5-48EC-B445-63A844D534EC}" type="presParOf" srcId="{4DB38F6D-B5A3-4D34-B40E-01D1449435A8}" destId="{EAFE8D7D-215E-4C47-AE4E-90C62E9CC590}" srcOrd="2" destOrd="0" presId="urn:microsoft.com/office/officeart/2005/8/layout/vList2"/>
    <dgm:cxn modelId="{AAFB21CD-8FEE-49D2-8C11-F601998D198A}" type="presParOf" srcId="{4DB38F6D-B5A3-4D34-B40E-01D1449435A8}" destId="{2F17EB10-71E2-484F-9B90-19882634CBAD}" srcOrd="3" destOrd="0" presId="urn:microsoft.com/office/officeart/2005/8/layout/vList2"/>
    <dgm:cxn modelId="{A43B3736-B645-4E20-BC10-4C667A4E9202}" type="presParOf" srcId="{4DB38F6D-B5A3-4D34-B40E-01D1449435A8}" destId="{C5156D9E-8594-42BB-96DA-592283FDE23C}" srcOrd="4" destOrd="0" presId="urn:microsoft.com/office/officeart/2005/8/layout/vList2"/>
    <dgm:cxn modelId="{4B692E7B-7E30-4C08-BE79-AB9462C32C08}" type="presParOf" srcId="{4DB38F6D-B5A3-4D34-B40E-01D1449435A8}" destId="{F118DB50-B009-4B9E-9BC5-790F66E1AC4B}" srcOrd="5" destOrd="0" presId="urn:microsoft.com/office/officeart/2005/8/layout/vList2"/>
    <dgm:cxn modelId="{AED9DC65-D8D1-4A68-B4D5-16A5C2D3D992}" type="presParOf" srcId="{4DB38F6D-B5A3-4D34-B40E-01D1449435A8}" destId="{46539616-DDB1-4932-B7AE-B2025E6DCDA7}" srcOrd="6" destOrd="0" presId="urn:microsoft.com/office/officeart/2005/8/layout/vList2"/>
    <dgm:cxn modelId="{B067E578-702C-4B64-914A-C65894F913A6}" type="presParOf" srcId="{4DB38F6D-B5A3-4D34-B40E-01D1449435A8}" destId="{9368078E-77D5-4B1A-8151-242145827C3D}" srcOrd="7" destOrd="0" presId="urn:microsoft.com/office/officeart/2005/8/layout/vList2"/>
    <dgm:cxn modelId="{4474A9AA-2A48-42DA-A199-CC67A160B346}" type="presParOf" srcId="{4DB38F6D-B5A3-4D34-B40E-01D1449435A8}" destId="{E19E42A6-7E8B-4A62-8A68-FF248B5888E5}" srcOrd="8" destOrd="0" presId="urn:microsoft.com/office/officeart/2005/8/layout/vList2"/>
    <dgm:cxn modelId="{30EC9180-6302-4623-BB08-B1BF461F1FCF}" type="presParOf" srcId="{4DB38F6D-B5A3-4D34-B40E-01D1449435A8}" destId="{DAC5DDC1-6ABC-47B8-8379-C86471CF2757}" srcOrd="9" destOrd="0" presId="urn:microsoft.com/office/officeart/2005/8/layout/vList2"/>
    <dgm:cxn modelId="{C6ED4851-E17B-4CB9-9856-04F3130E226B}" type="presParOf" srcId="{4DB38F6D-B5A3-4D34-B40E-01D1449435A8}" destId="{221CAC16-996E-4B45-8A49-8852CE586B6D}" srcOrd="10" destOrd="0" presId="urn:microsoft.com/office/officeart/2005/8/layout/vList2"/>
    <dgm:cxn modelId="{5ED8B66F-AAFF-4865-B7F7-F53273271E26}" type="presParOf" srcId="{4DB38F6D-B5A3-4D34-B40E-01D1449435A8}" destId="{41DC5636-3757-421F-AC6E-8A1FA60E2A77}" srcOrd="11" destOrd="0" presId="urn:microsoft.com/office/officeart/2005/8/layout/vList2"/>
    <dgm:cxn modelId="{E8855966-1478-4E63-83E4-05262D697B99}" type="presParOf" srcId="{4DB38F6D-B5A3-4D34-B40E-01D1449435A8}" destId="{4925A106-8DD5-4CC4-8DA0-4128107FADF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51371F-DF70-427E-B73E-84678A19FD59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8ACA17E-3941-4EC9-B5AC-5F5F91D472B4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Członkowie komisji nie udzielają żadnych wyjaśnień dotyczących zadań egzaminacyjnych, odpowiadają tylko na pytania techniczne i organizacyjne; </a:t>
          </a:r>
          <a:endParaRPr lang="en-US" b="1" dirty="0">
            <a:solidFill>
              <a:schemeClr val="bg2"/>
            </a:solidFill>
          </a:endParaRPr>
        </a:p>
      </dgm:t>
    </dgm:pt>
    <dgm:pt modelId="{24EA7C3E-DEFB-4832-81F1-5D0A614957C2}" type="parTrans" cxnId="{927CCF78-90DE-4A34-801E-2A08A264FC19}">
      <dgm:prSet/>
      <dgm:spPr/>
      <dgm:t>
        <a:bodyPr/>
        <a:lstStyle/>
        <a:p>
          <a:endParaRPr lang="en-US"/>
        </a:p>
      </dgm:t>
    </dgm:pt>
    <dgm:pt modelId="{3312E3DA-9B9C-4312-A7CD-5374FAD4A838}" type="sibTrans" cxnId="{927CCF78-90DE-4A34-801E-2A08A264FC19}">
      <dgm:prSet/>
      <dgm:spPr/>
      <dgm:t>
        <a:bodyPr/>
        <a:lstStyle/>
        <a:p>
          <a:endParaRPr lang="en-US"/>
        </a:p>
      </dgm:t>
    </dgm:pt>
    <dgm:pt modelId="{B5FC7681-67DB-487D-BF69-28CB3F6F8097}">
      <dgm:prSet/>
      <dgm:spPr/>
      <dgm:t>
        <a:bodyPr/>
        <a:lstStyle/>
        <a:p>
          <a:r>
            <a:rPr lang="pl-PL" b="1" dirty="0">
              <a:solidFill>
                <a:schemeClr val="bg2"/>
              </a:solidFill>
            </a:rPr>
            <a:t>• W uzasadnionych przypadkach przewodniczący zespołu nadzorującego może  zezwolić na opuszczenie sali. Uczeń sygnalizuje taką potrzebę przez podniesienie ręki. Po uzyskaniu zezwolenia na wyjście pozostawia zamknięty arkusz, a czas jego nieobecności jest odnotowywany w protokole; </a:t>
          </a:r>
          <a:endParaRPr lang="en-US" b="1" dirty="0">
            <a:solidFill>
              <a:schemeClr val="bg2"/>
            </a:solidFill>
          </a:endParaRPr>
        </a:p>
      </dgm:t>
    </dgm:pt>
    <dgm:pt modelId="{D7C8A692-9FB6-4A82-BDA7-951376814D1E}" type="parTrans" cxnId="{D2F72C9F-F581-4E84-BD3F-A01B3896ACAD}">
      <dgm:prSet/>
      <dgm:spPr/>
      <dgm:t>
        <a:bodyPr/>
        <a:lstStyle/>
        <a:p>
          <a:endParaRPr lang="en-US"/>
        </a:p>
      </dgm:t>
    </dgm:pt>
    <dgm:pt modelId="{5F7ABEBE-AB27-4F56-8DF0-F5CCBBC0FBD3}" type="sibTrans" cxnId="{D2F72C9F-F581-4E84-BD3F-A01B3896ACAD}">
      <dgm:prSet/>
      <dgm:spPr/>
      <dgm:t>
        <a:bodyPr/>
        <a:lstStyle/>
        <a:p>
          <a:endParaRPr lang="en-US"/>
        </a:p>
      </dgm:t>
    </dgm:pt>
    <dgm:pt modelId="{E483C383-AD49-41DF-A3A0-C369A459A287}">
      <dgm:prSet/>
      <dgm:spPr/>
      <dgm:t>
        <a:bodyPr/>
        <a:lstStyle/>
        <a:p>
          <a:pPr rtl="0"/>
          <a:r>
            <a:rPr lang="pl-PL" b="1" dirty="0">
              <a:solidFill>
                <a:schemeClr val="bg2"/>
              </a:solidFill>
            </a:rPr>
            <a:t>• Uczeń, który jest chory, może korzystać w czasie trwania 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egzaminu </a:t>
          </a:r>
          <a:br>
            <a:rPr lang="pl-PL" b="1" dirty="0">
              <a:solidFill>
                <a:schemeClr val="bg2"/>
              </a:solidFill>
              <a:latin typeface="Trebuchet MS" panose="020B0603020202020204"/>
            </a:rPr>
          </a:b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z</a:t>
          </a:r>
          <a:r>
            <a:rPr lang="pl-PL" b="1" dirty="0">
              <a:solidFill>
                <a:schemeClr val="bg2"/>
              </a:solidFill>
            </a:rPr>
            <a:t> zaleconego przez lekarza sprzętu medycznego lub leków, pod warunkiem,</a:t>
          </a:r>
          <a:r>
            <a:rPr lang="pl-PL" b="1" dirty="0">
              <a:solidFill>
                <a:schemeClr val="bg2"/>
              </a:solidFill>
              <a:latin typeface="Trebuchet MS" panose="020B0603020202020204"/>
            </a:rPr>
            <a:t> </a:t>
          </a:r>
          <a:r>
            <a:rPr lang="pl-PL" b="1" dirty="0">
              <a:solidFill>
                <a:schemeClr val="bg2"/>
              </a:solidFill>
            </a:rPr>
            <a:t>że taka konieczność została zgłoszona przewodniczącemu zespołu  egzaminacyjnego </a:t>
          </a:r>
          <a:r>
            <a:rPr lang="pl-PL" b="1" u="sng" dirty="0">
              <a:solidFill>
                <a:schemeClr val="bg2"/>
              </a:solidFill>
            </a:rPr>
            <a:t>przed rozpoczęciem egzaminu</a:t>
          </a:r>
          <a:r>
            <a:rPr lang="pl-PL" b="1" dirty="0">
              <a:solidFill>
                <a:schemeClr val="bg2"/>
              </a:solidFill>
            </a:rPr>
            <a:t>.</a:t>
          </a:r>
          <a:endParaRPr lang="en-US" b="1" dirty="0">
            <a:solidFill>
              <a:schemeClr val="bg2"/>
            </a:solidFill>
          </a:endParaRPr>
        </a:p>
      </dgm:t>
    </dgm:pt>
    <dgm:pt modelId="{50B8E4A3-C7A8-40BD-A2F1-81988F0216DA}" type="parTrans" cxnId="{92316DA7-2B18-4C1F-AE16-D739DD4784F9}">
      <dgm:prSet/>
      <dgm:spPr/>
      <dgm:t>
        <a:bodyPr/>
        <a:lstStyle/>
        <a:p>
          <a:endParaRPr lang="en-US"/>
        </a:p>
      </dgm:t>
    </dgm:pt>
    <dgm:pt modelId="{58A59D60-C305-4ADA-9E1C-ACA3965FDC20}" type="sibTrans" cxnId="{92316DA7-2B18-4C1F-AE16-D739DD4784F9}">
      <dgm:prSet/>
      <dgm:spPr/>
      <dgm:t>
        <a:bodyPr/>
        <a:lstStyle/>
        <a:p>
          <a:endParaRPr lang="en-US"/>
        </a:p>
      </dgm:t>
    </dgm:pt>
    <dgm:pt modelId="{8214D758-519E-4E69-AD20-BBD7B54D5F7D}" type="pres">
      <dgm:prSet presAssocID="{5C51371F-DF70-427E-B73E-84678A19FD59}" presName="outerComposite" presStyleCnt="0">
        <dgm:presLayoutVars>
          <dgm:chMax val="5"/>
          <dgm:dir/>
          <dgm:resizeHandles val="exact"/>
        </dgm:presLayoutVars>
      </dgm:prSet>
      <dgm:spPr/>
    </dgm:pt>
    <dgm:pt modelId="{314D647C-E6F2-4AE7-B800-23DAE7E19A47}" type="pres">
      <dgm:prSet presAssocID="{5C51371F-DF70-427E-B73E-84678A19FD59}" presName="dummyMaxCanvas" presStyleCnt="0">
        <dgm:presLayoutVars/>
      </dgm:prSet>
      <dgm:spPr/>
    </dgm:pt>
    <dgm:pt modelId="{C8260CB6-F167-4687-8B10-C40BD7E13D25}" type="pres">
      <dgm:prSet presAssocID="{5C51371F-DF70-427E-B73E-84678A19FD59}" presName="ThreeNodes_1" presStyleLbl="node1" presStyleIdx="0" presStyleCnt="3">
        <dgm:presLayoutVars>
          <dgm:bulletEnabled val="1"/>
        </dgm:presLayoutVars>
      </dgm:prSet>
      <dgm:spPr/>
    </dgm:pt>
    <dgm:pt modelId="{21EBD549-19FD-4456-AE99-85C83E34E36D}" type="pres">
      <dgm:prSet presAssocID="{5C51371F-DF70-427E-B73E-84678A19FD59}" presName="ThreeNodes_2" presStyleLbl="node1" presStyleIdx="1" presStyleCnt="3">
        <dgm:presLayoutVars>
          <dgm:bulletEnabled val="1"/>
        </dgm:presLayoutVars>
      </dgm:prSet>
      <dgm:spPr/>
    </dgm:pt>
    <dgm:pt modelId="{232DF30C-C3DE-40DD-832B-C5614499C644}" type="pres">
      <dgm:prSet presAssocID="{5C51371F-DF70-427E-B73E-84678A19FD59}" presName="ThreeNodes_3" presStyleLbl="node1" presStyleIdx="2" presStyleCnt="3">
        <dgm:presLayoutVars>
          <dgm:bulletEnabled val="1"/>
        </dgm:presLayoutVars>
      </dgm:prSet>
      <dgm:spPr/>
    </dgm:pt>
    <dgm:pt modelId="{80837B70-479A-49BD-8D3D-59434C367FBB}" type="pres">
      <dgm:prSet presAssocID="{5C51371F-DF70-427E-B73E-84678A19FD59}" presName="ThreeConn_1-2" presStyleLbl="fgAccFollowNode1" presStyleIdx="0" presStyleCnt="2">
        <dgm:presLayoutVars>
          <dgm:bulletEnabled val="1"/>
        </dgm:presLayoutVars>
      </dgm:prSet>
      <dgm:spPr/>
    </dgm:pt>
    <dgm:pt modelId="{616E690B-C6AB-4F3E-B8F5-CCEAC318DF24}" type="pres">
      <dgm:prSet presAssocID="{5C51371F-DF70-427E-B73E-84678A19FD59}" presName="ThreeConn_2-3" presStyleLbl="fgAccFollowNode1" presStyleIdx="1" presStyleCnt="2">
        <dgm:presLayoutVars>
          <dgm:bulletEnabled val="1"/>
        </dgm:presLayoutVars>
      </dgm:prSet>
      <dgm:spPr/>
    </dgm:pt>
    <dgm:pt modelId="{CA9D4AC5-8989-4839-A933-DFBBD6CA067F}" type="pres">
      <dgm:prSet presAssocID="{5C51371F-DF70-427E-B73E-84678A19FD59}" presName="ThreeNodes_1_text" presStyleLbl="node1" presStyleIdx="2" presStyleCnt="3">
        <dgm:presLayoutVars>
          <dgm:bulletEnabled val="1"/>
        </dgm:presLayoutVars>
      </dgm:prSet>
      <dgm:spPr/>
    </dgm:pt>
    <dgm:pt modelId="{EBDE30FE-AD96-44CC-85B9-5A412C06399D}" type="pres">
      <dgm:prSet presAssocID="{5C51371F-DF70-427E-B73E-84678A19FD59}" presName="ThreeNodes_2_text" presStyleLbl="node1" presStyleIdx="2" presStyleCnt="3">
        <dgm:presLayoutVars>
          <dgm:bulletEnabled val="1"/>
        </dgm:presLayoutVars>
      </dgm:prSet>
      <dgm:spPr/>
    </dgm:pt>
    <dgm:pt modelId="{7DDECE3A-45B8-4F01-918A-9C2D9A233647}" type="pres">
      <dgm:prSet presAssocID="{5C51371F-DF70-427E-B73E-84678A19FD5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CAE4F10-F471-497F-8C38-83B932092591}" type="presOf" srcId="{E483C383-AD49-41DF-A3A0-C369A459A287}" destId="{232DF30C-C3DE-40DD-832B-C5614499C644}" srcOrd="0" destOrd="0" presId="urn:microsoft.com/office/officeart/2005/8/layout/vProcess5"/>
    <dgm:cxn modelId="{3AD8342C-66A7-4F2B-ABDF-E7BE111BD072}" type="presOf" srcId="{3312E3DA-9B9C-4312-A7CD-5374FAD4A838}" destId="{80837B70-479A-49BD-8D3D-59434C367FBB}" srcOrd="0" destOrd="0" presId="urn:microsoft.com/office/officeart/2005/8/layout/vProcess5"/>
    <dgm:cxn modelId="{B1BC8E42-A93A-4ABB-893C-628CCA514EE5}" type="presOf" srcId="{E483C383-AD49-41DF-A3A0-C369A459A287}" destId="{7DDECE3A-45B8-4F01-918A-9C2D9A233647}" srcOrd="1" destOrd="0" presId="urn:microsoft.com/office/officeart/2005/8/layout/vProcess5"/>
    <dgm:cxn modelId="{7119DB62-0283-4CAF-A466-CE6395E041CD}" type="presOf" srcId="{5F7ABEBE-AB27-4F56-8DF0-F5CCBBC0FBD3}" destId="{616E690B-C6AB-4F3E-B8F5-CCEAC318DF24}" srcOrd="0" destOrd="0" presId="urn:microsoft.com/office/officeart/2005/8/layout/vProcess5"/>
    <dgm:cxn modelId="{1306B969-9241-4540-9572-EDDB0053C530}" type="presOf" srcId="{D8ACA17E-3941-4EC9-B5AC-5F5F91D472B4}" destId="{CA9D4AC5-8989-4839-A933-DFBBD6CA067F}" srcOrd="1" destOrd="0" presId="urn:microsoft.com/office/officeart/2005/8/layout/vProcess5"/>
    <dgm:cxn modelId="{927CCF78-90DE-4A34-801E-2A08A264FC19}" srcId="{5C51371F-DF70-427E-B73E-84678A19FD59}" destId="{D8ACA17E-3941-4EC9-B5AC-5F5F91D472B4}" srcOrd="0" destOrd="0" parTransId="{24EA7C3E-DEFB-4832-81F1-5D0A614957C2}" sibTransId="{3312E3DA-9B9C-4312-A7CD-5374FAD4A838}"/>
    <dgm:cxn modelId="{6B677A8A-6685-499C-AC3B-3F959FD6D75B}" type="presOf" srcId="{D8ACA17E-3941-4EC9-B5AC-5F5F91D472B4}" destId="{C8260CB6-F167-4687-8B10-C40BD7E13D25}" srcOrd="0" destOrd="0" presId="urn:microsoft.com/office/officeart/2005/8/layout/vProcess5"/>
    <dgm:cxn modelId="{5FACAF8D-00A9-4A04-AE28-B1AED6B34E63}" type="presOf" srcId="{B5FC7681-67DB-487D-BF69-28CB3F6F8097}" destId="{EBDE30FE-AD96-44CC-85B9-5A412C06399D}" srcOrd="1" destOrd="0" presId="urn:microsoft.com/office/officeart/2005/8/layout/vProcess5"/>
    <dgm:cxn modelId="{D2F72C9F-F581-4E84-BD3F-A01B3896ACAD}" srcId="{5C51371F-DF70-427E-B73E-84678A19FD59}" destId="{B5FC7681-67DB-487D-BF69-28CB3F6F8097}" srcOrd="1" destOrd="0" parTransId="{D7C8A692-9FB6-4A82-BDA7-951376814D1E}" sibTransId="{5F7ABEBE-AB27-4F56-8DF0-F5CCBBC0FBD3}"/>
    <dgm:cxn modelId="{92316DA7-2B18-4C1F-AE16-D739DD4784F9}" srcId="{5C51371F-DF70-427E-B73E-84678A19FD59}" destId="{E483C383-AD49-41DF-A3A0-C369A459A287}" srcOrd="2" destOrd="0" parTransId="{50B8E4A3-C7A8-40BD-A2F1-81988F0216DA}" sibTransId="{58A59D60-C305-4ADA-9E1C-ACA3965FDC20}"/>
    <dgm:cxn modelId="{1AE5EBB9-3112-471D-94B2-A9E5C6B1DEE5}" type="presOf" srcId="{5C51371F-DF70-427E-B73E-84678A19FD59}" destId="{8214D758-519E-4E69-AD20-BBD7B54D5F7D}" srcOrd="0" destOrd="0" presId="urn:microsoft.com/office/officeart/2005/8/layout/vProcess5"/>
    <dgm:cxn modelId="{6ACAFBBC-2F9F-4E5B-9D16-9E80AA72B7CE}" type="presOf" srcId="{B5FC7681-67DB-487D-BF69-28CB3F6F8097}" destId="{21EBD549-19FD-4456-AE99-85C83E34E36D}" srcOrd="0" destOrd="0" presId="urn:microsoft.com/office/officeart/2005/8/layout/vProcess5"/>
    <dgm:cxn modelId="{7A459737-B354-4893-B455-A784CE2B738C}" type="presParOf" srcId="{8214D758-519E-4E69-AD20-BBD7B54D5F7D}" destId="{314D647C-E6F2-4AE7-B800-23DAE7E19A47}" srcOrd="0" destOrd="0" presId="urn:microsoft.com/office/officeart/2005/8/layout/vProcess5"/>
    <dgm:cxn modelId="{39DACD2F-65BD-4659-94DD-CA302AE7A87F}" type="presParOf" srcId="{8214D758-519E-4E69-AD20-BBD7B54D5F7D}" destId="{C8260CB6-F167-4687-8B10-C40BD7E13D25}" srcOrd="1" destOrd="0" presId="urn:microsoft.com/office/officeart/2005/8/layout/vProcess5"/>
    <dgm:cxn modelId="{96F0D70E-8DA4-40CA-9FC6-49A95423F9BA}" type="presParOf" srcId="{8214D758-519E-4E69-AD20-BBD7B54D5F7D}" destId="{21EBD549-19FD-4456-AE99-85C83E34E36D}" srcOrd="2" destOrd="0" presId="urn:microsoft.com/office/officeart/2005/8/layout/vProcess5"/>
    <dgm:cxn modelId="{016F5114-732C-4F8D-B324-FFA2F7D6D1D5}" type="presParOf" srcId="{8214D758-519E-4E69-AD20-BBD7B54D5F7D}" destId="{232DF30C-C3DE-40DD-832B-C5614499C644}" srcOrd="3" destOrd="0" presId="urn:microsoft.com/office/officeart/2005/8/layout/vProcess5"/>
    <dgm:cxn modelId="{4938CEAC-E67E-47AF-A37B-637C1AB316EB}" type="presParOf" srcId="{8214D758-519E-4E69-AD20-BBD7B54D5F7D}" destId="{80837B70-479A-49BD-8D3D-59434C367FBB}" srcOrd="4" destOrd="0" presId="urn:microsoft.com/office/officeart/2005/8/layout/vProcess5"/>
    <dgm:cxn modelId="{2BFF8B79-D4D4-47D7-8B68-CB852D13A0B0}" type="presParOf" srcId="{8214D758-519E-4E69-AD20-BBD7B54D5F7D}" destId="{616E690B-C6AB-4F3E-B8F5-CCEAC318DF24}" srcOrd="5" destOrd="0" presId="urn:microsoft.com/office/officeart/2005/8/layout/vProcess5"/>
    <dgm:cxn modelId="{EE61BEDC-6B9B-4ABD-8C36-F65201EF60D7}" type="presParOf" srcId="{8214D758-519E-4E69-AD20-BBD7B54D5F7D}" destId="{CA9D4AC5-8989-4839-A933-DFBBD6CA067F}" srcOrd="6" destOrd="0" presId="urn:microsoft.com/office/officeart/2005/8/layout/vProcess5"/>
    <dgm:cxn modelId="{2A96C2B2-3E3D-4E33-B3E8-44D2462C5F48}" type="presParOf" srcId="{8214D758-519E-4E69-AD20-BBD7B54D5F7D}" destId="{EBDE30FE-AD96-44CC-85B9-5A412C06399D}" srcOrd="7" destOrd="0" presId="urn:microsoft.com/office/officeart/2005/8/layout/vProcess5"/>
    <dgm:cxn modelId="{CB9AB07A-8D27-4E5F-ACAE-32D98E8A1FBB}" type="presParOf" srcId="{8214D758-519E-4E69-AD20-BBD7B54D5F7D}" destId="{7DDECE3A-45B8-4F01-918A-9C2D9A23364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407149-429B-4C7F-9A9C-DA380DF372F2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75174D8-B438-4982-8BDE-E47A6E7F8780}">
      <dgm:prSet/>
      <dgm:spPr/>
      <dgm:t>
        <a:bodyPr/>
        <a:lstStyle/>
        <a:p>
          <a:pPr rtl="0"/>
          <a:r>
            <a:rPr lang="pl-PL" dirty="0">
              <a:solidFill>
                <a:schemeClr val="bg2"/>
              </a:solidFill>
            </a:rPr>
            <a:t>W dniu zakończenia roku szkolnego uczniowie otrzymają login oraz hasło do logowania się w systemie informatycznym ZIU dostępnym pod adresem: </a:t>
          </a:r>
          <a:r>
            <a:rPr lang="pl-PL" dirty="0">
              <a:solidFill>
                <a:schemeClr val="bg2"/>
              </a:solidFill>
              <a:hlinkClick xmlns:r="http://schemas.openxmlformats.org/officeDocument/2006/relationships" r:id="rId1"/>
            </a:rPr>
            <a:t>www.wyniki.edu.pl</a:t>
          </a:r>
          <a:r>
            <a:rPr lang="pl-PL" dirty="0">
              <a:solidFill>
                <a:schemeClr val="bg2"/>
              </a:solidFill>
            </a:rPr>
            <a:t>, gdzie w dniu 4 lipca będzie można sprawdzić wyniki egzaminu z każdego przedmiotu, jak i wynik za rozwiązanie każdego zadania; </a:t>
          </a:r>
          <a:endParaRPr lang="en-US" dirty="0">
            <a:solidFill>
              <a:schemeClr val="bg2"/>
            </a:solidFill>
          </a:endParaRPr>
        </a:p>
      </dgm:t>
    </dgm:pt>
    <dgm:pt modelId="{27BD56A7-4A35-4B2F-A8F9-53D7C9B03D20}" type="parTrans" cxnId="{74370232-A3AF-4694-9A5A-1316852E0C2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D83D8B5D-1BA7-48DA-8963-C452E07D0F4F}" type="sibTrans" cxnId="{74370232-A3AF-4694-9A5A-1316852E0C2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3CDA7EC2-0F8F-48A3-BFCC-852F24350B1E}">
      <dgm:prSet/>
      <dgm:spPr/>
      <dgm:t>
        <a:bodyPr/>
        <a:lstStyle/>
        <a:p>
          <a:pPr rtl="0"/>
          <a:r>
            <a:rPr lang="pl-PL" dirty="0">
              <a:solidFill>
                <a:schemeClr val="bg2"/>
              </a:solidFill>
            </a:rPr>
            <a:t>4 lipca </a:t>
          </a:r>
          <a:r>
            <a:rPr lang="pl-PL" dirty="0">
              <a:solidFill>
                <a:schemeClr val="bg2"/>
              </a:solidFill>
              <a:latin typeface="Trebuchet MS" panose="020B0603020202020204"/>
            </a:rPr>
            <a:t>2025 r</a:t>
          </a:r>
          <a:r>
            <a:rPr lang="pl-PL" dirty="0">
              <a:solidFill>
                <a:schemeClr val="bg2"/>
              </a:solidFill>
            </a:rPr>
            <a:t>. w sekretariacie szkoły wydawane będą zaświadczenia o szczegółowych wynikach egzaminu ósmoklasisty.</a:t>
          </a:r>
          <a:endParaRPr lang="en-US" dirty="0">
            <a:solidFill>
              <a:schemeClr val="bg2"/>
            </a:solidFill>
          </a:endParaRPr>
        </a:p>
      </dgm:t>
    </dgm:pt>
    <dgm:pt modelId="{DF9B9783-D137-49C5-879D-2E71F2C7EE22}" type="parTrans" cxnId="{442FEA94-1964-4695-BC35-0848EAE38166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4E240B5F-8E92-49F3-9400-A00E982219D1}" type="sibTrans" cxnId="{442FEA94-1964-4695-BC35-0848EAE38166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F08A3B2A-B703-4F51-B14F-8A0F8395C674}" type="pres">
      <dgm:prSet presAssocID="{93407149-429B-4C7F-9A9C-DA380DF372F2}" presName="outerComposite" presStyleCnt="0">
        <dgm:presLayoutVars>
          <dgm:chMax val="5"/>
          <dgm:dir/>
          <dgm:resizeHandles val="exact"/>
        </dgm:presLayoutVars>
      </dgm:prSet>
      <dgm:spPr/>
    </dgm:pt>
    <dgm:pt modelId="{068C085C-B2C3-4F3D-A561-85BB2598BD22}" type="pres">
      <dgm:prSet presAssocID="{93407149-429B-4C7F-9A9C-DA380DF372F2}" presName="dummyMaxCanvas" presStyleCnt="0">
        <dgm:presLayoutVars/>
      </dgm:prSet>
      <dgm:spPr/>
    </dgm:pt>
    <dgm:pt modelId="{30A473E3-6D7C-4B1A-A221-FDDBFEC2BA3D}" type="pres">
      <dgm:prSet presAssocID="{93407149-429B-4C7F-9A9C-DA380DF372F2}" presName="TwoNodes_1" presStyleLbl="node1" presStyleIdx="0" presStyleCnt="2">
        <dgm:presLayoutVars>
          <dgm:bulletEnabled val="1"/>
        </dgm:presLayoutVars>
      </dgm:prSet>
      <dgm:spPr/>
    </dgm:pt>
    <dgm:pt modelId="{D84A4CBA-90F8-4E9C-842A-1EB30F4B2C06}" type="pres">
      <dgm:prSet presAssocID="{93407149-429B-4C7F-9A9C-DA380DF372F2}" presName="TwoNodes_2" presStyleLbl="node1" presStyleIdx="1" presStyleCnt="2" custLinFactNeighborX="-7449" custLinFactNeighborY="-15627">
        <dgm:presLayoutVars>
          <dgm:bulletEnabled val="1"/>
        </dgm:presLayoutVars>
      </dgm:prSet>
      <dgm:spPr/>
    </dgm:pt>
    <dgm:pt modelId="{755226B8-FA29-4B20-8288-A0204CA991C7}" type="pres">
      <dgm:prSet presAssocID="{93407149-429B-4C7F-9A9C-DA380DF372F2}" presName="TwoConn_1-2" presStyleLbl="fgAccFollowNode1" presStyleIdx="0" presStyleCnt="1">
        <dgm:presLayoutVars>
          <dgm:bulletEnabled val="1"/>
        </dgm:presLayoutVars>
      </dgm:prSet>
      <dgm:spPr/>
    </dgm:pt>
    <dgm:pt modelId="{C16F682A-D86C-4FF6-975E-C7D44E534B05}" type="pres">
      <dgm:prSet presAssocID="{93407149-429B-4C7F-9A9C-DA380DF372F2}" presName="TwoNodes_1_text" presStyleLbl="node1" presStyleIdx="1" presStyleCnt="2">
        <dgm:presLayoutVars>
          <dgm:bulletEnabled val="1"/>
        </dgm:presLayoutVars>
      </dgm:prSet>
      <dgm:spPr/>
    </dgm:pt>
    <dgm:pt modelId="{48C6F4CE-21AC-4C91-80F4-B58DDCE20127}" type="pres">
      <dgm:prSet presAssocID="{93407149-429B-4C7F-9A9C-DA380DF372F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C5528714-1D5D-4320-B170-39BA5958B091}" type="presOf" srcId="{3CDA7EC2-0F8F-48A3-BFCC-852F24350B1E}" destId="{48C6F4CE-21AC-4C91-80F4-B58DDCE20127}" srcOrd="1" destOrd="0" presId="urn:microsoft.com/office/officeart/2005/8/layout/vProcess5"/>
    <dgm:cxn modelId="{74370232-A3AF-4694-9A5A-1316852E0C2F}" srcId="{93407149-429B-4C7F-9A9C-DA380DF372F2}" destId="{075174D8-B438-4982-8BDE-E47A6E7F8780}" srcOrd="0" destOrd="0" parTransId="{27BD56A7-4A35-4B2F-A8F9-53D7C9B03D20}" sibTransId="{D83D8B5D-1BA7-48DA-8963-C452E07D0F4F}"/>
    <dgm:cxn modelId="{04459761-E036-4E14-8F45-E8C735C01991}" type="presOf" srcId="{3CDA7EC2-0F8F-48A3-BFCC-852F24350B1E}" destId="{D84A4CBA-90F8-4E9C-842A-1EB30F4B2C06}" srcOrd="0" destOrd="0" presId="urn:microsoft.com/office/officeart/2005/8/layout/vProcess5"/>
    <dgm:cxn modelId="{09ED267A-6187-43B1-934B-CF21D7D35F76}" type="presOf" srcId="{93407149-429B-4C7F-9A9C-DA380DF372F2}" destId="{F08A3B2A-B703-4F51-B14F-8A0F8395C674}" srcOrd="0" destOrd="0" presId="urn:microsoft.com/office/officeart/2005/8/layout/vProcess5"/>
    <dgm:cxn modelId="{E81F5B85-DF2B-4B93-9EFD-BEF14C6334EA}" type="presOf" srcId="{075174D8-B438-4982-8BDE-E47A6E7F8780}" destId="{C16F682A-D86C-4FF6-975E-C7D44E534B05}" srcOrd="1" destOrd="0" presId="urn:microsoft.com/office/officeart/2005/8/layout/vProcess5"/>
    <dgm:cxn modelId="{06F90D87-73B2-4F8B-840E-AC7339231FCB}" type="presOf" srcId="{D83D8B5D-1BA7-48DA-8963-C452E07D0F4F}" destId="{755226B8-FA29-4B20-8288-A0204CA991C7}" srcOrd="0" destOrd="0" presId="urn:microsoft.com/office/officeart/2005/8/layout/vProcess5"/>
    <dgm:cxn modelId="{442FEA94-1964-4695-BC35-0848EAE38166}" srcId="{93407149-429B-4C7F-9A9C-DA380DF372F2}" destId="{3CDA7EC2-0F8F-48A3-BFCC-852F24350B1E}" srcOrd="1" destOrd="0" parTransId="{DF9B9783-D137-49C5-879D-2E71F2C7EE22}" sibTransId="{4E240B5F-8E92-49F3-9400-A00E982219D1}"/>
    <dgm:cxn modelId="{CAED4DE6-5B77-4872-A980-1F43656C999B}" type="presOf" srcId="{075174D8-B438-4982-8BDE-E47A6E7F8780}" destId="{30A473E3-6D7C-4B1A-A221-FDDBFEC2BA3D}" srcOrd="0" destOrd="0" presId="urn:microsoft.com/office/officeart/2005/8/layout/vProcess5"/>
    <dgm:cxn modelId="{6A9B8585-6BE1-4FAC-8486-1E7ECD10AEFF}" type="presParOf" srcId="{F08A3B2A-B703-4F51-B14F-8A0F8395C674}" destId="{068C085C-B2C3-4F3D-A561-85BB2598BD22}" srcOrd="0" destOrd="0" presId="urn:microsoft.com/office/officeart/2005/8/layout/vProcess5"/>
    <dgm:cxn modelId="{3F24428E-AFCE-4D8A-BFA3-D8721FF63192}" type="presParOf" srcId="{F08A3B2A-B703-4F51-B14F-8A0F8395C674}" destId="{30A473E3-6D7C-4B1A-A221-FDDBFEC2BA3D}" srcOrd="1" destOrd="0" presId="urn:microsoft.com/office/officeart/2005/8/layout/vProcess5"/>
    <dgm:cxn modelId="{9728110F-E520-4A97-B927-C7F90B3CD82A}" type="presParOf" srcId="{F08A3B2A-B703-4F51-B14F-8A0F8395C674}" destId="{D84A4CBA-90F8-4E9C-842A-1EB30F4B2C06}" srcOrd="2" destOrd="0" presId="urn:microsoft.com/office/officeart/2005/8/layout/vProcess5"/>
    <dgm:cxn modelId="{0188C55C-89F9-4357-808A-6F71EAE301BE}" type="presParOf" srcId="{F08A3B2A-B703-4F51-B14F-8A0F8395C674}" destId="{755226B8-FA29-4B20-8288-A0204CA991C7}" srcOrd="3" destOrd="0" presId="urn:microsoft.com/office/officeart/2005/8/layout/vProcess5"/>
    <dgm:cxn modelId="{2C1DC065-2536-4652-93D6-5D1ECB76F1CC}" type="presParOf" srcId="{F08A3B2A-B703-4F51-B14F-8A0F8395C674}" destId="{C16F682A-D86C-4FF6-975E-C7D44E534B05}" srcOrd="4" destOrd="0" presId="urn:microsoft.com/office/officeart/2005/8/layout/vProcess5"/>
    <dgm:cxn modelId="{90D737C7-A992-42DE-8655-4722462EF772}" type="presParOf" srcId="{F08A3B2A-B703-4F51-B14F-8A0F8395C674}" destId="{48C6F4CE-21AC-4C91-80F4-B58DDCE20127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4B2FB5-DBCE-40A1-A9FB-36ACDACC1F6B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62B51DD-58B8-4134-B712-6A57D7CC2C38}">
      <dgm:prSet/>
      <dgm:spPr/>
      <dgm:t>
        <a:bodyPr/>
        <a:lstStyle/>
        <a:p>
          <a:r>
            <a:rPr lang="pl-PL" dirty="0"/>
            <a:t>Uczeń lub jego rodzice mają prawo wglądu do sprawdzonej i ocenionej pracy</a:t>
          </a:r>
          <a:br>
            <a:rPr lang="pl-PL" dirty="0"/>
          </a:br>
          <a:r>
            <a:rPr lang="pl-PL" dirty="0"/>
            <a:t>egzaminacyjnej tego ucznia, w miejscu i czasie wskazanym przez dyrektora okręgowej</a:t>
          </a:r>
          <a:br>
            <a:rPr lang="pl-PL" dirty="0"/>
          </a:br>
          <a:r>
            <a:rPr lang="pl-PL" dirty="0"/>
            <a:t>komisji egzaminacyjnej, w terminie 6 miesięcy od dnia ogłoszenia wyników egzaminu</a:t>
          </a:r>
          <a:br>
            <a:rPr lang="pl-PL" dirty="0"/>
          </a:br>
          <a:r>
            <a:rPr lang="pl-PL" dirty="0"/>
            <a:t>ósmoklasisty, tj. od 4 lipca 2025 r. do 3 stycznia 2026 r.</a:t>
          </a:r>
          <a:r>
            <a:rPr lang="pl-PL" dirty="0">
              <a:solidFill>
                <a:schemeClr val="bg2"/>
              </a:solidFill>
            </a:rPr>
            <a:t>. </a:t>
          </a:r>
          <a:endParaRPr lang="en-US" dirty="0">
            <a:solidFill>
              <a:schemeClr val="bg2"/>
            </a:solidFill>
          </a:endParaRPr>
        </a:p>
      </dgm:t>
    </dgm:pt>
    <dgm:pt modelId="{3DE2FE3C-5DD5-4EC0-8AC9-0A36EF382D7E}" type="parTrans" cxnId="{5B0814F6-157C-4153-9867-791B574DCC7E}">
      <dgm:prSet/>
      <dgm:spPr/>
      <dgm:t>
        <a:bodyPr/>
        <a:lstStyle/>
        <a:p>
          <a:endParaRPr lang="en-US"/>
        </a:p>
      </dgm:t>
    </dgm:pt>
    <dgm:pt modelId="{C03EFDFC-D3F8-4AD9-8CD9-EA680D9DF5BD}" type="sibTrans" cxnId="{5B0814F6-157C-4153-9867-791B574DCC7E}">
      <dgm:prSet/>
      <dgm:spPr/>
      <dgm:t>
        <a:bodyPr/>
        <a:lstStyle/>
        <a:p>
          <a:endParaRPr lang="en-US"/>
        </a:p>
      </dgm:t>
    </dgm:pt>
    <dgm:pt modelId="{FA6E92DB-9161-4CB6-BAD9-6C40E2F26B79}">
      <dgm:prSet/>
      <dgm:spPr/>
      <dgm:t>
        <a:bodyPr/>
        <a:lstStyle/>
        <a:p>
          <a:r>
            <a:rPr lang="pl-PL" dirty="0">
              <a:solidFill>
                <a:schemeClr val="bg2"/>
              </a:solidFill>
            </a:rPr>
            <a:t>Wnioski o wgląd są przyjmowane </a:t>
          </a:r>
          <a:br>
            <a:rPr lang="pl-PL" dirty="0">
              <a:solidFill>
                <a:schemeClr val="bg2"/>
              </a:solidFill>
            </a:rPr>
          </a:br>
          <a:r>
            <a:rPr lang="pl-PL" dirty="0">
              <a:solidFill>
                <a:schemeClr val="bg2"/>
              </a:solidFill>
            </a:rPr>
            <a:t>i rozpatrywane przez OKE od dnia udostępnienia w ZIU (SIOEO) informacji </a:t>
          </a:r>
          <a:br>
            <a:rPr lang="pl-PL" dirty="0">
              <a:solidFill>
                <a:schemeClr val="bg2"/>
              </a:solidFill>
            </a:rPr>
          </a:br>
          <a:r>
            <a:rPr lang="pl-PL" dirty="0">
              <a:solidFill>
                <a:schemeClr val="bg2"/>
              </a:solidFill>
            </a:rPr>
            <a:t>o wynikach egzaminu ósmoklasisty, </a:t>
          </a:r>
          <a:br>
            <a:rPr lang="pl-PL" dirty="0">
              <a:solidFill>
                <a:schemeClr val="bg2"/>
              </a:solidFill>
            </a:rPr>
          </a:br>
          <a:r>
            <a:rPr lang="pl-PL" dirty="0">
              <a:solidFill>
                <a:schemeClr val="bg2"/>
              </a:solidFill>
            </a:rPr>
            <a:t>tj. od 4 lipca 2025 r., zgodnie </a:t>
          </a:r>
          <a:br>
            <a:rPr lang="pl-PL" dirty="0">
              <a:solidFill>
                <a:schemeClr val="bg2"/>
              </a:solidFill>
            </a:rPr>
          </a:br>
          <a:r>
            <a:rPr lang="pl-PL" dirty="0">
              <a:solidFill>
                <a:schemeClr val="bg2"/>
              </a:solidFill>
            </a:rPr>
            <a:t>z kolejnością wpływu.</a:t>
          </a:r>
          <a:endParaRPr lang="en-US" dirty="0">
            <a:solidFill>
              <a:schemeClr val="bg2"/>
            </a:solidFill>
          </a:endParaRPr>
        </a:p>
      </dgm:t>
    </dgm:pt>
    <dgm:pt modelId="{F3E6451D-7F88-4646-B5BB-E9D1A28DA0E4}" type="parTrans" cxnId="{897EB391-69FB-4EA2-95CD-735FB835A179}">
      <dgm:prSet/>
      <dgm:spPr/>
      <dgm:t>
        <a:bodyPr/>
        <a:lstStyle/>
        <a:p>
          <a:endParaRPr lang="en-US"/>
        </a:p>
      </dgm:t>
    </dgm:pt>
    <dgm:pt modelId="{B7AC8227-E160-41D3-9A6F-814DA52C3FE8}" type="sibTrans" cxnId="{897EB391-69FB-4EA2-95CD-735FB835A179}">
      <dgm:prSet/>
      <dgm:spPr/>
      <dgm:t>
        <a:bodyPr/>
        <a:lstStyle/>
        <a:p>
          <a:endParaRPr lang="en-US"/>
        </a:p>
      </dgm:t>
    </dgm:pt>
    <dgm:pt modelId="{6C6D205E-2C25-4C6D-9882-F3D68B4AF66C}" type="pres">
      <dgm:prSet presAssocID="{214B2FB5-DBCE-40A1-A9FB-36ACDACC1F6B}" presName="linear" presStyleCnt="0">
        <dgm:presLayoutVars>
          <dgm:animLvl val="lvl"/>
          <dgm:resizeHandles val="exact"/>
        </dgm:presLayoutVars>
      </dgm:prSet>
      <dgm:spPr/>
    </dgm:pt>
    <dgm:pt modelId="{4974CF96-5B5A-4997-B154-9C6003A6646A}" type="pres">
      <dgm:prSet presAssocID="{762B51DD-58B8-4134-B712-6A57D7CC2C38}" presName="parentText" presStyleLbl="node1" presStyleIdx="0" presStyleCnt="2" custLinFactNeighborX="2577" custLinFactNeighborY="24106">
        <dgm:presLayoutVars>
          <dgm:chMax val="0"/>
          <dgm:bulletEnabled val="1"/>
        </dgm:presLayoutVars>
      </dgm:prSet>
      <dgm:spPr/>
    </dgm:pt>
    <dgm:pt modelId="{1F4B9324-A5C9-4A53-914B-AF0BB2155CCD}" type="pres">
      <dgm:prSet presAssocID="{C03EFDFC-D3F8-4AD9-8CD9-EA680D9DF5BD}" presName="spacer" presStyleCnt="0"/>
      <dgm:spPr/>
    </dgm:pt>
    <dgm:pt modelId="{CB140CDA-2822-424E-93D6-3D3A203C3EB6}" type="pres">
      <dgm:prSet presAssocID="{FA6E92DB-9161-4CB6-BAD9-6C40E2F26B7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ED0C39-8921-4661-B5D3-9577B8E364C1}" type="presOf" srcId="{762B51DD-58B8-4134-B712-6A57D7CC2C38}" destId="{4974CF96-5B5A-4997-B154-9C6003A6646A}" srcOrd="0" destOrd="0" presId="urn:microsoft.com/office/officeart/2005/8/layout/vList2"/>
    <dgm:cxn modelId="{897EB391-69FB-4EA2-95CD-735FB835A179}" srcId="{214B2FB5-DBCE-40A1-A9FB-36ACDACC1F6B}" destId="{FA6E92DB-9161-4CB6-BAD9-6C40E2F26B79}" srcOrd="1" destOrd="0" parTransId="{F3E6451D-7F88-4646-B5BB-E9D1A28DA0E4}" sibTransId="{B7AC8227-E160-41D3-9A6F-814DA52C3FE8}"/>
    <dgm:cxn modelId="{5BBFCBB6-AB73-4935-AADF-1ABA74B410A2}" type="presOf" srcId="{214B2FB5-DBCE-40A1-A9FB-36ACDACC1F6B}" destId="{6C6D205E-2C25-4C6D-9882-F3D68B4AF66C}" srcOrd="0" destOrd="0" presId="urn:microsoft.com/office/officeart/2005/8/layout/vList2"/>
    <dgm:cxn modelId="{38A335DA-6D9B-4B9A-A44F-B4CE8B76891B}" type="presOf" srcId="{FA6E92DB-9161-4CB6-BAD9-6C40E2F26B79}" destId="{CB140CDA-2822-424E-93D6-3D3A203C3EB6}" srcOrd="0" destOrd="0" presId="urn:microsoft.com/office/officeart/2005/8/layout/vList2"/>
    <dgm:cxn modelId="{5B0814F6-157C-4153-9867-791B574DCC7E}" srcId="{214B2FB5-DBCE-40A1-A9FB-36ACDACC1F6B}" destId="{762B51DD-58B8-4134-B712-6A57D7CC2C38}" srcOrd="0" destOrd="0" parTransId="{3DE2FE3C-5DD5-4EC0-8AC9-0A36EF382D7E}" sibTransId="{C03EFDFC-D3F8-4AD9-8CD9-EA680D9DF5BD}"/>
    <dgm:cxn modelId="{19B0EF76-9717-4B1F-A136-BACE3305C05D}" type="presParOf" srcId="{6C6D205E-2C25-4C6D-9882-F3D68B4AF66C}" destId="{4974CF96-5B5A-4997-B154-9C6003A6646A}" srcOrd="0" destOrd="0" presId="urn:microsoft.com/office/officeart/2005/8/layout/vList2"/>
    <dgm:cxn modelId="{00624D71-A793-461F-993E-842A30D3F72A}" type="presParOf" srcId="{6C6D205E-2C25-4C6D-9882-F3D68B4AF66C}" destId="{1F4B9324-A5C9-4A53-914B-AF0BB2155CCD}" srcOrd="1" destOrd="0" presId="urn:microsoft.com/office/officeart/2005/8/layout/vList2"/>
    <dgm:cxn modelId="{1191DBF1-C528-4615-A24C-01F8E212837B}" type="presParOf" srcId="{6C6D205E-2C25-4C6D-9882-F3D68B4AF66C}" destId="{CB140CDA-2822-424E-93D6-3D3A203C3EB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6F504-0AC7-4515-9B1B-611054E4F014}">
      <dsp:nvSpPr>
        <dsp:cNvPr id="0" name=""/>
        <dsp:cNvSpPr/>
      </dsp:nvSpPr>
      <dsp:spPr>
        <a:xfrm>
          <a:off x="0" y="0"/>
          <a:ext cx="8773172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>
              <a:solidFill>
                <a:schemeClr val="bg2"/>
              </a:solidFill>
            </a:rPr>
            <a:t>Egzamin jest obowiązkowy;</a:t>
          </a:r>
          <a:endParaRPr lang="en-US" sz="2000" b="1" kern="1200">
            <a:solidFill>
              <a:schemeClr val="bg2"/>
            </a:solidFill>
          </a:endParaRPr>
        </a:p>
      </dsp:txBody>
      <dsp:txXfrm>
        <a:off x="23190" y="23190"/>
        <a:ext cx="7851909" cy="745369"/>
      </dsp:txXfrm>
    </dsp:sp>
    <dsp:sp modelId="{26AD8317-6AA9-4480-9AC5-FCF1AAB643B4}">
      <dsp:nvSpPr>
        <dsp:cNvPr id="0" name=""/>
        <dsp:cNvSpPr/>
      </dsp:nvSpPr>
      <dsp:spPr>
        <a:xfrm>
          <a:off x="734753" y="935704"/>
          <a:ext cx="8773172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2"/>
              </a:solidFill>
            </a:rPr>
            <a:t>• Egzamin ma formę pisemną</a:t>
          </a:r>
          <a: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  <a:t> z</a:t>
          </a:r>
          <a:r>
            <a:rPr lang="pl-PL" sz="2000" b="1" kern="1200" dirty="0">
              <a:solidFill>
                <a:schemeClr val="bg2"/>
              </a:solidFill>
            </a:rPr>
            <a:t> 3 </a:t>
          </a:r>
          <a: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  <a:t>przedmiotów</a:t>
          </a:r>
          <a:r>
            <a:rPr lang="pl-PL" sz="2000" b="1" kern="1200" dirty="0">
              <a:solidFill>
                <a:schemeClr val="bg2"/>
              </a:solidFill>
            </a:rPr>
            <a:t>: </a:t>
          </a:r>
          <a:b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</a:br>
          <a: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  <a:t>języka</a:t>
          </a:r>
          <a:r>
            <a:rPr lang="pl-PL" sz="2000" b="1" kern="1200" dirty="0">
              <a:solidFill>
                <a:schemeClr val="bg2"/>
              </a:solidFill>
            </a:rPr>
            <a:t> </a:t>
          </a:r>
          <a: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  <a:t>polskiego</a:t>
          </a:r>
          <a:r>
            <a:rPr lang="pl-PL" sz="2000" b="1" kern="1200" dirty="0">
              <a:solidFill>
                <a:schemeClr val="bg2"/>
              </a:solidFill>
            </a:rPr>
            <a:t>, </a:t>
          </a:r>
          <a: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  <a:t>matematyki i języka  obcego</a:t>
          </a:r>
          <a:r>
            <a:rPr lang="pl-PL" sz="2000" b="1" kern="1200" dirty="0">
              <a:solidFill>
                <a:schemeClr val="bg2"/>
              </a:solidFill>
            </a:rPr>
            <a:t> </a:t>
          </a:r>
          <a:r>
            <a:rPr lang="pl-PL" sz="2000" b="1" kern="1200" dirty="0">
              <a:solidFill>
                <a:schemeClr val="bg2"/>
              </a:solidFill>
              <a:latin typeface="Trebuchet MS" panose="020B0603020202020204"/>
            </a:rPr>
            <a:t>nowożytnego</a:t>
          </a:r>
          <a:r>
            <a:rPr lang="pl-PL" sz="2000" b="1" kern="1200" dirty="0">
              <a:solidFill>
                <a:schemeClr val="bg2"/>
              </a:solidFill>
            </a:rPr>
            <a:t>;</a:t>
          </a:r>
          <a:endParaRPr lang="en-US" sz="2000" b="1" kern="1200" dirty="0">
            <a:solidFill>
              <a:schemeClr val="bg2"/>
            </a:solidFill>
          </a:endParaRPr>
        </a:p>
      </dsp:txBody>
      <dsp:txXfrm>
        <a:off x="757943" y="958894"/>
        <a:ext cx="7477402" cy="745369"/>
      </dsp:txXfrm>
    </dsp:sp>
    <dsp:sp modelId="{8CB0EA00-6B8B-4AFD-8CF9-B04B904DF93E}">
      <dsp:nvSpPr>
        <dsp:cNvPr id="0" name=""/>
        <dsp:cNvSpPr/>
      </dsp:nvSpPr>
      <dsp:spPr>
        <a:xfrm>
          <a:off x="1251756" y="1871408"/>
          <a:ext cx="9186740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2"/>
              </a:solidFill>
            </a:rPr>
            <a:t>• Wynik egzaminu nie ma wpływu na ukończenie szkoły               podstawowej;</a:t>
          </a:r>
          <a:endParaRPr lang="en-US" sz="2000" b="1" kern="1200" dirty="0">
            <a:solidFill>
              <a:schemeClr val="bg2"/>
            </a:solidFill>
          </a:endParaRPr>
        </a:p>
      </dsp:txBody>
      <dsp:txXfrm>
        <a:off x="1274946" y="1894598"/>
        <a:ext cx="7843556" cy="745369"/>
      </dsp:txXfrm>
    </dsp:sp>
    <dsp:sp modelId="{7A4575A9-0E22-44CA-A307-27E4FB942D64}">
      <dsp:nvSpPr>
        <dsp:cNvPr id="0" name=""/>
        <dsp:cNvSpPr/>
      </dsp:nvSpPr>
      <dsp:spPr>
        <a:xfrm>
          <a:off x="2193293" y="2807113"/>
          <a:ext cx="8773172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bg2"/>
              </a:solidFill>
            </a:rPr>
            <a:t>• Wynik ma znaczenie przy rekrutacji do szkoły   ponadpodstawowej;</a:t>
          </a:r>
          <a:endParaRPr lang="en-US" sz="2000" b="1" kern="1200" dirty="0">
            <a:solidFill>
              <a:schemeClr val="bg2"/>
            </a:solidFill>
          </a:endParaRPr>
        </a:p>
      </dsp:txBody>
      <dsp:txXfrm>
        <a:off x="2216483" y="2830303"/>
        <a:ext cx="7477402" cy="745369"/>
      </dsp:txXfrm>
    </dsp:sp>
    <dsp:sp modelId="{EDCBE317-73BF-4F13-9F01-A0A298D3F61E}">
      <dsp:nvSpPr>
        <dsp:cNvPr id="0" name=""/>
        <dsp:cNvSpPr/>
      </dsp:nvSpPr>
      <dsp:spPr>
        <a:xfrm>
          <a:off x="8258535" y="606408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374328" y="606408"/>
        <a:ext cx="283051" cy="387264"/>
      </dsp:txXfrm>
    </dsp:sp>
    <dsp:sp modelId="{0F603EE9-1643-4A58-9622-D20B1077319E}">
      <dsp:nvSpPr>
        <dsp:cNvPr id="0" name=""/>
        <dsp:cNvSpPr/>
      </dsp:nvSpPr>
      <dsp:spPr>
        <a:xfrm>
          <a:off x="8993288" y="1542112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109081" y="1542112"/>
        <a:ext cx="283051" cy="387264"/>
      </dsp:txXfrm>
    </dsp:sp>
    <dsp:sp modelId="{26BBD8A2-E030-4727-A8CF-31EDA32B7AFB}">
      <dsp:nvSpPr>
        <dsp:cNvPr id="0" name=""/>
        <dsp:cNvSpPr/>
      </dsp:nvSpPr>
      <dsp:spPr>
        <a:xfrm>
          <a:off x="9717075" y="2477817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832868" y="2477817"/>
        <a:ext cx="283051" cy="387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913CF-36D6-40AE-B65C-7A0A76CD70A7}">
      <dsp:nvSpPr>
        <dsp:cNvPr id="0" name=""/>
        <dsp:cNvSpPr/>
      </dsp:nvSpPr>
      <dsp:spPr>
        <a:xfrm>
          <a:off x="0" y="240753"/>
          <a:ext cx="6261100" cy="7897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sz="1500" kern="1200" dirty="0">
              <a:solidFill>
                <a:schemeClr val="bg2"/>
              </a:solidFill>
            </a:rPr>
            <a:t>•</a:t>
          </a:r>
          <a:r>
            <a:rPr lang="pl-PL" sz="1500" kern="1200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sz="1500" b="1" kern="1200" dirty="0">
              <a:solidFill>
                <a:schemeClr val="bg2"/>
              </a:solidFill>
              <a:latin typeface="Trebuchet MS" panose="020B0603020202020204"/>
            </a:rPr>
            <a:t> </a:t>
          </a:r>
          <a:r>
            <a:rPr lang="pl-PL" sz="1500" b="1" kern="1200" dirty="0">
              <a:solidFill>
                <a:schemeClr val="bg2"/>
              </a:solidFill>
            </a:rPr>
            <a:t>Ma zakaz wnoszenia do sali egzaminacyjnej urządzeń</a:t>
          </a:r>
          <a:r>
            <a:rPr lang="pl-PL" sz="1500" b="1" kern="1200" dirty="0">
              <a:solidFill>
                <a:schemeClr val="bg2"/>
              </a:solidFill>
              <a:latin typeface="Trebuchet MS" panose="020B0603020202020204"/>
            </a:rPr>
            <a:t>  </a:t>
          </a:r>
          <a:r>
            <a:rPr lang="pl-PL" sz="1500" b="1" kern="1200" dirty="0">
              <a:solidFill>
                <a:schemeClr val="bg2"/>
              </a:solidFill>
            </a:rPr>
            <a:t>elektronicznych,</a:t>
          </a:r>
          <a:r>
            <a:rPr lang="pl-PL" sz="1500" b="1" kern="1200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sz="1500" b="1" kern="1200" dirty="0">
              <a:solidFill>
                <a:schemeClr val="bg2"/>
              </a:solidFill>
            </a:rPr>
            <a:t>tj.</a:t>
          </a:r>
          <a:r>
            <a:rPr lang="pl-PL" sz="1500" b="1" kern="1200" dirty="0">
              <a:solidFill>
                <a:schemeClr val="bg2"/>
              </a:solidFill>
              <a:latin typeface="Trebuchet MS" panose="020B0603020202020204"/>
            </a:rPr>
            <a:t> </a:t>
          </a:r>
          <a:r>
            <a:rPr lang="pl-PL" sz="1500" b="1" kern="1200" dirty="0">
              <a:solidFill>
                <a:schemeClr val="bg2"/>
              </a:solidFill>
            </a:rPr>
            <a:t>telefonu,  smartwatcha, kalkulatora itp. 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38552" y="279305"/>
        <a:ext cx="6183996" cy="712646"/>
      </dsp:txXfrm>
    </dsp:sp>
    <dsp:sp modelId="{EAFE8D7D-215E-4C47-AE4E-90C62E9CC590}">
      <dsp:nvSpPr>
        <dsp:cNvPr id="0" name=""/>
        <dsp:cNvSpPr/>
      </dsp:nvSpPr>
      <dsp:spPr>
        <a:xfrm>
          <a:off x="0" y="1143280"/>
          <a:ext cx="6261100" cy="789750"/>
        </a:xfrm>
        <a:prstGeom prst="roundRect">
          <a:avLst/>
        </a:prstGeom>
        <a:gradFill rotWithShape="0">
          <a:gsLst>
            <a:gs pos="0">
              <a:schemeClr val="accent2">
                <a:hueOff val="-770015"/>
                <a:satOff val="-267"/>
                <a:lumOff val="9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770015"/>
                <a:satOff val="-267"/>
                <a:lumOff val="9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770015"/>
                <a:satOff val="-267"/>
                <a:lumOff val="9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bg2"/>
              </a:solidFill>
            </a:rPr>
            <a:t>• Może posiadać małą butelkę wody, którą zapewnia szkoła (podczas  pracy  z  arkuszem butelka powinna stać na podłodze przy nodze stolika);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38552" y="1181832"/>
        <a:ext cx="6183996" cy="712646"/>
      </dsp:txXfrm>
    </dsp:sp>
    <dsp:sp modelId="{C5156D9E-8594-42BB-96DA-592283FDE23C}">
      <dsp:nvSpPr>
        <dsp:cNvPr id="0" name=""/>
        <dsp:cNvSpPr/>
      </dsp:nvSpPr>
      <dsp:spPr>
        <a:xfrm>
          <a:off x="0" y="2035865"/>
          <a:ext cx="6261100" cy="789750"/>
        </a:xfrm>
        <a:prstGeom prst="roundRect">
          <a:avLst/>
        </a:prstGeom>
        <a:gradFill rotWithShape="0">
          <a:gsLst>
            <a:gs pos="0">
              <a:schemeClr val="accent2">
                <a:hueOff val="-1540030"/>
                <a:satOff val="-534"/>
                <a:lumOff val="19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540030"/>
                <a:satOff val="-534"/>
                <a:lumOff val="19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540030"/>
                <a:satOff val="-534"/>
                <a:lumOff val="19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bg2"/>
              </a:solidFill>
            </a:rPr>
            <a:t>• Przed wejściem do sali egzaminacyjnej otrzymuje wylosowany przez członka zespołu  nadzorującego numer stolika, </a:t>
          </a:r>
          <a:br>
            <a:rPr lang="pl-PL" sz="1500" b="1" kern="1200" dirty="0">
              <a:solidFill>
                <a:schemeClr val="bg2"/>
              </a:solidFill>
            </a:rPr>
          </a:br>
          <a:r>
            <a:rPr lang="pl-PL" sz="1500" b="1" kern="1200" dirty="0">
              <a:solidFill>
                <a:schemeClr val="bg2"/>
              </a:solidFill>
            </a:rPr>
            <a:t>przy którym będzie pracować;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38552" y="2074417"/>
        <a:ext cx="6183996" cy="712646"/>
      </dsp:txXfrm>
    </dsp:sp>
    <dsp:sp modelId="{46539616-DDB1-4932-B7AE-B2025E6DCDA7}">
      <dsp:nvSpPr>
        <dsp:cNvPr id="0" name=""/>
        <dsp:cNvSpPr/>
      </dsp:nvSpPr>
      <dsp:spPr>
        <a:xfrm>
          <a:off x="0" y="2938392"/>
          <a:ext cx="6261100" cy="789750"/>
        </a:xfrm>
        <a:prstGeom prst="roundRect">
          <a:avLst/>
        </a:prstGeom>
        <a:gradFill rotWithShape="0">
          <a:gsLst>
            <a:gs pos="0">
              <a:schemeClr val="accent2">
                <a:hueOff val="-2310045"/>
                <a:satOff val="-802"/>
                <a:lumOff val="29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2310045"/>
                <a:satOff val="-802"/>
                <a:lumOff val="29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2310045"/>
                <a:satOff val="-802"/>
                <a:lumOff val="29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bg2"/>
              </a:solidFill>
            </a:rPr>
            <a:t>• Zapoznaje się z instrukcją umieszczoną na arkuszu egzaminacyjnym; 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38552" y="2976944"/>
        <a:ext cx="6183996" cy="712646"/>
      </dsp:txXfrm>
    </dsp:sp>
    <dsp:sp modelId="{E19E42A6-7E8B-4A62-8A68-FF248B5888E5}">
      <dsp:nvSpPr>
        <dsp:cNvPr id="0" name=""/>
        <dsp:cNvSpPr/>
      </dsp:nvSpPr>
      <dsp:spPr>
        <a:xfrm>
          <a:off x="0" y="3814360"/>
          <a:ext cx="6261100" cy="789750"/>
        </a:xfrm>
        <a:prstGeom prst="roundRect">
          <a:avLst/>
        </a:prstGeom>
        <a:gradFill rotWithShape="0">
          <a:gsLst>
            <a:gs pos="0">
              <a:schemeClr val="accent2">
                <a:hueOff val="-3080061"/>
                <a:satOff val="-1069"/>
                <a:lumOff val="39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3080061"/>
                <a:satOff val="-1069"/>
                <a:lumOff val="39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3080061"/>
                <a:satOff val="-1069"/>
                <a:lumOff val="39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bg2"/>
              </a:solidFill>
            </a:rPr>
            <a:t>• Sprawdza kompletność arkusza; 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38552" y="3852912"/>
        <a:ext cx="6183996" cy="712646"/>
      </dsp:txXfrm>
    </dsp:sp>
    <dsp:sp modelId="{221CAC16-996E-4B45-8A49-8852CE586B6D}">
      <dsp:nvSpPr>
        <dsp:cNvPr id="0" name=""/>
        <dsp:cNvSpPr/>
      </dsp:nvSpPr>
      <dsp:spPr>
        <a:xfrm>
          <a:off x="0" y="4710213"/>
          <a:ext cx="6261100" cy="789750"/>
        </a:xfrm>
        <a:prstGeom prst="roundRect">
          <a:avLst/>
        </a:prstGeom>
        <a:gradFill rotWithShape="0">
          <a:gsLst>
            <a:gs pos="0">
              <a:srgbClr val="60DE72">
                <a:hueOff val="-3080061"/>
                <a:satOff val="-1069"/>
                <a:lumOff val="392"/>
                <a:alphaOff val="0"/>
                <a:tint val="94000"/>
                <a:satMod val="103000"/>
                <a:lumMod val="102000"/>
              </a:srgbClr>
            </a:gs>
            <a:gs pos="50000">
              <a:srgbClr val="60DE72">
                <a:hueOff val="-3080061"/>
                <a:satOff val="-1069"/>
                <a:lumOff val="392"/>
                <a:alphaOff val="0"/>
                <a:shade val="100000"/>
                <a:satMod val="110000"/>
                <a:lumMod val="100000"/>
              </a:srgbClr>
            </a:gs>
            <a:gs pos="100000">
              <a:srgbClr val="60DE72">
                <a:hueOff val="-3080061"/>
                <a:satOff val="-1069"/>
                <a:lumOff val="392"/>
                <a:alphaOff val="0"/>
                <a:shade val="78000"/>
                <a:satMod val="120000"/>
                <a:lumMod val="99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4B7BDB"/>
              </a:solidFill>
            </a:rPr>
            <a:t>• </a:t>
          </a:r>
          <a:r>
            <a:rPr lang="pl-PL" sz="1500" b="1" kern="1200" dirty="0">
              <a:solidFill>
                <a:srgbClr val="1F8094"/>
              </a:solidFill>
              <a:latin typeface="Trebuchet MS" panose="020B0603020202020204"/>
              <a:ea typeface="+mn-ea"/>
              <a:cs typeface="+mn-cs"/>
            </a:rPr>
            <a:t>Koduje arkusz egzaminacyjny, wpisuje nr PESEL </a:t>
          </a:r>
          <a:br>
            <a:rPr lang="pl-PL" sz="1500" b="1" kern="1200" dirty="0">
              <a:solidFill>
                <a:srgbClr val="1F8094"/>
              </a:solidFill>
              <a:latin typeface="Trebuchet MS" panose="020B0603020202020204"/>
              <a:ea typeface="+mn-ea"/>
              <a:cs typeface="+mn-cs"/>
            </a:rPr>
          </a:br>
          <a:r>
            <a:rPr lang="pl-PL" sz="1500" b="1" kern="1200" dirty="0">
              <a:solidFill>
                <a:srgbClr val="1F8094"/>
              </a:solidFill>
              <a:latin typeface="Trebuchet MS" panose="020B0603020202020204"/>
              <a:ea typeface="+mn-ea"/>
              <a:cs typeface="+mn-cs"/>
            </a:rPr>
            <a:t>oraz w wyznaczonych miejscach przykleja naklejki</a:t>
          </a:r>
          <a:r>
            <a:rPr lang="pl-PL" sz="1500" b="1" kern="1200" dirty="0">
              <a:solidFill>
                <a:srgbClr val="4B7BDB"/>
              </a:solidFill>
              <a:latin typeface="Trebuchet MS" panose="020B0603020202020204"/>
            </a:rPr>
            <a:t>;</a:t>
          </a:r>
          <a:endParaRPr lang="en-US" sz="1500" b="1" kern="1200" dirty="0">
            <a:solidFill>
              <a:srgbClr val="4B7BDB"/>
            </a:solidFill>
          </a:endParaRPr>
        </a:p>
      </dsp:txBody>
      <dsp:txXfrm>
        <a:off x="38552" y="4748765"/>
        <a:ext cx="6183996" cy="712646"/>
      </dsp:txXfrm>
    </dsp:sp>
    <dsp:sp modelId="{4925A106-8DD5-4CC4-8DA0-4128107FADF4}">
      <dsp:nvSpPr>
        <dsp:cNvPr id="0" name=""/>
        <dsp:cNvSpPr/>
      </dsp:nvSpPr>
      <dsp:spPr>
        <a:xfrm>
          <a:off x="0" y="5606201"/>
          <a:ext cx="6261100" cy="789750"/>
        </a:xfrm>
        <a:prstGeom prst="roundRect">
          <a:avLst/>
        </a:prstGeom>
        <a:gradFill rotWithShape="0">
          <a:gsLst>
            <a:gs pos="0">
              <a:schemeClr val="accent2">
                <a:hueOff val="-4620091"/>
                <a:satOff val="-1603"/>
                <a:lumOff val="58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4620091"/>
                <a:satOff val="-1603"/>
                <a:lumOff val="58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4620091"/>
                <a:satOff val="-1603"/>
                <a:lumOff val="58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bg2"/>
              </a:solidFill>
            </a:rPr>
            <a:t>• Rozpoczyna pracę z arkuszem po otrzymaniu pozwolenia </a:t>
          </a:r>
          <a:br>
            <a:rPr lang="pl-PL" sz="1500" b="1" kern="1200" dirty="0">
              <a:solidFill>
                <a:schemeClr val="bg2"/>
              </a:solidFill>
            </a:rPr>
          </a:br>
          <a:r>
            <a:rPr lang="pl-PL" sz="1500" b="1" kern="1200" dirty="0">
              <a:solidFill>
                <a:schemeClr val="bg2"/>
              </a:solidFill>
            </a:rPr>
            <a:t>od przewodniczącego zespołu nadzorującego.</a:t>
          </a:r>
          <a:endParaRPr lang="en-US" sz="1500" b="1" kern="1200" dirty="0">
            <a:solidFill>
              <a:schemeClr val="bg2"/>
            </a:solidFill>
          </a:endParaRPr>
        </a:p>
      </dsp:txBody>
      <dsp:txXfrm>
        <a:off x="38552" y="5644753"/>
        <a:ext cx="6183996" cy="7126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60CB6-F167-4687-8B10-C40BD7E13D25}">
      <dsp:nvSpPr>
        <dsp:cNvPr id="0" name=""/>
        <dsp:cNvSpPr/>
      </dsp:nvSpPr>
      <dsp:spPr>
        <a:xfrm>
          <a:off x="0" y="0"/>
          <a:ext cx="9206044" cy="10796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bg2"/>
              </a:solidFill>
            </a:rPr>
            <a:t>Członkowie komisji nie udzielają żadnych wyjaśnień dotyczących zadań egzaminacyjnych, odpowiadają tylko na pytania techniczne i organizacyjne; 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31622" y="31622"/>
        <a:ext cx="8041008" cy="1016414"/>
      </dsp:txXfrm>
    </dsp:sp>
    <dsp:sp modelId="{21EBD549-19FD-4456-AE99-85C83E34E36D}">
      <dsp:nvSpPr>
        <dsp:cNvPr id="0" name=""/>
        <dsp:cNvSpPr/>
      </dsp:nvSpPr>
      <dsp:spPr>
        <a:xfrm>
          <a:off x="812298" y="1259602"/>
          <a:ext cx="9206044" cy="10796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bg2"/>
              </a:solidFill>
            </a:rPr>
            <a:t>• W uzasadnionych przypadkach przewodniczący zespołu nadzorującego może  zezwolić na opuszczenie sali. Uczeń sygnalizuje taką potrzebę przez podniesienie ręki. Po uzyskaniu zezwolenia na wyjście pozostawia zamknięty arkusz, a czas jego nieobecności jest odnotowywany w protokole; 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843920" y="1291224"/>
        <a:ext cx="7628724" cy="1016414"/>
      </dsp:txXfrm>
    </dsp:sp>
    <dsp:sp modelId="{232DF30C-C3DE-40DD-832B-C5614499C644}">
      <dsp:nvSpPr>
        <dsp:cNvPr id="0" name=""/>
        <dsp:cNvSpPr/>
      </dsp:nvSpPr>
      <dsp:spPr>
        <a:xfrm>
          <a:off x="1624596" y="2519204"/>
          <a:ext cx="9206044" cy="10796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bg2"/>
              </a:solidFill>
            </a:rPr>
            <a:t>• Uczeń, który jest chory, może korzystać w czasie trwania </a:t>
          </a:r>
          <a:r>
            <a:rPr lang="pl-PL" sz="1600" b="1" kern="1200" dirty="0">
              <a:solidFill>
                <a:schemeClr val="bg2"/>
              </a:solidFill>
              <a:latin typeface="Trebuchet MS" panose="020B0603020202020204"/>
            </a:rPr>
            <a:t>egzaminu </a:t>
          </a:r>
          <a:br>
            <a:rPr lang="pl-PL" sz="1600" b="1" kern="1200" dirty="0">
              <a:solidFill>
                <a:schemeClr val="bg2"/>
              </a:solidFill>
              <a:latin typeface="Trebuchet MS" panose="020B0603020202020204"/>
            </a:rPr>
          </a:br>
          <a:r>
            <a:rPr lang="pl-PL" sz="1600" b="1" kern="1200" dirty="0">
              <a:solidFill>
                <a:schemeClr val="bg2"/>
              </a:solidFill>
              <a:latin typeface="Trebuchet MS" panose="020B0603020202020204"/>
            </a:rPr>
            <a:t>z</a:t>
          </a:r>
          <a:r>
            <a:rPr lang="pl-PL" sz="1600" b="1" kern="1200" dirty="0">
              <a:solidFill>
                <a:schemeClr val="bg2"/>
              </a:solidFill>
            </a:rPr>
            <a:t> zaleconego przez lekarza sprzętu medycznego lub leków, pod warunkiem,</a:t>
          </a:r>
          <a:r>
            <a:rPr lang="pl-PL" sz="1600" b="1" kern="1200" dirty="0">
              <a:solidFill>
                <a:schemeClr val="bg2"/>
              </a:solidFill>
              <a:latin typeface="Trebuchet MS" panose="020B0603020202020204"/>
            </a:rPr>
            <a:t> </a:t>
          </a:r>
          <a:r>
            <a:rPr lang="pl-PL" sz="1600" b="1" kern="1200" dirty="0">
              <a:solidFill>
                <a:schemeClr val="bg2"/>
              </a:solidFill>
            </a:rPr>
            <a:t>że taka konieczność została zgłoszona przewodniczącemu zespołu  egzaminacyjnego </a:t>
          </a:r>
          <a:r>
            <a:rPr lang="pl-PL" sz="1600" b="1" u="sng" kern="1200" dirty="0">
              <a:solidFill>
                <a:schemeClr val="bg2"/>
              </a:solidFill>
            </a:rPr>
            <a:t>przed rozpoczęciem egzaminu</a:t>
          </a:r>
          <a:r>
            <a:rPr lang="pl-PL" sz="1600" b="1" kern="1200" dirty="0">
              <a:solidFill>
                <a:schemeClr val="bg2"/>
              </a:solidFill>
            </a:rPr>
            <a:t>.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1656218" y="2550826"/>
        <a:ext cx="7628724" cy="1016414"/>
      </dsp:txXfrm>
    </dsp:sp>
    <dsp:sp modelId="{80837B70-479A-49BD-8D3D-59434C367FBB}">
      <dsp:nvSpPr>
        <dsp:cNvPr id="0" name=""/>
        <dsp:cNvSpPr/>
      </dsp:nvSpPr>
      <dsp:spPr>
        <a:xfrm>
          <a:off x="8504266" y="818741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662166" y="818741"/>
        <a:ext cx="385978" cy="528088"/>
      </dsp:txXfrm>
    </dsp:sp>
    <dsp:sp modelId="{616E690B-C6AB-4F3E-B8F5-CCEAC318DF24}">
      <dsp:nvSpPr>
        <dsp:cNvPr id="0" name=""/>
        <dsp:cNvSpPr/>
      </dsp:nvSpPr>
      <dsp:spPr>
        <a:xfrm>
          <a:off x="9316564" y="2071145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9474464" y="2071145"/>
        <a:ext cx="385978" cy="5280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473E3-6D7C-4B1A-A221-FDDBFEC2BA3D}">
      <dsp:nvSpPr>
        <dsp:cNvPr id="0" name=""/>
        <dsp:cNvSpPr/>
      </dsp:nvSpPr>
      <dsp:spPr>
        <a:xfrm>
          <a:off x="0" y="0"/>
          <a:ext cx="9206044" cy="1823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bg2"/>
              </a:solidFill>
            </a:rPr>
            <a:t>W dniu zakończenia roku szkolnego uczniowie otrzymają login oraz hasło do logowania się w systemie informatycznym ZIU dostępnym pod adresem: </a:t>
          </a:r>
          <a:r>
            <a:rPr lang="pl-PL" sz="2000" kern="1200" dirty="0">
              <a:solidFill>
                <a:schemeClr val="bg2"/>
              </a:solidFill>
              <a:hlinkClick xmlns:r="http://schemas.openxmlformats.org/officeDocument/2006/relationships" r:id="rId1"/>
            </a:rPr>
            <a:t>www.wyniki.edu.pl</a:t>
          </a:r>
          <a:r>
            <a:rPr lang="pl-PL" sz="2000" kern="1200" dirty="0">
              <a:solidFill>
                <a:schemeClr val="bg2"/>
              </a:solidFill>
            </a:rPr>
            <a:t>, gdzie w dniu 4 lipca będzie można sprawdzić wyniki egzaminu z każdego przedmiotu, jak i wynik za rozwiązanie każdego zadania; </a:t>
          </a:r>
          <a:endParaRPr lang="en-US" sz="2000" kern="1200" dirty="0">
            <a:solidFill>
              <a:schemeClr val="bg2"/>
            </a:solidFill>
          </a:endParaRPr>
        </a:p>
      </dsp:txBody>
      <dsp:txXfrm>
        <a:off x="53419" y="53419"/>
        <a:ext cx="7320960" cy="1717004"/>
      </dsp:txXfrm>
    </dsp:sp>
    <dsp:sp modelId="{D84A4CBA-90F8-4E9C-842A-1EB30F4B2C06}">
      <dsp:nvSpPr>
        <dsp:cNvPr id="0" name=""/>
        <dsp:cNvSpPr/>
      </dsp:nvSpPr>
      <dsp:spPr>
        <a:xfrm>
          <a:off x="938837" y="1944128"/>
          <a:ext cx="9206044" cy="1823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bg2"/>
              </a:solidFill>
            </a:rPr>
            <a:t>4 lipca </a:t>
          </a:r>
          <a:r>
            <a:rPr lang="pl-PL" sz="2000" kern="1200" dirty="0">
              <a:solidFill>
                <a:schemeClr val="bg2"/>
              </a:solidFill>
              <a:latin typeface="Trebuchet MS" panose="020B0603020202020204"/>
            </a:rPr>
            <a:t>2025 r</a:t>
          </a:r>
          <a:r>
            <a:rPr lang="pl-PL" sz="2000" kern="1200" dirty="0">
              <a:solidFill>
                <a:schemeClr val="bg2"/>
              </a:solidFill>
            </a:rPr>
            <a:t>. w sekretariacie szkoły wydawane będą zaświadczenia o szczegółowych wynikach egzaminu ósmoklasisty.</a:t>
          </a:r>
          <a:endParaRPr lang="en-US" sz="2000" kern="1200" dirty="0">
            <a:solidFill>
              <a:schemeClr val="bg2"/>
            </a:solidFill>
          </a:endParaRPr>
        </a:p>
      </dsp:txBody>
      <dsp:txXfrm>
        <a:off x="992256" y="1997547"/>
        <a:ext cx="6289113" cy="1717004"/>
      </dsp:txXfrm>
    </dsp:sp>
    <dsp:sp modelId="{755226B8-FA29-4B20-8288-A0204CA991C7}">
      <dsp:nvSpPr>
        <dsp:cNvPr id="0" name=""/>
        <dsp:cNvSpPr/>
      </dsp:nvSpPr>
      <dsp:spPr>
        <a:xfrm>
          <a:off x="8020547" y="1433742"/>
          <a:ext cx="1185497" cy="11854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>
            <a:solidFill>
              <a:schemeClr val="bg2"/>
            </a:solidFill>
          </a:endParaRPr>
        </a:p>
      </dsp:txBody>
      <dsp:txXfrm>
        <a:off x="8287284" y="1433742"/>
        <a:ext cx="652023" cy="8920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4CF96-5B5A-4997-B154-9C6003A6646A}">
      <dsp:nvSpPr>
        <dsp:cNvPr id="0" name=""/>
        <dsp:cNvSpPr/>
      </dsp:nvSpPr>
      <dsp:spPr>
        <a:xfrm>
          <a:off x="0" y="120016"/>
          <a:ext cx="6261100" cy="2653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Uczeń lub jego rodzice mają prawo wglądu do sprawdzonej i ocenionej pracy</a:t>
          </a:r>
          <a:br>
            <a:rPr lang="pl-PL" sz="2100" kern="1200" dirty="0"/>
          </a:br>
          <a:r>
            <a:rPr lang="pl-PL" sz="2100" kern="1200" dirty="0"/>
            <a:t>egzaminacyjnej tego ucznia, w miejscu i czasie wskazanym przez dyrektora okręgowej</a:t>
          </a:r>
          <a:br>
            <a:rPr lang="pl-PL" sz="2100" kern="1200" dirty="0"/>
          </a:br>
          <a:r>
            <a:rPr lang="pl-PL" sz="2100" kern="1200" dirty="0"/>
            <a:t>komisji egzaminacyjnej, w terminie 6 miesięcy od dnia ogłoszenia wyników egzaminu</a:t>
          </a:r>
          <a:br>
            <a:rPr lang="pl-PL" sz="2100" kern="1200" dirty="0"/>
          </a:br>
          <a:r>
            <a:rPr lang="pl-PL" sz="2100" kern="1200" dirty="0"/>
            <a:t>ósmoklasisty, tj. od 4 lipca 2025 r. do 3 stycznia 2026 r.</a:t>
          </a:r>
          <a:r>
            <a:rPr lang="pl-PL" sz="2100" kern="1200" dirty="0">
              <a:solidFill>
                <a:schemeClr val="bg2"/>
              </a:solidFill>
            </a:rPr>
            <a:t>. </a:t>
          </a:r>
          <a:endParaRPr lang="en-US" sz="2100" kern="1200" dirty="0">
            <a:solidFill>
              <a:schemeClr val="bg2"/>
            </a:solidFill>
          </a:endParaRPr>
        </a:p>
      </dsp:txBody>
      <dsp:txXfrm>
        <a:off x="129536" y="249552"/>
        <a:ext cx="6002028" cy="2394488"/>
      </dsp:txXfrm>
    </dsp:sp>
    <dsp:sp modelId="{CB140CDA-2822-424E-93D6-3D3A203C3EB6}">
      <dsp:nvSpPr>
        <dsp:cNvPr id="0" name=""/>
        <dsp:cNvSpPr/>
      </dsp:nvSpPr>
      <dsp:spPr>
        <a:xfrm>
          <a:off x="0" y="2819477"/>
          <a:ext cx="6261100" cy="2653560"/>
        </a:xfrm>
        <a:prstGeom prst="roundRect">
          <a:avLst/>
        </a:prstGeom>
        <a:gradFill rotWithShape="0">
          <a:gsLst>
            <a:gs pos="0">
              <a:schemeClr val="accent2">
                <a:hueOff val="-4620091"/>
                <a:satOff val="-1603"/>
                <a:lumOff val="58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4620091"/>
                <a:satOff val="-1603"/>
                <a:lumOff val="58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4620091"/>
                <a:satOff val="-1603"/>
                <a:lumOff val="58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bg2"/>
              </a:solidFill>
            </a:rPr>
            <a:t>Wnioski o wgląd są przyjmowane </a:t>
          </a:r>
          <a:br>
            <a:rPr lang="pl-PL" sz="2100" kern="1200" dirty="0">
              <a:solidFill>
                <a:schemeClr val="bg2"/>
              </a:solidFill>
            </a:rPr>
          </a:br>
          <a:r>
            <a:rPr lang="pl-PL" sz="2100" kern="1200" dirty="0">
              <a:solidFill>
                <a:schemeClr val="bg2"/>
              </a:solidFill>
            </a:rPr>
            <a:t>i rozpatrywane przez OKE od dnia udostępnienia w ZIU (SIOEO) informacji </a:t>
          </a:r>
          <a:br>
            <a:rPr lang="pl-PL" sz="2100" kern="1200" dirty="0">
              <a:solidFill>
                <a:schemeClr val="bg2"/>
              </a:solidFill>
            </a:rPr>
          </a:br>
          <a:r>
            <a:rPr lang="pl-PL" sz="2100" kern="1200" dirty="0">
              <a:solidFill>
                <a:schemeClr val="bg2"/>
              </a:solidFill>
            </a:rPr>
            <a:t>o wynikach egzaminu ósmoklasisty, </a:t>
          </a:r>
          <a:br>
            <a:rPr lang="pl-PL" sz="2100" kern="1200" dirty="0">
              <a:solidFill>
                <a:schemeClr val="bg2"/>
              </a:solidFill>
            </a:rPr>
          </a:br>
          <a:r>
            <a:rPr lang="pl-PL" sz="2100" kern="1200" dirty="0">
              <a:solidFill>
                <a:schemeClr val="bg2"/>
              </a:solidFill>
            </a:rPr>
            <a:t>tj. od 4 lipca 2025 r., zgodnie </a:t>
          </a:r>
          <a:br>
            <a:rPr lang="pl-PL" sz="2100" kern="1200" dirty="0">
              <a:solidFill>
                <a:schemeClr val="bg2"/>
              </a:solidFill>
            </a:rPr>
          </a:br>
          <a:r>
            <a:rPr lang="pl-PL" sz="2100" kern="1200" dirty="0">
              <a:solidFill>
                <a:schemeClr val="bg2"/>
              </a:solidFill>
            </a:rPr>
            <a:t>z kolejnością wpływu.</a:t>
          </a:r>
          <a:endParaRPr lang="en-US" sz="2100" kern="1200" dirty="0">
            <a:solidFill>
              <a:schemeClr val="bg2"/>
            </a:solidFill>
          </a:endParaRPr>
        </a:p>
      </dsp:txBody>
      <dsp:txXfrm>
        <a:off x="129536" y="2949013"/>
        <a:ext cx="6002028" cy="2394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e.waw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11D023-D0E7-49FC-AFAE-B1A0807A34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EGZAMIN ÓSMOKLASISTY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C0C3581-CF25-46F2-AC9C-C61B22BF61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Informacje dla uczniów i rodziców</a:t>
            </a:r>
          </a:p>
        </p:txBody>
      </p:sp>
    </p:spTree>
    <p:extLst>
      <p:ext uri="{BB962C8B-B14F-4D97-AF65-F5344CB8AC3E}">
        <p14:creationId xmlns:p14="http://schemas.microsoft.com/office/powerpoint/2010/main" val="1126019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1485FFDC-0CAD-450C-A1F1-75E392CC8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4">
            <a:extLst>
              <a:ext uri="{FF2B5EF4-FFF2-40B4-BE49-F238E27FC236}">
                <a16:creationId xmlns:a16="http://schemas.microsoft.com/office/drawing/2014/main" id="{F9672BDB-4ABD-40E5-A8B8-F7340E3BD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6">
            <a:extLst>
              <a:ext uri="{FF2B5EF4-FFF2-40B4-BE49-F238E27FC236}">
                <a16:creationId xmlns:a16="http://schemas.microsoft.com/office/drawing/2014/main" id="{B1FA2BC7-3F19-4E1C-B3D1-19995D9F6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2FF40B5-1E36-4442-8D28-D1AA571AD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3C09592-2DB2-47C0-A5CB-BD39288D1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DD48E88-8013-707C-B2E1-241CEE766D47}"/>
              </a:ext>
            </a:extLst>
          </p:cNvPr>
          <p:cNvSpPr txBox="1"/>
          <p:nvPr/>
        </p:nvSpPr>
        <p:spPr>
          <a:xfrm>
            <a:off x="680321" y="2063262"/>
            <a:ext cx="3739279" cy="26610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err="1">
                <a:latin typeface="+mj-lt"/>
                <a:ea typeface="+mj-ea"/>
                <a:cs typeface="+mj-cs"/>
              </a:rPr>
              <a:t>Dodatkowe</a:t>
            </a:r>
            <a:r>
              <a:rPr lang="en-US" sz="4000">
                <a:latin typeface="+mj-lt"/>
                <a:ea typeface="+mj-ea"/>
                <a:cs typeface="+mj-cs"/>
              </a:rPr>
              <a:t> </a:t>
            </a:r>
            <a:r>
              <a:rPr lang="en-US" sz="4000" err="1">
                <a:latin typeface="+mj-lt"/>
                <a:ea typeface="+mj-ea"/>
                <a:cs typeface="+mj-cs"/>
              </a:rPr>
              <a:t>uprawnienia</a:t>
            </a:r>
            <a:endParaRPr lang="pl-PL">
              <a:ea typeface="+mj-ea"/>
              <a:cs typeface="+mj-cs"/>
            </a:endParaRPr>
          </a:p>
        </p:txBody>
      </p:sp>
      <p:graphicFrame>
        <p:nvGraphicFramePr>
          <p:cNvPr id="16" name="Symbol zastępczy zawartości 2">
            <a:extLst>
              <a:ext uri="{FF2B5EF4-FFF2-40B4-BE49-F238E27FC236}">
                <a16:creationId xmlns:a16="http://schemas.microsoft.com/office/drawing/2014/main" id="{39983AA7-0249-E8BD-2B0B-D7B32CE4EC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267704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3488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A6E41-66A0-4847-AA14-591A83C8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Dodatkowe 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1EA9E3-97BD-4CE1-9450-F67D1F98D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35342" cy="359931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 stronie internetowej CKE www.cke.gov.pl, w zakładce poświęconej egzaminowi ósmoklasisty dostępne są: </a:t>
            </a:r>
          </a:p>
          <a:p>
            <a:pPr marL="0" indent="0">
              <a:buNone/>
            </a:pPr>
            <a:r>
              <a:rPr lang="pl-PL" dirty="0"/>
              <a:t>• Informatory o egzaminie ósmoklasisty; </a:t>
            </a:r>
          </a:p>
          <a:p>
            <a:pPr marL="0" indent="0">
              <a:buNone/>
            </a:pPr>
            <a:r>
              <a:rPr lang="pl-PL" dirty="0"/>
              <a:t>• Przykładowe arkusze egzaminacyjne;</a:t>
            </a:r>
          </a:p>
          <a:p>
            <a:pPr marL="0" indent="0">
              <a:buNone/>
            </a:pPr>
            <a:r>
              <a:rPr lang="pl-PL" dirty="0"/>
              <a:t>• Arkusze egzaminu próbnego; </a:t>
            </a:r>
          </a:p>
          <a:p>
            <a:pPr marL="0" indent="0">
              <a:buNone/>
            </a:pPr>
            <a:r>
              <a:rPr lang="pl-PL" dirty="0"/>
              <a:t>• Zestawy powtórzeniowe zadań egzaminacyjnych.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Okręgowa Komisja Egzaminacyjna </a:t>
            </a:r>
            <a:r>
              <a:rPr lang="pl-PL" dirty="0">
                <a:hlinkClick r:id="rId2"/>
              </a:rPr>
              <a:t>https://www.oke.waw.pl/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689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7ABD3E-51BB-4E76-96AC-34DAC62D2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/>
              <a:t>O egzaminie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673A5FB-24CE-AD4B-D60C-2CBC82ADA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668131"/>
              </p:ext>
            </p:extLst>
          </p:nvPr>
        </p:nvGraphicFramePr>
        <p:xfrm>
          <a:off x="681037" y="2336800"/>
          <a:ext cx="10966466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86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6FEC22-2A17-47B2-A721-3640CA0E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32042"/>
            <a:ext cx="9613861" cy="1080938"/>
          </a:xfrm>
        </p:spPr>
        <p:txBody>
          <a:bodyPr/>
          <a:lstStyle/>
          <a:p>
            <a:r>
              <a:rPr lang="pl-PL"/>
              <a:t>Harmonogram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FB1D0DE-BD8D-4282-A429-E196D31E9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985718"/>
              </p:ext>
            </p:extLst>
          </p:nvPr>
        </p:nvGraphicFramePr>
        <p:xfrm>
          <a:off x="244253" y="2065163"/>
          <a:ext cx="11324650" cy="3228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036">
                  <a:extLst>
                    <a:ext uri="{9D8B030D-6E8A-4147-A177-3AD203B41FA5}">
                      <a16:colId xmlns:a16="http://schemas.microsoft.com/office/drawing/2014/main" val="603678647"/>
                    </a:ext>
                  </a:extLst>
                </a:gridCol>
                <a:gridCol w="2634627">
                  <a:extLst>
                    <a:ext uri="{9D8B030D-6E8A-4147-A177-3AD203B41FA5}">
                      <a16:colId xmlns:a16="http://schemas.microsoft.com/office/drawing/2014/main" val="3740536637"/>
                    </a:ext>
                  </a:extLst>
                </a:gridCol>
                <a:gridCol w="1733135">
                  <a:extLst>
                    <a:ext uri="{9D8B030D-6E8A-4147-A177-3AD203B41FA5}">
                      <a16:colId xmlns:a16="http://schemas.microsoft.com/office/drawing/2014/main" val="2451106820"/>
                    </a:ext>
                  </a:extLst>
                </a:gridCol>
                <a:gridCol w="2034891">
                  <a:extLst>
                    <a:ext uri="{9D8B030D-6E8A-4147-A177-3AD203B41FA5}">
                      <a16:colId xmlns:a16="http://schemas.microsoft.com/office/drawing/2014/main" val="1990018105"/>
                    </a:ext>
                  </a:extLst>
                </a:gridCol>
                <a:gridCol w="3100961">
                  <a:extLst>
                    <a:ext uri="{9D8B030D-6E8A-4147-A177-3AD203B41FA5}">
                      <a16:colId xmlns:a16="http://schemas.microsoft.com/office/drawing/2014/main" val="2698225901"/>
                    </a:ext>
                  </a:extLst>
                </a:gridCol>
              </a:tblGrid>
              <a:tr h="52380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Czas trwania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Wydłużony czas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Przybory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3591"/>
                  </a:ext>
                </a:extLst>
              </a:tr>
              <a:tr h="593151">
                <a:tc>
                  <a:txBody>
                    <a:bodyPr/>
                    <a:lstStyle/>
                    <a:p>
                      <a:r>
                        <a:rPr lang="pl-PL" dirty="0"/>
                        <a:t>Język polski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13 maja 2025 r. (wtorek) godz. 9:00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150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 225 min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długopis z czarnym tuszem, legitymacja szkolna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428952"/>
                  </a:ext>
                </a:extLst>
              </a:tr>
              <a:tr h="593151">
                <a:tc>
                  <a:txBody>
                    <a:bodyPr/>
                    <a:lstStyle/>
                    <a:p>
                      <a:r>
                        <a:rPr lang="pl-PL" dirty="0"/>
                        <a:t>Matematyka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14 maja 2025 r. (środa) godz. 9:00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125 min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 190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długopis z czarnym tuszem, linijka, legitymacja szkolna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06394"/>
                  </a:ext>
                </a:extLst>
              </a:tr>
              <a:tr h="712430">
                <a:tc>
                  <a:txBody>
                    <a:bodyPr/>
                    <a:lstStyle/>
                    <a:p>
                      <a:r>
                        <a:rPr lang="pl-PL" dirty="0"/>
                        <a:t>Język obcy nowożytny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15 maja 2025 r. (czwartek) godz.9:00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110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 165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długopis z czarnym tuszem, legitymacja szkolna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42909"/>
                  </a:ext>
                </a:extLst>
              </a:tr>
              <a:tr h="712430">
                <a:tc gridSpan="5"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Dla uczniów będących obywatelami Ukrainy wprowadzono odrębne formy przeprowadzania egzaminu z języka polskiego – czas wydłużony do 210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01279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9E3ACC83-97A7-4654-B49B-4FC01D283D0B}"/>
              </a:ext>
            </a:extLst>
          </p:cNvPr>
          <p:cNvSpPr txBox="1"/>
          <p:nvPr/>
        </p:nvSpPr>
        <p:spPr>
          <a:xfrm>
            <a:off x="244253" y="5135943"/>
            <a:ext cx="1101595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pl-PL" dirty="0"/>
          </a:p>
          <a:p>
            <a:r>
              <a:rPr lang="pl-PL" dirty="0"/>
              <a:t>•  Dla uczniów, którzy z przyczyn losowych lub zdrowotnych nie przystąpią do egzaminu w maju, </a:t>
            </a:r>
          </a:p>
          <a:p>
            <a:r>
              <a:rPr lang="pl-PL" dirty="0"/>
              <a:t>    wyznaczono termin dodatkowy w dniach: 10-12 czerwca 2025 r.</a:t>
            </a:r>
          </a:p>
        </p:txBody>
      </p:sp>
    </p:spTree>
    <p:extLst>
      <p:ext uri="{BB962C8B-B14F-4D97-AF65-F5344CB8AC3E}">
        <p14:creationId xmlns:p14="http://schemas.microsoft.com/office/powerpoint/2010/main" val="74254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85FFDC-0CAD-450C-A1F1-75E392CC8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9672BDB-4ABD-40E5-A8B8-F7340E3BD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1FA2BC7-3F19-4E1C-B3D1-19995D9F6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2FF40B5-1E36-4442-8D28-D1AA571AD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3C09592-2DB2-47C0-A5CB-BD39288D1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0D6AF56-783D-4595-98AA-9C684205A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pl-PL" sz="4400"/>
              <a:t>Podczas egzaminu uczeń:</a:t>
            </a:r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1D0000E8-55DD-E8E3-8812-825C28EBA1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104679"/>
              </p:ext>
            </p:extLst>
          </p:nvPr>
        </p:nvGraphicFramePr>
        <p:xfrm>
          <a:off x="5438266" y="222820"/>
          <a:ext cx="6261100" cy="6527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7224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12CFDA-DE2E-6C57-3661-3A41CB9E7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Sposób kodowania prac</a:t>
            </a: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55F82870-CD23-CAB4-67C2-EA51DA964C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2626" y="2034314"/>
            <a:ext cx="7119458" cy="4697491"/>
          </a:xfrm>
        </p:spPr>
      </p:pic>
    </p:spTree>
    <p:extLst>
      <p:ext uri="{BB962C8B-B14F-4D97-AF65-F5344CB8AC3E}">
        <p14:creationId xmlns:p14="http://schemas.microsoft.com/office/powerpoint/2010/main" val="35647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21D15-564B-4EBD-A484-E66E60FB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Sposób zaznaczania odpowiedzi na karcie odpowiedzi oraz nanoszenia poprawek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B6A1754-35E4-4CF7-8679-2948142EC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6423" y="2336801"/>
            <a:ext cx="6651722" cy="400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7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00C053-E29C-45E3-9569-98C5AD032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/>
              <a:t>W czasie trwania egzaminu</a:t>
            </a:r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32A75C77-4504-F04F-9413-598FF0BF4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265134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25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F2FD7A-FA28-42BE-84EC-E77B5D3DD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Unieważnienie egzaminu z danego przedmiotu nastąpi w przypadku: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6F0003-CA91-4587-9233-26DC83E0D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151743" cy="4271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/>
              <a:t>• Stwierdzenia niesamodzielnego rozwiązywania zadań przez ucznia; 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/>
              <a:t>• Wniesienia lub korzystania przez ucznia z urządzenia telekomunikacyjnego albo materiałów pomocniczych;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/>
              <a:t>• Zakłócania przez ucznia prawidłowego przebiegu egzaminu </a:t>
            </a:r>
            <a:br>
              <a:rPr lang="pl-PL"/>
            </a:br>
            <a:r>
              <a:rPr lang="pl-PL"/>
              <a:t>z danego przedmiotu, w sposób utrudniający pracę pozostałym uczniom.</a:t>
            </a:r>
          </a:p>
        </p:txBody>
      </p:sp>
    </p:spTree>
    <p:extLst>
      <p:ext uri="{BB962C8B-B14F-4D97-AF65-F5344CB8AC3E}">
        <p14:creationId xmlns:p14="http://schemas.microsoft.com/office/powerpoint/2010/main" val="359788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2D2E22-9FFA-4BEB-A2EA-8F08A4EC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/>
              <a:t>Ważne daty</a:t>
            </a:r>
          </a:p>
        </p:txBody>
      </p:sp>
      <p:graphicFrame>
        <p:nvGraphicFramePr>
          <p:cNvPr id="19" name="Symbol zastępczy zawartości 2">
            <a:extLst>
              <a:ext uri="{FF2B5EF4-FFF2-40B4-BE49-F238E27FC236}">
                <a16:creationId xmlns:a16="http://schemas.microsoft.com/office/drawing/2014/main" id="{3AC5B2B1-D5F4-92B2-0744-F067BB5A4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8959"/>
              </p:ext>
            </p:extLst>
          </p:nvPr>
        </p:nvGraphicFramePr>
        <p:xfrm>
          <a:off x="681037" y="2336800"/>
          <a:ext cx="10830641" cy="4052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511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1095C96220C44096BF66B81253900A" ma:contentTypeVersion="12" ma:contentTypeDescription="Utwórz nowy dokument." ma:contentTypeScope="" ma:versionID="f77519e2d4eb41a9831758aee342b85a">
  <xsd:schema xmlns:xsd="http://www.w3.org/2001/XMLSchema" xmlns:xs="http://www.w3.org/2001/XMLSchema" xmlns:p="http://schemas.microsoft.com/office/2006/metadata/properties" xmlns:ns3="2cd57530-6b57-4acc-b19b-02a59d50bba4" xmlns:ns4="967b4380-7f57-4277-95d1-013d52f2f1c3" targetNamespace="http://schemas.microsoft.com/office/2006/metadata/properties" ma:root="true" ma:fieldsID="4cced979f536d4aa0ca16b36fa7c53cf" ns3:_="" ns4:_="">
    <xsd:import namespace="2cd57530-6b57-4acc-b19b-02a59d50bba4"/>
    <xsd:import namespace="967b4380-7f57-4277-95d1-013d52f2f1c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57530-6b57-4acc-b19b-02a59d50bb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4380-7f57-4277-95d1-013d52f2f1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67b4380-7f57-4277-95d1-013d52f2f1c3" xsi:nil="true"/>
  </documentManagement>
</p:properties>
</file>

<file path=customXml/itemProps1.xml><?xml version="1.0" encoding="utf-8"?>
<ds:datastoreItem xmlns:ds="http://schemas.openxmlformats.org/officeDocument/2006/customXml" ds:itemID="{94EEF54C-67A8-4D50-B8F4-9AB22B1B4E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6544EB-BACC-4562-B14D-A29D67D5F8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d57530-6b57-4acc-b19b-02a59d50bba4"/>
    <ds:schemaRef ds:uri="967b4380-7f57-4277-95d1-013d52f2f1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105C14-1105-4C54-AA3C-4668805E4AA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967b4380-7f57-4277-95d1-013d52f2f1c3"/>
    <ds:schemaRef ds:uri="2cd57530-6b57-4acc-b19b-02a59d50bba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736</Words>
  <Application>Microsoft Office PowerPoint</Application>
  <PresentationFormat>Panoramiczny</PresentationFormat>
  <Paragraphs>67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EGZAMIN ÓSMOKLASISTY</vt:lpstr>
      <vt:lpstr>O egzaminie</vt:lpstr>
      <vt:lpstr>Harmonogram</vt:lpstr>
      <vt:lpstr>Podczas egzaminu uczeń:</vt:lpstr>
      <vt:lpstr>Sposób kodowania prac</vt:lpstr>
      <vt:lpstr>Sposób zaznaczania odpowiedzi na karcie odpowiedzi oraz nanoszenia poprawek </vt:lpstr>
      <vt:lpstr>W czasie trwania egzaminu</vt:lpstr>
      <vt:lpstr>Unieważnienie egzaminu z danego przedmiotu nastąpi w przypadku:</vt:lpstr>
      <vt:lpstr>Ważne daty</vt:lpstr>
      <vt:lpstr>Prezentacja programu PowerPoint</vt:lpstr>
      <vt:lpstr>Dodatkowe informacje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</dc:title>
  <dc:creator>Beata W</dc:creator>
  <cp:lastModifiedBy>Beata Woźniak</cp:lastModifiedBy>
  <cp:revision>27</cp:revision>
  <dcterms:created xsi:type="dcterms:W3CDTF">2022-05-18T09:54:08Z</dcterms:created>
  <dcterms:modified xsi:type="dcterms:W3CDTF">2025-05-06T07:08:23Z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0x010100EE1095C96220C44096BF66B81253900A</vt:lpwstr>
  </property>
</Properties>
</file>