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61" r:id="rId5"/>
    <p:sldId id="265" r:id="rId6"/>
    <p:sldId id="263" r:id="rId7"/>
    <p:sldId id="271" r:id="rId8"/>
    <p:sldId id="267" r:id="rId9"/>
    <p:sldId id="266" r:id="rId10"/>
    <p:sldId id="268" r:id="rId11"/>
    <p:sldId id="269" r:id="rId12"/>
    <p:sldId id="270" r:id="rId13"/>
    <p:sldId id="262" r:id="rId14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21B01B36-7BFF-4978-BFA8-8B6AA5FE10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F6F8AAE-C2F4-4F60-9C3F-33F61A8955F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0AFAB-B5E2-4AC5-8CEA-BC0F128385DC}" type="datetime1">
              <a:rPr lang="pl-PL" smtClean="0"/>
              <a:t>06.02.2021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69F162F-D638-4D46-9427-BD4DBFF83C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957AD8D-9A37-4F76-AC86-A6221006A3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76D75-278E-4C3C-BD5E-BCCDFA078A2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4539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37E2186-46CA-4409-84FA-2E31F949EF9E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275CD8D-B1D9-4658-A4F0-38CA8D83ED5D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275CD8D-B1D9-4658-A4F0-38CA8D83ED5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4186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275CD8D-B1D9-4658-A4F0-38CA8D83ED5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494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Obraz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Prostokąt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Dowolny kształt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Dowolny kształt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Prostokąt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Dowolny kształt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Dowolny kształt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Dowolny kształt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Dowolny kształt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Dowolny kształt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Dowolny kształt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Dowolny kształt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Dowolny kształt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Dowolny kształt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Dowolny kształt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Dowolny kształt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Dowolny kształt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Dowolny kształt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Dowolny kształt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Dowolny kształt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Dowolny kształt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Dowolny kształt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Dowolny kształt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Dowolny kształt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Dowolny kształt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Dowolny kształt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Dowolny kształt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Dowolny kształt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Dowolny kształt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Prostokąt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Dowolny kształt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Dowolny kształt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Dowolny kształt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Dowolny kształt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Dowolny kształt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Dowolny kształt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Dowolny kształt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Dowolny kształt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Dowolny kształt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Dowolny kształt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Dowolny kształt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Prostokąt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Dowolny kształt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Dowolny kształt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Dowolny kształt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Dowolny kształt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Dowolny kształt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Dowolny kształt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Dowolny kształt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Dowolny kształt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Dowolny kształt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Dowolny kształt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Dowolny kształt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Dowolny kształt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Dowolny kształt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/>
          <a:p>
            <a:pPr rtl="0"/>
            <a:fld id="{888FB3AE-BD6D-4D7F-886D-B6CC5A40C6A4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zny 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0B73D9-7643-4E7A-B225-00D59A07CEAF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F144C6-5D31-4F76-85C3-B94DC3A85569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F2CA33-A2DE-4289-8889-FE31E1E09D98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60" name="Pole tekstowe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Pole tekstowe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pl-PL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BACE5-D1A6-49E3-816F-D9038C2882FF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zecia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ytuł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7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8" name="Tekst — symbol zastępczy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9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0" name="Tekst — symbol zastępczy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12" name="Tekst — symbol zastępczy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F96DB6-3B8D-4CD3-B4E4-D6D6B927C807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z obraz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9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0" name="Obraz — symbol zastępczy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1" name="Tekst — symbol zastępczy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2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3" name="Obraz — symbol zastępczy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4" name="Tekst — symbol zastępczy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5" name="Tekst — symbol zastępczy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26" name="Obraz — symbol zastępczy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pl-PL" noProof="0"/>
              <a:t>Kliknij ikonę, aby dodać obraz</a:t>
            </a:r>
          </a:p>
        </p:txBody>
      </p:sp>
      <p:sp>
        <p:nvSpPr>
          <p:cNvPr id="27" name="Tekst — symbol zastępczy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8F3260-68A7-46EC-8A77-20D1120A63A6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A6E3D1-78A1-4980-9574-90D3B19BB386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D5DB7E-90EA-47B0-830E-A91D4025CCB7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6FC6B6-EC53-4C36-B2FC-9ACE69598C05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81B0B2-577D-4414-A87D-49F35B1A6043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5AD829-69F3-4BFC-921D-136D15739A6E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 hasCustomPrompt="1"/>
          </p:nvPr>
        </p:nvSpPr>
        <p:spPr>
          <a:xfrm>
            <a:off x="6400808" y="2249485"/>
            <a:ext cx="464660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DC23E-1A8C-4C69-A9EE-D7F9477819B4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684689-0FB8-464C-A663-9DFB9498CFB1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5F8CFB-22C4-481F-AD78-C85DF3287D53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45CA3B-F889-445D-A2AF-53732CA469D1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wzorców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15716-2E32-4BDE-9E1D-07DDC8B2E0D0}" type="datetime1">
              <a:rPr lang="pl-PL" noProof="0" smtClean="0"/>
              <a:t>06.02.2021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l-PL" noProof="0" smtClean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a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upa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Prostokąt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Dowolny kształt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Dowolny kształt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Dowolny kształt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Dowolny kształt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Dowolny kształt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Dowolny kształt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Dowolny kształt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Dowolny kształt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Dowolny kształt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Dowolny kształt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ia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Dowolny kształt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Dowolny kształt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Dowolny kształt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Dowolny kształt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Prostokąt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Dowolny kształt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Dowolny kształt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Dowolny kształt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Dowolny kształt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Dowolny kształt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Dowolny kształt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Dowolny kształt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Dowolny kształt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Dowolny kształt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Dowolny kształt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upa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Dowolny kształt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Dowolny kształt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Dowolny kształt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Dowolny kształt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Dowolny kształt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Dowolny kształt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Dowolny kształt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Dowolny kształt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Dowolny kształt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Prostokąt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pl-PL" noProof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C4A364D4-90D8-4BBA-A8AC-CE9C9AEC5B43}" type="datetime1">
              <a:rPr lang="pl-PL" noProof="0" smtClean="0"/>
              <a:t>06.02.2021</a:t>
            </a:fld>
            <a:endParaRPr lang="pl-PL" noProof="0"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11.gif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a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Prostokąt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pic>
          <p:nvPicPr>
            <p:cNvPr id="79" name="Obraz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7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az 4" descr="zbliżenie płytki obwodu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81" name="Grupa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Prostokąt z rogami zaokrąglonymi po przekątnej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grpSp>
          <p:nvGrpSpPr>
            <p:cNvPr id="83" name="Grupa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Dowolny kształt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Dowolny kształt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Dowolny kształt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Dowolny kształt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Dowolny kształt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Dowolny kształt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Dowolny kształt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Dowolny kształt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Dowolny kształt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Prostokąt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Dowolny kształt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Dowolny kształt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Dowolny kształt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Dowolny kształt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Dowolny kształt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Dowolny kształt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Dowolny kształt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Dowolny kształt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Dowolny kształt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Prostokąt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 rtlCol="0">
            <a:normAutofit/>
          </a:bodyPr>
          <a:lstStyle/>
          <a:p>
            <a:pPr algn="ctr" rtl="0"/>
            <a:r>
              <a:rPr lang="pl-PL" sz="5000" b="1" i="1" dirty="0"/>
              <a:t>Bezpieczeństwo w sieci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1679" y="3602038"/>
            <a:ext cx="7373322" cy="1438800"/>
          </a:xfrm>
        </p:spPr>
        <p:txBody>
          <a:bodyPr rtlCol="0">
            <a:normAutofit/>
          </a:bodyPr>
          <a:lstStyle/>
          <a:p>
            <a:pPr algn="ctr" rtl="0"/>
            <a:r>
              <a:rPr lang="pl-PL" dirty="0"/>
              <a:t>Prezentacja </a:t>
            </a:r>
          </a:p>
        </p:txBody>
      </p:sp>
      <p:pic>
        <p:nvPicPr>
          <p:cNvPr id="4" name="fajnie_w_internecie">
            <a:hlinkClick r:id="" action="ppaction://media"/>
            <a:extLst>
              <a:ext uri="{FF2B5EF4-FFF2-40B4-BE49-F238E27FC236}">
                <a16:creationId xmlns:a16="http://schemas.microsoft.com/office/drawing/2014/main" id="{F9D14B9F-66F2-4C60-82B9-29220D6A9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Zakładka 1" time="0"/>
                  </p14:bmkLst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1095" y="5955505"/>
            <a:ext cx="556419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11124">
        <p14:shred/>
      </p:transition>
    </mc:Choice>
    <mc:Fallback>
      <p:transition spd="slow" advTm="11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: zaokrąglone rogi po przekątnej 8">
            <a:extLst>
              <a:ext uri="{FF2B5EF4-FFF2-40B4-BE49-F238E27FC236}">
                <a16:creationId xmlns:a16="http://schemas.microsoft.com/office/drawing/2014/main" id="{BC54BA82-58DD-433E-9FAF-E1F1257C68C9}"/>
              </a:ext>
            </a:extLst>
          </p:cNvPr>
          <p:cNvSpPr/>
          <p:nvPr/>
        </p:nvSpPr>
        <p:spPr>
          <a:xfrm>
            <a:off x="1478757" y="2393157"/>
            <a:ext cx="9589293" cy="1801813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174" name="Grupa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Prostokąt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-PL"/>
            </a:p>
          </p:txBody>
        </p:sp>
        <p:pic>
          <p:nvPicPr>
            <p:cNvPr id="176" name="Obraz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5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p14="http://schemas.microsoft.com/office/powerpoint/2010/main" xmlns:a16="http://schemas.microsoft.com/office/drawing/2014/main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Obraz 3" descr="zbliżenie płytki obwodu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30000"/>
          </a:blip>
          <a:srcRect l="17220" r="9210" b="-1"/>
          <a:stretch/>
        </p:blipFill>
        <p:spPr>
          <a:xfrm>
            <a:off x="-5597" y="10"/>
            <a:ext cx="12197597" cy="6857990"/>
          </a:xfrm>
          <a:prstGeom prst="rect">
            <a:avLst/>
          </a:prstGeom>
        </p:spPr>
      </p:pic>
      <p:grpSp>
        <p:nvGrpSpPr>
          <p:cNvPr id="178" name="Grupa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Prostokąt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Dowolny kształt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Dowolny kształt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Prostokąt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Dowolny kształt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Dowolny kształt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Dowolny kształt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Dowolny kształt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Dowolny kształt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Dowolny kształt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Dowolny kształt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Dowolny kształt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Dowolny kształt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Dowolny kształt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Dowolny kształt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Dowolny kształt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Dowolny kształt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Dowolny kształt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Dowolny kształt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Dowolny kształt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Dowolny kształt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Dowolny kształt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Dowolny kształt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Dowolny kształt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Dowolny kształt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Dowolny kształt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Dowolny kształt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Dowolny kształt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Prostokąt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Dowolny kształt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Dowolny kształt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Dowolny kształt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Dowolny kształt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Dowolny kształt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Dowolny kształt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Dowolny kształt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Dowolny kształt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Dowolny kształt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Dowolny kształt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Dowolny kształt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Prostokąt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Dowolny kształt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Dowolny kształt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Dowolny kształt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Dowolny kształt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Dowolny kształt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Dowolny kształt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Dowolny kształt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Dowolny kształt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Dowolny kształt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Dowolny kształt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Dowolny kształt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Dowolny kształt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Dowolny kształt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p14="http://schemas.microsoft.com/office/powerpoint/2010/main" xmlns:a16="http://schemas.microsoft.com/office/drawing/2014/main"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0" name="Prostokąt: zaokrąglone rogi po przekątnej 9">
            <a:extLst>
              <a:ext uri="{FF2B5EF4-FFF2-40B4-BE49-F238E27FC236}">
                <a16:creationId xmlns:a16="http://schemas.microsoft.com/office/drawing/2014/main" id="{2914E95A-A9D0-47D0-B20F-EB742294D652}"/>
              </a:ext>
            </a:extLst>
          </p:cNvPr>
          <p:cNvSpPr/>
          <p:nvPr/>
        </p:nvSpPr>
        <p:spPr>
          <a:xfrm>
            <a:off x="1381125" y="2118727"/>
            <a:ext cx="9729786" cy="1930276"/>
          </a:xfrm>
          <a:prstGeom prst="round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Tytuł 7">
            <a:extLst>
              <a:ext uri="{FF2B5EF4-FFF2-40B4-BE49-F238E27FC236}">
                <a16:creationId xmlns:a16="http://schemas.microsoft.com/office/drawing/2014/main" id="{138BD137-A945-47EA-A3F1-9CD2BBF8C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1" y="2314334"/>
            <a:ext cx="9905998" cy="1478570"/>
          </a:xfrm>
        </p:spPr>
        <p:txBody>
          <a:bodyPr/>
          <a:lstStyle/>
          <a:p>
            <a:pPr algn="ctr"/>
            <a:r>
              <a:rPr lang="pl-PL" b="1" i="1" dirty="0"/>
              <a:t>Dziękuje za uwagę prezentacje wykonał Franciszek </a:t>
            </a:r>
            <a:r>
              <a:rPr lang="pl-PL" b="1" i="1" dirty="0" err="1"/>
              <a:t>Waściński</a:t>
            </a:r>
            <a:endParaRPr lang="pl-PL" b="1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7272">
        <p14:glitter pattern="hexagon"/>
      </p:transition>
    </mc:Choice>
    <mc:Fallback>
      <p:transition spd="slow" advTm="7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: zaokrąglone rogi po przekątnej 7">
            <a:extLst>
              <a:ext uri="{FF2B5EF4-FFF2-40B4-BE49-F238E27FC236}">
                <a16:creationId xmlns:a16="http://schemas.microsoft.com/office/drawing/2014/main" id="{C2EBFB54-F7AD-4F9F-9A43-0F22A657645E}"/>
              </a:ext>
            </a:extLst>
          </p:cNvPr>
          <p:cNvSpPr/>
          <p:nvPr/>
        </p:nvSpPr>
        <p:spPr>
          <a:xfrm>
            <a:off x="2292626" y="145774"/>
            <a:ext cx="7182678" cy="1332796"/>
          </a:xfrm>
          <a:prstGeom prst="round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193C3A-503F-4FA3-8762-AA8EB83A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08" y="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pl-PL" sz="4800" b="1" dirty="0"/>
              <a:t>Co to Jest Internet?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A13D4B-851C-4C1D-A05B-2A237BC62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58143"/>
            <a:ext cx="9905999" cy="3541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/>
              <a:t>Rozległa sieć komputerowa o zasięgu globalnym,</a:t>
            </a:r>
          </a:p>
          <a:p>
            <a:pPr marL="0" indent="0" algn="ctr">
              <a:buNone/>
            </a:pPr>
            <a:r>
              <a:rPr lang="pl-PL" sz="3600" dirty="0"/>
              <a:t>Narzędzie do nauki, pracy i zabawy,</a:t>
            </a:r>
          </a:p>
          <a:p>
            <a:pPr marL="0" indent="0" algn="ctr">
              <a:buNone/>
            </a:pPr>
            <a:r>
              <a:rPr lang="pl-PL" sz="3600" dirty="0"/>
              <a:t>Sposób komunikowania się,</a:t>
            </a:r>
          </a:p>
          <a:p>
            <a:pPr marL="0" indent="0" algn="ctr">
              <a:buNone/>
            </a:pPr>
            <a:r>
              <a:rPr lang="pl-PL" sz="3600" dirty="0"/>
              <a:t>Kopalnia wiedzy, </a:t>
            </a:r>
          </a:p>
          <a:p>
            <a:pPr marL="0" indent="0" algn="ctr">
              <a:buNone/>
            </a:pPr>
            <a:r>
              <a:rPr lang="pl-PL" sz="3600" b="1" i="1" dirty="0"/>
              <a:t>Światowa sieć sieci</a:t>
            </a:r>
          </a:p>
        </p:txBody>
      </p:sp>
      <p:pic>
        <p:nvPicPr>
          <p:cNvPr id="4098" name="Picture 2" descr="Promujemy bezpieczeństwo w sieci - Gazetki SKO - Szkolne Blogi">
            <a:extLst>
              <a:ext uri="{FF2B5EF4-FFF2-40B4-BE49-F238E27FC236}">
                <a16:creationId xmlns:a16="http://schemas.microsoft.com/office/drawing/2014/main" id="{9CAD792A-7B74-406A-A5FA-A0FDBF4B73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0" y="4171950"/>
            <a:ext cx="4048125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82026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7428">
        <p15:prstTrans prst="curtains"/>
      </p:transition>
    </mc:Choice>
    <mc:Fallback>
      <p:transition spd="slow" advTm="174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odzice.net - Bezpieczne dzieci w sieci">
            <a:extLst>
              <a:ext uri="{FF2B5EF4-FFF2-40B4-BE49-F238E27FC236}">
                <a16:creationId xmlns:a16="http://schemas.microsoft.com/office/drawing/2014/main" id="{3F0232B3-9F66-41F7-800C-9EB42CC82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2" y="902765"/>
            <a:ext cx="4643034" cy="55592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2" name="Picture 8" descr="Zrzut tabeli zawierającej wykaz zagrożeń w sieci internetowej">
            <a:extLst>
              <a:ext uri="{FF2B5EF4-FFF2-40B4-BE49-F238E27FC236}">
                <a16:creationId xmlns:a16="http://schemas.microsoft.com/office/drawing/2014/main" id="{28F54A36-5892-4602-927F-4DFFBC32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457">
            <a:off x="5458205" y="948684"/>
            <a:ext cx="6099277" cy="43645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86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6429">
        <p14:ripple/>
      </p:transition>
    </mc:Choice>
    <mc:Fallback>
      <p:transition spd="slow" advTm="26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096094-159F-4213-A40D-A8A4B997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700" y="1944689"/>
            <a:ext cx="4593534" cy="4091677"/>
          </a:xfrm>
        </p:spPr>
        <p:txBody>
          <a:bodyPr>
            <a:normAutofit fontScale="90000"/>
          </a:bodyPr>
          <a:lstStyle/>
          <a:p>
            <a:pPr algn="ctr"/>
            <a:r>
              <a:rPr lang="pl-PL" sz="6000" b="1" i="1" dirty="0"/>
              <a:t>Telefon Zaufania </a:t>
            </a:r>
            <a:br>
              <a:rPr lang="pl-PL" sz="6000" b="1" i="1" dirty="0"/>
            </a:br>
            <a:r>
              <a:rPr lang="pl-PL" sz="6000" b="1" i="1" dirty="0"/>
              <a:t>116-111</a:t>
            </a:r>
            <a:br>
              <a:rPr lang="pl-PL" sz="6000" b="1" i="1" dirty="0"/>
            </a:br>
            <a:r>
              <a:rPr lang="pl-PL" sz="6000" b="1" i="1" dirty="0"/>
              <a:t>lub poinformuj szybko rodziców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B1994-7AE7-41AD-B2B7-6487338F3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" y="1944689"/>
            <a:ext cx="7505700" cy="4091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8F978F7B-7AD2-4A7C-BCAF-D997FBA045F7}"/>
              </a:ext>
            </a:extLst>
          </p:cNvPr>
          <p:cNvSpPr/>
          <p:nvPr/>
        </p:nvSpPr>
        <p:spPr>
          <a:xfrm>
            <a:off x="2333624" y="181196"/>
            <a:ext cx="6109252" cy="1338469"/>
          </a:xfrm>
          <a:prstGeom prst="round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6340BDE3-D0AB-465E-AAD5-C0E147BCB841}"/>
              </a:ext>
            </a:extLst>
          </p:cNvPr>
          <p:cNvSpPr txBox="1">
            <a:spLocks/>
          </p:cNvSpPr>
          <p:nvPr/>
        </p:nvSpPr>
        <p:spPr>
          <a:xfrm>
            <a:off x="2425147" y="181196"/>
            <a:ext cx="6109252" cy="14785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i="1" dirty="0"/>
              <a:t>Nie ufaj osobie poznanej w Internecie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339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030">
        <p:blinds dir="vert"/>
      </p:transition>
    </mc:Choice>
    <mc:Fallback>
      <p:transition spd="slow" advTm="1203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740DC53C-D88B-460F-B7D2-9F38DEAA09B4}"/>
              </a:ext>
            </a:extLst>
          </p:cNvPr>
          <p:cNvSpPr/>
          <p:nvPr/>
        </p:nvSpPr>
        <p:spPr>
          <a:xfrm>
            <a:off x="3458817" y="198783"/>
            <a:ext cx="4770783" cy="1279787"/>
          </a:xfrm>
          <a:prstGeom prst="round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2E589D4-05BD-42DE-AAD9-FC92B403F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69" y="0"/>
            <a:ext cx="4384744" cy="1478570"/>
          </a:xfrm>
        </p:spPr>
        <p:txBody>
          <a:bodyPr>
            <a:noAutofit/>
          </a:bodyPr>
          <a:lstStyle/>
          <a:p>
            <a:pPr algn="ctr"/>
            <a:r>
              <a:rPr lang="pl-PL" sz="5400" b="1" i="1" dirty="0"/>
              <a:t>Zagrożenia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EEDA2D-7ABE-4684-8867-569CB4361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08" y="1677353"/>
            <a:ext cx="9905999" cy="3541714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/>
              <a:t>Szkodliwe treści</a:t>
            </a:r>
          </a:p>
          <a:p>
            <a:pPr algn="ctr"/>
            <a:r>
              <a:rPr lang="pl-PL" sz="4000" b="1" dirty="0"/>
              <a:t>Niebezpieczne kontakty</a:t>
            </a:r>
          </a:p>
          <a:p>
            <a:pPr algn="ctr"/>
            <a:r>
              <a:rPr lang="pl-PL" sz="4000" b="1" dirty="0"/>
              <a:t>Cyberprzemoc (agresja elektroniczna)</a:t>
            </a:r>
          </a:p>
          <a:p>
            <a:pPr algn="ctr"/>
            <a:r>
              <a:rPr lang="pl-PL" sz="4000" b="1" dirty="0"/>
              <a:t>Cyberprzestępstwa</a:t>
            </a:r>
          </a:p>
          <a:p>
            <a:pPr algn="ctr"/>
            <a:r>
              <a:rPr lang="pl-PL" sz="4000" b="1" dirty="0"/>
              <a:t>Uzależnienie</a:t>
            </a:r>
          </a:p>
        </p:txBody>
      </p:sp>
      <p:pic>
        <p:nvPicPr>
          <p:cNvPr id="6" name="Picture 4" descr="New Page 1">
            <a:extLst>
              <a:ext uri="{FF2B5EF4-FFF2-40B4-BE49-F238E27FC236}">
                <a16:creationId xmlns:a16="http://schemas.microsoft.com/office/drawing/2014/main" id="{E5FBFA65-A74E-4ED8-B278-36849C40A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37" y="4074825"/>
            <a:ext cx="2726954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69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8068">
        <p14:vortex dir="r"/>
      </p:transition>
    </mc:Choice>
    <mc:Fallback>
      <p:transition spd="slow" advTm="18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F278ABC0-C471-4514-9544-7E04927566EB}"/>
              </a:ext>
            </a:extLst>
          </p:cNvPr>
          <p:cNvSpPr/>
          <p:nvPr/>
        </p:nvSpPr>
        <p:spPr>
          <a:xfrm>
            <a:off x="7209183" y="342864"/>
            <a:ext cx="4121426" cy="1166191"/>
          </a:xfrm>
          <a:prstGeom prst="round2Diag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B3470AB-480C-4FEA-9A8A-8448752FA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225" y="201918"/>
            <a:ext cx="3003341" cy="1478570"/>
          </a:xfrm>
        </p:spPr>
        <p:txBody>
          <a:bodyPr>
            <a:normAutofit/>
          </a:bodyPr>
          <a:lstStyle/>
          <a:p>
            <a:r>
              <a:rPr lang="pl-PL" sz="6000" b="1" i="1" dirty="0"/>
              <a:t>Wirusy</a:t>
            </a:r>
          </a:p>
        </p:txBody>
      </p:sp>
      <p:pic>
        <p:nvPicPr>
          <p:cNvPr id="3074" name="Picture 2" descr="Jak zapewnić bezpieczeństwo dzieci na portalach społecznościowych - nowy  artykuł Kaspersky Lab | Kaspersky">
            <a:extLst>
              <a:ext uri="{FF2B5EF4-FFF2-40B4-BE49-F238E27FC236}">
                <a16:creationId xmlns:a16="http://schemas.microsoft.com/office/drawing/2014/main" id="{B663CFA7-3428-48F2-8169-170F00D3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2034"/>
            <a:ext cx="7209183" cy="4801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BD9C68-31E9-470F-B8C8-2AFB1FB30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183" y="1851920"/>
            <a:ext cx="4982817" cy="4387561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pl-PL" b="0" i="0" dirty="0">
                <a:solidFill>
                  <a:srgbClr val="1B1B1B"/>
                </a:solidFill>
                <a:effectLst/>
                <a:latin typeface="Lora"/>
              </a:rPr>
              <a:t>Korzystając z komputera z dostępem do Internetu, jesteś narażony na ściągnięcie tzw. </a:t>
            </a:r>
            <a:r>
              <a:rPr lang="pl-PL" b="0" i="0" dirty="0">
                <a:solidFill>
                  <a:schemeClr val="bg1"/>
                </a:solidFill>
                <a:effectLst/>
                <a:latin typeface="Lora"/>
              </a:rPr>
              <a:t>w</a:t>
            </a:r>
            <a:r>
              <a:rPr lang="pl-PL" dirty="0">
                <a:solidFill>
                  <a:schemeClr val="bg1"/>
                </a:solidFill>
                <a:latin typeface="Lora"/>
              </a:rPr>
              <a:t>irusów </a:t>
            </a:r>
            <a:r>
              <a:rPr lang="pl-PL" b="0" i="0" dirty="0">
                <a:solidFill>
                  <a:srgbClr val="1B1B1B"/>
                </a:solidFill>
                <a:effectLst/>
                <a:latin typeface="Lora"/>
              </a:rPr>
              <a:t>, czyli programów mających, w założeniu ich autora, uszkodzić twój komputer. Mogą one skasować dane, wyłączyć komputer, odgrywać niepożądane dźwięki, spowodować wolniejszą pracę komputera, kraść informacje znajdujące się na dysku.</a:t>
            </a:r>
            <a:br>
              <a:rPr lang="pl-PL" dirty="0"/>
            </a:br>
            <a:endParaRPr lang="pl-PL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966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8468">
        <p14:doors dir="vert"/>
      </p:transition>
    </mc:Choice>
    <mc:Fallback>
      <p:transition spd="slow" advTm="18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2E8C5B-D910-49A0-8C47-85FD9DABE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843" y="214326"/>
            <a:ext cx="3379304" cy="852473"/>
          </a:xfr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402B70-363C-46F1-9762-CB1C9E06F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495" y="1552532"/>
            <a:ext cx="9905999" cy="3541714"/>
          </a:xfrm>
        </p:spPr>
        <p:txBody>
          <a:bodyPr/>
          <a:lstStyle/>
          <a:p>
            <a:pPr marL="0" indent="0" algn="just">
              <a:spcAft>
                <a:spcPts val="0"/>
              </a:spcAft>
              <a:buNone/>
            </a:pPr>
            <a:r>
              <a:rPr lang="pl-PL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Pojęcie gry można definiować na różne sposoby. Jest to zarówno spontaniczna aktywność przynosząca radość i relaks, jak i zorganizowane działanie, które ma konkretne cele edukacyjne. Warto zwrócić uwagę na dwa paradoksy:</a:t>
            </a:r>
            <a:endParaRPr lang="pl-PL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Wolność i ograniczenia: 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gra kojarzy się z zabawą, którą dzieci organizują</a:t>
            </a:r>
            <a:r>
              <a:rPr lang="pl-PL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w dowolnie wybranym czasie i miejscu, uczestnicząc w niej dobrowolnie. Z drugiej strony obowiązują w niej pewne zaakceptowane przez wszystkich zasady (które jednak mogą się zmieniać – w zależności od woli uczestników).</a:t>
            </a:r>
            <a:endParaRPr lang="pl-PL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pPr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l-PL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Wyobraźnia i rzeczywistość: 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gry bazują na rzeczywistości, prawdziwych</a:t>
            </a:r>
            <a:r>
              <a:rPr lang="pl-PL" sz="18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</a:rPr>
              <a:t>postaciach, środowiskach, sytuacjach, ale realia te są przetwarzane w rozgrywce – dzięki wyobrażeniu sobie fikcyjnego świata uczestnicy uczą się funkcjonowania w świecie prawdziwym.</a:t>
            </a:r>
            <a:endParaRPr lang="pl-PL" b="0" i="0" dirty="0">
              <a:solidFill>
                <a:srgbClr val="333333"/>
              </a:solidFill>
              <a:effectLst/>
              <a:latin typeface="Verdana" panose="020B0604030504040204" pitchFamily="34" charset="0"/>
            </a:endParaRPr>
          </a:p>
          <a:p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F50AE526-79AB-43EE-822D-DD3942FFE994}"/>
              </a:ext>
            </a:extLst>
          </p:cNvPr>
          <p:cNvSpPr txBox="1">
            <a:spLocks/>
          </p:cNvSpPr>
          <p:nvPr/>
        </p:nvSpPr>
        <p:spPr>
          <a:xfrm>
            <a:off x="4580352" y="-98723"/>
            <a:ext cx="4510640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/>
              <a:t>Gry i zabawy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8D6525A-EC0A-4714-8697-A3B2444E7D68}"/>
              </a:ext>
            </a:extLst>
          </p:cNvPr>
          <p:cNvSpPr txBox="1"/>
          <p:nvPr/>
        </p:nvSpPr>
        <p:spPr>
          <a:xfrm>
            <a:off x="2918790" y="6041434"/>
            <a:ext cx="6102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https://epale.ec.europa.eu/pl/blog/wykorzystanie-gier-w-edukacji</a:t>
            </a:r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E368283B-43E3-447A-809A-F4611186F91E}"/>
              </a:ext>
            </a:extLst>
          </p:cNvPr>
          <p:cNvSpPr/>
          <p:nvPr/>
        </p:nvSpPr>
        <p:spPr>
          <a:xfrm>
            <a:off x="5970103" y="4934143"/>
            <a:ext cx="715617" cy="1152939"/>
          </a:xfrm>
          <a:prstGeom prst="downArrow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26" name="Picture 2" descr="Znalezione obrazy dla zapytania: internet gif">
            <a:extLst>
              <a:ext uri="{FF2B5EF4-FFF2-40B4-BE49-F238E27FC236}">
                <a16:creationId xmlns:a16="http://schemas.microsoft.com/office/drawing/2014/main" id="{73A1498F-5066-43C4-92CF-8F36A8EF0A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483" y="4731027"/>
            <a:ext cx="3564246" cy="200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fajnie_w_internecie">
            <a:hlinkClick r:id="" action="ppaction://media"/>
            <a:extLst>
              <a:ext uri="{FF2B5EF4-FFF2-40B4-BE49-F238E27FC236}">
                <a16:creationId xmlns:a16="http://schemas.microsoft.com/office/drawing/2014/main" id="{F926F055-0EFF-47A6-9480-FB38588A4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1572" end="39868.04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895" y="5609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3373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25732">
        <p15:prstTrans prst="crush"/>
      </p:transition>
    </mc:Choice>
    <mc:Fallback>
      <p:transition spd="slow" advTm="25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build="p"/>
      <p:bldP spid="4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CD665E8A-501B-42D0-8CAD-CEE0D7A95170}"/>
              </a:ext>
            </a:extLst>
          </p:cNvPr>
          <p:cNvSpPr/>
          <p:nvPr/>
        </p:nvSpPr>
        <p:spPr>
          <a:xfrm>
            <a:off x="596348" y="251790"/>
            <a:ext cx="3498574" cy="1166191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F881DAD-5E76-4CC5-8AAB-32806601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95601"/>
            <a:ext cx="9905998" cy="1478570"/>
          </a:xfrm>
        </p:spPr>
        <p:txBody>
          <a:bodyPr/>
          <a:lstStyle/>
          <a:p>
            <a:r>
              <a:rPr lang="pl-PL" b="1" i="1" dirty="0"/>
              <a:t>Edukacja </a:t>
            </a:r>
          </a:p>
        </p:txBody>
      </p:sp>
      <p:pic>
        <p:nvPicPr>
          <p:cNvPr id="2050" name="Picture 2" descr="Znalezione obrazy dla zapytania: edukacja  komputerwagif">
            <a:extLst>
              <a:ext uri="{FF2B5EF4-FFF2-40B4-BE49-F238E27FC236}">
                <a16:creationId xmlns:a16="http://schemas.microsoft.com/office/drawing/2014/main" id="{AA8559EA-393A-465C-B9D1-89ACB55A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80" y="200854"/>
            <a:ext cx="3119914" cy="291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nalezione obrazy dla zapytania: edukacja  komputerwagif">
            <a:extLst>
              <a:ext uri="{FF2B5EF4-FFF2-40B4-BE49-F238E27FC236}">
                <a16:creationId xmlns:a16="http://schemas.microsoft.com/office/drawing/2014/main" id="{1864B7F1-4D4B-4240-9AB2-CEC8370C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6" y="3948206"/>
            <a:ext cx="3087757" cy="28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C7C867-EA66-48F7-B708-4E46FFBCC652}"/>
              </a:ext>
            </a:extLst>
          </p:cNvPr>
          <p:cNvSpPr txBox="1"/>
          <p:nvPr/>
        </p:nvSpPr>
        <p:spPr>
          <a:xfrm>
            <a:off x="2623454" y="1657558"/>
            <a:ext cx="6102626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Internet w szkole stanowi przede wszystkim źródło szybko dostępnej informacji z bardzo wielu dziedzin potrzebnych zarówno uczniom jak i nauczycielom. Informacje te są łatwo przyswajalne, bo podane w formie multimedialnej. Daje możliwość ich wykorzystania w uczeniu się i rozwiązywaniu problemów. Z Internetu powinni cieszyć się także nauczyciele. Dla nich oznacza on przede wszystkim rzetelną i szybką informację docierającą do placówek oświatowych.</a:t>
            </a:r>
            <a:br>
              <a:rPr lang="pl-PL" sz="1900" dirty="0"/>
            </a:br>
            <a:r>
              <a:rPr lang="pl-PL" sz="19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Sieć stwarza możliwość stałego dostępu do szybkiej i świeżej informacji bez konieczności poszukiwania po książkach i bibliotekach . Daje szansę natychmiastowego opracowania informacji za pomocą edytorów tekstów i programów graficznych.</a:t>
            </a:r>
            <a:endParaRPr lang="pl-PL" sz="1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817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7638">
        <p15:prstTrans prst="airplane"/>
      </p:transition>
    </mc:Choice>
    <mc:Fallback>
      <p:transition spd="slow" advTm="27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E20487E-95F5-4C94-B332-0294D3BA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65" y="1406559"/>
            <a:ext cx="9505950" cy="34194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997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6511">
        <p14:switch dir="r"/>
      </p:transition>
    </mc:Choice>
    <mc:Fallback>
      <p:transition spd="slow" advTm="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7|1.5|1.6|1.1|1.9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7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5|2.5|1.4|1.4|1.4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8|1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1|1.7|1.3|1.4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wód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967150_TF45165253" id="{494BAB8B-8145-48FF-998A-6BC1A10FC401}" vid="{EF74CD5D-1FE3-4EB2-81F9-9FD457BF5248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Projekt Obwód</Template>
  <TotalTime>175</TotalTime>
  <Words>366</Words>
  <Application>Microsoft Office PowerPoint</Application>
  <PresentationFormat>Panoramiczny</PresentationFormat>
  <Paragraphs>29</Paragraphs>
  <Slides>10</Slides>
  <Notes>2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Lora</vt:lpstr>
      <vt:lpstr>Tw Cen MT</vt:lpstr>
      <vt:lpstr>Verdana</vt:lpstr>
      <vt:lpstr>Obwód</vt:lpstr>
      <vt:lpstr>Bezpieczeństwo w sieci</vt:lpstr>
      <vt:lpstr>Co to Jest Internet?</vt:lpstr>
      <vt:lpstr>Prezentacja programu PowerPoint</vt:lpstr>
      <vt:lpstr>Telefon Zaufania  116-111 lub poinformuj szybko rodziców</vt:lpstr>
      <vt:lpstr>Zagrożenia</vt:lpstr>
      <vt:lpstr>Wirusy</vt:lpstr>
      <vt:lpstr> </vt:lpstr>
      <vt:lpstr>Edukacja </vt:lpstr>
      <vt:lpstr>Prezentacja programu PowerPoint</vt:lpstr>
      <vt:lpstr>Dziękuje za uwagę prezentacje wykonał Franciszek Waściński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Bezpieczeństwo w sieci</dc:title>
  <dc:creator>Lenovo</dc:creator>
  <cp:lastModifiedBy>Lenovo</cp:lastModifiedBy>
  <cp:revision>25</cp:revision>
  <dcterms:created xsi:type="dcterms:W3CDTF">2021-02-01T16:23:57Z</dcterms:created>
  <dcterms:modified xsi:type="dcterms:W3CDTF">2021-02-06T19:19:33Z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