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handoutMasterIdLst>
    <p:handoutMasterId r:id="rId23"/>
  </p:handoutMasterIdLst>
  <p:sldIdLst>
    <p:sldId id="263" r:id="rId2"/>
    <p:sldId id="308" r:id="rId3"/>
    <p:sldId id="283" r:id="rId4"/>
    <p:sldId id="265" r:id="rId5"/>
    <p:sldId id="294" r:id="rId6"/>
    <p:sldId id="310" r:id="rId7"/>
    <p:sldId id="312" r:id="rId8"/>
    <p:sldId id="291" r:id="rId9"/>
    <p:sldId id="317" r:id="rId10"/>
    <p:sldId id="282" r:id="rId11"/>
    <p:sldId id="290" r:id="rId12"/>
    <p:sldId id="311" r:id="rId13"/>
    <p:sldId id="316" r:id="rId14"/>
    <p:sldId id="313" r:id="rId15"/>
    <p:sldId id="296" r:id="rId16"/>
    <p:sldId id="295" r:id="rId17"/>
    <p:sldId id="300" r:id="rId18"/>
    <p:sldId id="304" r:id="rId19"/>
    <p:sldId id="306" r:id="rId20"/>
    <p:sldId id="307" r:id="rId21"/>
    <p:sldId id="314" r:id="rId22"/>
  </p:sldIdLst>
  <p:sldSz cx="12192000" cy="6858000"/>
  <p:notesSz cx="6797675" cy="9926638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" panose="02040604050505020304" pitchFamily="18" charset="0"/>
      <p:regular r:id="rId28"/>
    </p:embeddedFont>
    <p:embeddedFont>
      <p:font typeface="Proxima Nova" panose="020B0604020202020204" charset="0"/>
      <p:regular r:id="rId29"/>
      <p:bold r:id="rId30"/>
    </p:embeddedFont>
    <p:embeddedFont>
      <p:font typeface="Proxima Nova Cond" panose="020B0604020202020204" charset="0"/>
      <p:regular r:id="rId31"/>
      <p:bold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4A4A"/>
    <a:srgbClr val="FF0000"/>
    <a:srgbClr val="002060"/>
    <a:srgbClr val="0082B0"/>
    <a:srgbClr val="B28C40"/>
    <a:srgbClr val="D1A62D"/>
    <a:srgbClr val="044D7E"/>
    <a:srgbClr val="E94F37"/>
    <a:srgbClr val="8DC044"/>
    <a:srgbClr val="067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64"/>
  </p:normalViewPr>
  <p:slideViewPr>
    <p:cSldViewPr snapToGrid="0" snapToObjects="1">
      <p:cViewPr varScale="1">
        <p:scale>
          <a:sx n="86" d="100"/>
          <a:sy n="86" d="100"/>
        </p:scale>
        <p:origin x="53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6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B27021E-9594-B34D-9BCB-C261D677BD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0B96F4C-0F07-EC4D-AFFC-9532841E54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B4CC5-9B90-5345-B01F-23A490CF1A89}" type="datetimeFigureOut">
              <a:rPr lang="pl-PL" smtClean="0"/>
              <a:t>27.08.2020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E605A40-F573-DD41-9782-893F2F9815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F97BE61-E29C-9945-8FF9-35BB49B362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C60C7-CB6A-D04C-8E3B-3CD3CF23A3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1626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6C00-D6A4-8B4A-AA79-4F8CFB65FBCA}" type="datetimeFigureOut">
              <a:rPr lang="pl-PL" smtClean="0"/>
              <a:t>27.08.2020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7767-C19E-2649-8B1C-46B1B56D60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420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6C00-D6A4-8B4A-AA79-4F8CFB65FBCA}" type="datetimeFigureOut">
              <a:rPr lang="pl-PL" smtClean="0"/>
              <a:t>27.08.2020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7767-C19E-2649-8B1C-46B1B56D60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16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6C00-D6A4-8B4A-AA79-4F8CFB65FBCA}" type="datetimeFigureOut">
              <a:rPr lang="pl-PL" smtClean="0"/>
              <a:t>27.08.2020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7767-C19E-2649-8B1C-46B1B56D60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299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16C00-D6A4-8B4A-AA79-4F8CFB65FBCA}" type="datetimeFigureOut">
              <a:rPr lang="pl-PL" smtClean="0"/>
              <a:t>27.08.2020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47767-C19E-2649-8B1C-46B1B56D60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589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1205450" y="1690273"/>
            <a:ext cx="9781100" cy="1303740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Proxima Nova" panose="02000506030000020004" pitchFamily="50" charset="0"/>
              </a:rPr>
              <a:t>Bezpieczny powrót do szkół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350A571-23B8-1F4E-BD92-C1DCB111A798}"/>
              </a:ext>
            </a:extLst>
          </p:cNvPr>
          <p:cNvSpPr/>
          <p:nvPr/>
        </p:nvSpPr>
        <p:spPr>
          <a:xfrm>
            <a:off x="1818721" y="2685770"/>
            <a:ext cx="8554558" cy="3275193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1200"/>
              </a:spcAft>
            </a:pPr>
            <a:r>
              <a:rPr lang="pl-PL" sz="2400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Działania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MEN, GIS </a:t>
            </a:r>
            <a:r>
              <a:rPr lang="pl-PL" sz="2400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 MZ </a:t>
            </a:r>
            <a:r>
              <a:rPr lang="pl-PL" sz="2400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w przygotowaniu organizacji roku szkolnego 2020/2021 w warunkach epidemii</a:t>
            </a:r>
          </a:p>
          <a:p>
            <a:pPr algn="ctr" defTabSz="914400" fontAlgn="base">
              <a:spcBef>
                <a:spcPct val="0"/>
              </a:spcBef>
              <a:spcAft>
                <a:spcPts val="1200"/>
              </a:spcAft>
            </a:pPr>
            <a:endParaRPr lang="pl-PL" sz="2400" dirty="0">
              <a:solidFill>
                <a:schemeClr val="bg1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defTabSz="914400" fontAlgn="base">
              <a:spcBef>
                <a:spcPts val="3000"/>
              </a:spcBef>
              <a:spcAft>
                <a:spcPts val="1200"/>
              </a:spcAft>
            </a:pPr>
            <a:r>
              <a:rPr lang="pl-PL" sz="2400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26 sierpnia 2020 r.</a:t>
            </a: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197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371475" y="909936"/>
            <a:ext cx="11449050" cy="694815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108000" rtlCol="0" anchor="ctr"/>
          <a:lstStyle/>
          <a:p>
            <a:pPr algn="ctr"/>
            <a:r>
              <a:rPr lang="pl-PL" sz="3000" b="1" dirty="0">
                <a:solidFill>
                  <a:schemeClr val="bg1"/>
                </a:solidFill>
                <a:latin typeface="Proxima Nova" panose="02000506030000020004" pitchFamily="50" charset="0"/>
              </a:rPr>
              <a:t>Możliwe warianty funkcjonowania szkół</a:t>
            </a: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792882"/>
              </p:ext>
            </p:extLst>
          </p:nvPr>
        </p:nvGraphicFramePr>
        <p:xfrm>
          <a:off x="1087425" y="2166305"/>
          <a:ext cx="10017150" cy="2987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2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2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25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4438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Wariant decyzyjny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73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A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20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B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C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984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Wariant kształcenia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7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TRADYCYJNY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MIESZANY</a:t>
                      </a:r>
                    </a:p>
                    <a:p>
                      <a:pPr algn="ctr"/>
                      <a:r>
                        <a:rPr lang="pl-PL" sz="20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(hybrydowy)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0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ZDALNY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3207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Wytyczne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73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Ogólne wytyczne GIS,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MZ i MEN dla publicznych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i niepublicznych szkół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i placówek od 1 września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2020 r.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Na podstawie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opinii Powiatowej Stacji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Sanitarno-Epidemiologicznej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Na podstawie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opinii Powiatowej Stacji </a:t>
                      </a:r>
                      <a:b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Sanitarno-Epidemiologicznej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370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600075" y="449316"/>
            <a:ext cx="10991850" cy="606666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Proxima Nova" panose="02000506030000020004" pitchFamily="50" charset="0"/>
              </a:rPr>
              <a:t>Możliwe opcje funkcjonowania szkoły (Wariant B i C)</a:t>
            </a: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529081"/>
              </p:ext>
            </p:extLst>
          </p:nvPr>
        </p:nvGraphicFramePr>
        <p:xfrm>
          <a:off x="920690" y="1311759"/>
          <a:ext cx="6846747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6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MIESZANY </a:t>
                      </a:r>
                      <a:r>
                        <a:rPr lang="pl-PL" sz="2800" b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(hybrydowy)</a:t>
                      </a: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alpha val="0"/>
                          </a:srgbClr>
                        </a:gs>
                        <a:gs pos="29000">
                          <a:srgbClr val="92D050"/>
                        </a:gs>
                        <a:gs pos="100000">
                          <a:srgbClr val="FF0000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4196">
                <a:tc>
                  <a:txBody>
                    <a:bodyPr/>
                    <a:lstStyle/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dla uczniów pozostających na kwarantannie</a:t>
                      </a:r>
                    </a:p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dla uczniów przewlekle chorych, na podstawie opinii </a:t>
                      </a:r>
                      <a:b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lekarza sprawującego opiekę zdrowotną nad uczniem</a:t>
                      </a:r>
                    </a:p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dla uczniów, którzy mają orzeczenie o indywidualnym nauczaniu z poradni psychologiczno-pedagogicznej</a:t>
                      </a:r>
                    </a:p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zajęcia w mniejszych grupach lub dla części klas (np. klasy </a:t>
                      </a:r>
                      <a:b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I-III – zajęcia stacjonarne,</a:t>
                      </a:r>
                      <a:r>
                        <a:rPr lang="pl-PL" sz="1800" b="1" baseline="0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a starsze klasy zajęcia zdalne</a:t>
                      </a: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)</a:t>
                      </a:r>
                    </a:p>
                  </a:txBody>
                  <a:tcPr marT="252000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751709"/>
              </p:ext>
            </p:extLst>
          </p:nvPr>
        </p:nvGraphicFramePr>
        <p:xfrm>
          <a:off x="8144404" y="1311759"/>
          <a:ext cx="3380845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0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ZDALNY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419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Zawieszenie wszystkich zajęć stacjonarnych </a:t>
                      </a:r>
                      <a:b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– przejście na nauczanie zdalne dla wszystkich uczniów</a:t>
                      </a:r>
                    </a:p>
                  </a:txBody>
                  <a:tcPr marT="252000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375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93253"/>
            <a:ext cx="7402828" cy="555038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992365" y="2275948"/>
            <a:ext cx="3610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Podejrzenie wystąpienia zakażenia wirusem SARS-CoV-2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39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93253"/>
            <a:ext cx="7402828" cy="555038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992365" y="2275948"/>
            <a:ext cx="3610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Podejrzenie wystąpienia zakażenia wirusem SARS-CoV-2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93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438175" y="879261"/>
            <a:ext cx="10760256" cy="352806"/>
          </a:xfrm>
          <a:prstGeom prst="parallelogram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000" b="1" dirty="0"/>
              <a:t>Kluczowe kryteria /przesłanki, które bierze pod uwagę Państwowy Powiatowy Inspektor Sanitarny </a:t>
            </a:r>
            <a:br>
              <a:rPr lang="pl-PL" sz="2000" b="1" dirty="0"/>
            </a:br>
            <a:r>
              <a:rPr lang="pl-PL" sz="2000" b="1" dirty="0"/>
              <a:t>wydający opinie o zmianie trybu nauczania</a:t>
            </a:r>
            <a:endParaRPr lang="pl-PL" sz="2000" dirty="0"/>
          </a:p>
          <a:p>
            <a:pPr algn="ctr"/>
            <a:endParaRPr lang="pl-PL" sz="28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736821"/>
              </p:ext>
            </p:extLst>
          </p:nvPr>
        </p:nvGraphicFramePr>
        <p:xfrm>
          <a:off x="339468" y="1314273"/>
          <a:ext cx="5166696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Epidemiologiczne / Kliniczne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alpha val="0"/>
                          </a:srgbClr>
                        </a:gs>
                        <a:gs pos="29000">
                          <a:srgbClr val="92D050"/>
                        </a:gs>
                        <a:gs pos="100000">
                          <a:srgbClr val="FF0000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4196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Wystąpienie u dziecka lub pracownika szkoły co najmniej jednego z poniższych objawów poniższych objawów: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kaszel,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gorączka,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duszność,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utrata węchu o nagłym początku,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utrata lub zaburzenia smaku o nagłym początku.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441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Jeśli dziecko lub pracownik szkoły w okresie 14 dni przed wystąpieniem objawów miał bliski kontakt z osobą, u której stwierdzono zakażenie COVID‐19 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031542"/>
              </p:ext>
            </p:extLst>
          </p:nvPr>
        </p:nvGraphicFramePr>
        <p:xfrm>
          <a:off x="6214150" y="1311759"/>
          <a:ext cx="5625549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5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Organizacyjne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4196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przypadków COVID‐19 w szkole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Rodzaj szkoły (podstawowa /średnia, specjalna/ integracyjna)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Warunki urbanizacyjne/zagęszczenie ludzi na danym terenie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Warunki organizacyjne/ architektoniczne szkoły: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-mała szkoła/ duża szkoła (powierzchnia na osobę) 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możliwość odizolowania części klas od pozostałych w kontekście </a:t>
                      </a:r>
                      <a:r>
                        <a:rPr lang="pl-PL" sz="16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 ciągów komunikacyjnych 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 wejść do szkoły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-stan wentylacji – możliwość stosowania zalecanych </a:t>
                      </a:r>
                      <a:r>
                        <a:rPr lang="pl-PL" sz="16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procedr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-mieszanie się kadry pedagogicznej i pracowników obsługi szkoły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-inne istotne z punktu widzenia dyrektora/ państwowego powiatowego inspektora sanitarnego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9826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4224282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8" name="Równoległobok 27"/>
          <p:cNvSpPr/>
          <p:nvPr/>
        </p:nvSpPr>
        <p:spPr>
          <a:xfrm>
            <a:off x="1274172" y="801934"/>
            <a:ext cx="10888980" cy="1157077"/>
          </a:xfrm>
          <a:prstGeom prst="parallelogram">
            <a:avLst/>
          </a:prstGeom>
          <a:gradFill>
            <a:gsLst>
              <a:gs pos="49000">
                <a:srgbClr val="00B0F0"/>
              </a:gs>
              <a:gs pos="100000">
                <a:srgbClr val="00B0F0"/>
              </a:gs>
              <a:gs pos="11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72000" rtlCol="0" anchor="ctr"/>
          <a:lstStyle/>
          <a:p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Możliwe dodatkowe zalecenia dla dyrektorów szkół </a:t>
            </a:r>
            <a:b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i placówek w strefie </a:t>
            </a:r>
            <a:r>
              <a:rPr lang="pl-PL" sz="2400" b="1" dirty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ŻÓŁTEJ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 i </a:t>
            </a:r>
            <a:r>
              <a:rPr lang="pl-PL" sz="2400" b="1" dirty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CZERWONEJ</a:t>
            </a:r>
          </a:p>
        </p:txBody>
      </p:sp>
      <p:grpSp>
        <p:nvGrpSpPr>
          <p:cNvPr id="29" name="Grupa 28"/>
          <p:cNvGrpSpPr/>
          <p:nvPr/>
        </p:nvGrpSpPr>
        <p:grpSpPr>
          <a:xfrm>
            <a:off x="774076" y="622465"/>
            <a:ext cx="1478824" cy="1478822"/>
            <a:chOff x="2449398" y="558238"/>
            <a:chExt cx="1672989" cy="1672989"/>
          </a:xfr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Elipsa 29"/>
            <p:cNvSpPr/>
            <p:nvPr/>
          </p:nvSpPr>
          <p:spPr>
            <a:xfrm>
              <a:off x="2449398" y="558238"/>
              <a:ext cx="1672989" cy="16729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1" name="Obraz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823" y="655321"/>
              <a:ext cx="1377660" cy="1434396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  <p:grpSp>
        <p:nvGrpSpPr>
          <p:cNvPr id="5" name="Grupa 4"/>
          <p:cNvGrpSpPr/>
          <p:nvPr/>
        </p:nvGrpSpPr>
        <p:grpSpPr>
          <a:xfrm>
            <a:off x="1565668" y="1959011"/>
            <a:ext cx="9733439" cy="3909914"/>
            <a:chOff x="1610621" y="1959011"/>
            <a:chExt cx="9733439" cy="3909914"/>
          </a:xfrm>
        </p:grpSpPr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1350A571-23B8-1F4E-BD92-C1DCB111A798}"/>
                </a:ext>
              </a:extLst>
            </p:cNvPr>
            <p:cNvSpPr/>
            <p:nvPr/>
          </p:nvSpPr>
          <p:spPr>
            <a:xfrm>
              <a:off x="2552074" y="1959011"/>
              <a:ext cx="8791986" cy="3909914"/>
            </a:xfrm>
            <a:prstGeom prst="rect">
              <a:avLst/>
            </a:prstGeom>
            <a:effectLst/>
          </p:spPr>
          <p:txBody>
            <a:bodyPr wrap="square" anchor="ctr" anchorCtr="0">
              <a:no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4200"/>
                </a:spcAft>
                <a:buClr>
                  <a:srgbClr val="00B0F0"/>
                </a:buClr>
              </a:pP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ograniczenie przebywania osób trzecich na terenie placówki</a:t>
              </a:r>
            </a:p>
            <a:p>
              <a:pPr defTabSz="914400" fontAlgn="base">
                <a:spcBef>
                  <a:spcPct val="0"/>
                </a:spcBef>
                <a:spcAft>
                  <a:spcPts val="4200"/>
                </a:spcAft>
                <a:buClr>
                  <a:srgbClr val="00B0F0"/>
                </a:buClr>
              </a:pP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obowiązek zachowania dystansu w przestrzeniach wspólnych </a:t>
              </a:r>
              <a:b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lub zasłanianie nosa i ust (korytarze, szatnia)</a:t>
              </a:r>
            </a:p>
            <a:p>
              <a:pPr defTabSz="914400" fontAlgn="base">
                <a:spcBef>
                  <a:spcPct val="0"/>
                </a:spcBef>
                <a:spcAft>
                  <a:spcPts val="4200"/>
                </a:spcAft>
                <a:buClr>
                  <a:srgbClr val="00B0F0"/>
                </a:buClr>
              </a:pP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jedna klasa na jedną salę</a:t>
              </a:r>
            </a:p>
          </p:txBody>
        </p:sp>
        <p:pic>
          <p:nvPicPr>
            <p:cNvPr id="32" name="Obraz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621" y="4641024"/>
              <a:ext cx="692097" cy="689318"/>
            </a:xfrm>
            <a:prstGeom prst="rect">
              <a:avLst/>
            </a:prstGeom>
            <a:effectLst>
              <a:glow rad="228600">
                <a:srgbClr val="00B0F0">
                  <a:alpha val="37000"/>
                </a:srgbClr>
              </a:glow>
            </a:effectLst>
          </p:spPr>
        </p:pic>
        <p:pic>
          <p:nvPicPr>
            <p:cNvPr id="33" name="Obraz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621" y="3599989"/>
              <a:ext cx="692097" cy="689317"/>
            </a:xfrm>
            <a:prstGeom prst="rect">
              <a:avLst/>
            </a:prstGeom>
            <a:effectLst>
              <a:glow rad="228600">
                <a:srgbClr val="00B0F0">
                  <a:alpha val="37000"/>
                </a:srgbClr>
              </a:glow>
            </a:effectLst>
          </p:spPr>
        </p:pic>
        <p:pic>
          <p:nvPicPr>
            <p:cNvPr id="34" name="Obraz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011" y="2477103"/>
              <a:ext cx="689317" cy="689317"/>
            </a:xfrm>
            <a:prstGeom prst="rect">
              <a:avLst/>
            </a:prstGeom>
            <a:effectLst>
              <a:glow rad="228600">
                <a:srgbClr val="00B0F0">
                  <a:alpha val="37000"/>
                </a:srgb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740336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350A571-23B8-1F4E-BD92-C1DCB111A798}"/>
              </a:ext>
            </a:extLst>
          </p:cNvPr>
          <p:cNvSpPr/>
          <p:nvPr/>
        </p:nvSpPr>
        <p:spPr>
          <a:xfrm>
            <a:off x="2021304" y="1959011"/>
            <a:ext cx="9755893" cy="3921254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ustalenie grupy dzieci uprawnionych do korzystania z zajęć świetlicowych </a:t>
            </a:r>
          </a:p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pomiar temperatury ciała pracownikom przy wejściu do placówki</a:t>
            </a:r>
          </a:p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zakaz wyjść grupowych i wycieczek szkolnych</a:t>
            </a:r>
          </a:p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zajęcia wychowania fizycznego na powietrzu</a:t>
            </a: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9" name="Obraz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78" y="4826477"/>
            <a:ext cx="565499" cy="565499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38" y="4034571"/>
            <a:ext cx="567779" cy="565498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38" y="3242978"/>
            <a:ext cx="567779" cy="565498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78" y="2450695"/>
            <a:ext cx="565499" cy="565499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sp>
        <p:nvSpPr>
          <p:cNvPr id="24" name="Równoległobok 23"/>
          <p:cNvSpPr/>
          <p:nvPr/>
        </p:nvSpPr>
        <p:spPr>
          <a:xfrm>
            <a:off x="1274172" y="801934"/>
            <a:ext cx="10888980" cy="1157077"/>
          </a:xfrm>
          <a:prstGeom prst="parallelogram">
            <a:avLst/>
          </a:prstGeom>
          <a:gradFill>
            <a:gsLst>
              <a:gs pos="49000">
                <a:srgbClr val="00B0F0"/>
              </a:gs>
              <a:gs pos="100000">
                <a:srgbClr val="00B0F0"/>
              </a:gs>
              <a:gs pos="11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72000" rtlCol="0" anchor="ctr"/>
          <a:lstStyle/>
          <a:p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Możliwe dodatkowe zalecenia dla dyrektorów szkół </a:t>
            </a:r>
            <a:b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i placówek w strefie </a:t>
            </a:r>
            <a:r>
              <a:rPr lang="pl-PL" sz="2400" b="1" dirty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ŻÓŁTEJ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 i </a:t>
            </a:r>
            <a:r>
              <a:rPr lang="pl-PL" sz="2400" b="1" dirty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CZERWONEJ</a:t>
            </a:r>
          </a:p>
        </p:txBody>
      </p:sp>
      <p:grpSp>
        <p:nvGrpSpPr>
          <p:cNvPr id="25" name="Grupa 24"/>
          <p:cNvGrpSpPr/>
          <p:nvPr/>
        </p:nvGrpSpPr>
        <p:grpSpPr>
          <a:xfrm>
            <a:off x="774076" y="622465"/>
            <a:ext cx="1478824" cy="1478822"/>
            <a:chOff x="2449398" y="558238"/>
            <a:chExt cx="1672989" cy="1672989"/>
          </a:xfr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Elipsa 25"/>
            <p:cNvSpPr/>
            <p:nvPr/>
          </p:nvSpPr>
          <p:spPr>
            <a:xfrm>
              <a:off x="2449398" y="558238"/>
              <a:ext cx="1672989" cy="16729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7" name="Obraz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823" y="655321"/>
              <a:ext cx="1377660" cy="1434396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33713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503345" y="407791"/>
            <a:ext cx="1741993" cy="2180905"/>
            <a:chOff x="648537" y="472542"/>
            <a:chExt cx="1434901" cy="1796438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35" name="Elipsa 34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sp>
        <p:nvSpPr>
          <p:cNvPr id="72" name="Elipsa 71"/>
          <p:cNvSpPr/>
          <p:nvPr/>
        </p:nvSpPr>
        <p:spPr>
          <a:xfrm rot="3026738">
            <a:off x="2376178" y="-2791662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70" name="Elipsa 69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71" name="Elipsa 70"/>
          <p:cNvSpPr/>
          <p:nvPr/>
        </p:nvSpPr>
        <p:spPr>
          <a:xfrm rot="3026738">
            <a:off x="10129427" y="-1058059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13689" y="4339678"/>
            <a:ext cx="415514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Proxima Nova" panose="02000506030000020004" pitchFamily="50" charset="0"/>
              </a:rPr>
              <a:t>w przypadku podejrzenia zarażenia </a:t>
            </a:r>
            <a:r>
              <a:rPr lang="pl-PL" sz="2800" b="1" dirty="0">
                <a:solidFill>
                  <a:srgbClr val="044D7E"/>
                </a:solidFill>
                <a:latin typeface="Proxima Nova" panose="02000506030000020004" pitchFamily="50" charset="0"/>
              </a:rPr>
              <a:t>SARS-CoV-2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0" y="2073383"/>
            <a:ext cx="4783239" cy="1912657"/>
          </a:xfrm>
          <a:prstGeom prst="rect">
            <a:avLst/>
          </a:prstGeom>
          <a:solidFill>
            <a:srgbClr val="E94F37"/>
          </a:soli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tIns="0" rIns="0" bIns="72000" rtlCol="0" anchor="ctr"/>
          <a:lstStyle/>
          <a:p>
            <a:r>
              <a:rPr lang="pl-PL" sz="4000" b="1" dirty="0">
                <a:solidFill>
                  <a:schemeClr val="bg1"/>
                </a:solidFill>
                <a:latin typeface="Proxima Nova" panose="02000506030000020004" pitchFamily="50" charset="0"/>
              </a:rPr>
              <a:t>Schemat </a:t>
            </a:r>
            <a:br>
              <a:rPr lang="pl-PL" sz="4000" b="1" dirty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4000" b="1" dirty="0">
                <a:solidFill>
                  <a:schemeClr val="bg1"/>
                </a:solidFill>
                <a:latin typeface="Proxima Nova" panose="02000506030000020004" pitchFamily="50" charset="0"/>
              </a:rPr>
              <a:t>postępowania </a:t>
            </a:r>
            <a:endParaRPr lang="pl-PL" sz="40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9" name="Grupa 68"/>
          <p:cNvGrpSpPr/>
          <p:nvPr/>
        </p:nvGrpSpPr>
        <p:grpSpPr>
          <a:xfrm>
            <a:off x="2682118" y="419765"/>
            <a:ext cx="2076704" cy="2227696"/>
            <a:chOff x="2979037" y="3065177"/>
            <a:chExt cx="2393530" cy="2567557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6" name="Elipsa 65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4" name="Grupa 3"/>
          <p:cNvGrpSpPr/>
          <p:nvPr/>
        </p:nvGrpSpPr>
        <p:grpSpPr>
          <a:xfrm>
            <a:off x="5237794" y="371398"/>
            <a:ext cx="6083302" cy="5376009"/>
            <a:chOff x="5237794" y="775031"/>
            <a:chExt cx="6083302" cy="5376009"/>
          </a:xfrm>
        </p:grpSpPr>
        <p:grpSp>
          <p:nvGrpSpPr>
            <p:cNvPr id="68" name="Grupa 67"/>
            <p:cNvGrpSpPr/>
            <p:nvPr/>
          </p:nvGrpSpPr>
          <p:grpSpPr>
            <a:xfrm>
              <a:off x="5529898" y="912451"/>
              <a:ext cx="5791198" cy="5238589"/>
              <a:chOff x="5529898" y="912451"/>
              <a:chExt cx="5791198" cy="5238589"/>
            </a:xfrm>
            <a:effectLst>
              <a:outerShdw blurRad="139700" dist="1143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Prostokąt zaokrąglony 8"/>
              <p:cNvSpPr/>
              <p:nvPr/>
            </p:nvSpPr>
            <p:spPr>
              <a:xfrm>
                <a:off x="5534673" y="912451"/>
                <a:ext cx="2493936" cy="463924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>
                    <a:solidFill>
                      <a:srgbClr val="0F273D"/>
                    </a:solidFill>
                    <a:latin typeface="Proxima Nova" panose="02000506030000020004" pitchFamily="50" charset="0"/>
                  </a:rPr>
                  <a:t>Szkoła</a:t>
                </a:r>
              </a:p>
            </p:txBody>
          </p:sp>
          <p:sp>
            <p:nvSpPr>
              <p:cNvPr id="27" name="Prostokąt zaokrąglony 26"/>
              <p:cNvSpPr/>
              <p:nvPr/>
            </p:nvSpPr>
            <p:spPr>
              <a:xfrm>
                <a:off x="8750280" y="914354"/>
                <a:ext cx="2492167" cy="463924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>
                    <a:solidFill>
                      <a:srgbClr val="0F273D"/>
                    </a:solidFill>
                    <a:latin typeface="Proxima Nova" panose="02000506030000020004" pitchFamily="50" charset="0"/>
                  </a:rPr>
                  <a:t>Dom</a:t>
                </a:r>
              </a:p>
            </p:txBody>
          </p:sp>
          <p:sp>
            <p:nvSpPr>
              <p:cNvPr id="28" name="Prostokąt zaokrąglony 27"/>
              <p:cNvSpPr/>
              <p:nvPr/>
            </p:nvSpPr>
            <p:spPr>
              <a:xfrm>
                <a:off x="5534673" y="1775953"/>
                <a:ext cx="2493936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sz="1600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Odizoluj dziecko</a:t>
                </a:r>
              </a:p>
            </p:txBody>
          </p:sp>
          <p:sp>
            <p:nvSpPr>
              <p:cNvPr id="29" name="Prostokąt zaokrąglony 28"/>
              <p:cNvSpPr/>
              <p:nvPr/>
            </p:nvSpPr>
            <p:spPr>
              <a:xfrm>
                <a:off x="5534673" y="2639455"/>
                <a:ext cx="2493936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sz="1600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Poinformuj rodziców</a:t>
                </a:r>
              </a:p>
            </p:txBody>
          </p:sp>
          <p:sp>
            <p:nvSpPr>
              <p:cNvPr id="30" name="Prostokąt zaokrąglony 29"/>
              <p:cNvSpPr/>
              <p:nvPr/>
            </p:nvSpPr>
            <p:spPr>
              <a:xfrm>
                <a:off x="8750280" y="2211872"/>
                <a:ext cx="2492167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Rodzic</a:t>
                </a:r>
              </a:p>
            </p:txBody>
          </p:sp>
          <p:sp>
            <p:nvSpPr>
              <p:cNvPr id="31" name="Prostokąt zaokrąglony 30"/>
              <p:cNvSpPr/>
              <p:nvPr/>
            </p:nvSpPr>
            <p:spPr>
              <a:xfrm>
                <a:off x="5529898" y="3502957"/>
                <a:ext cx="5791198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Lekarz</a:t>
                </a:r>
              </a:p>
            </p:txBody>
          </p:sp>
          <p:sp>
            <p:nvSpPr>
              <p:cNvPr id="33" name="Prostokąt zaokrąglony 32"/>
              <p:cNvSpPr/>
              <p:nvPr/>
            </p:nvSpPr>
            <p:spPr>
              <a:xfrm>
                <a:off x="8809258" y="4348955"/>
                <a:ext cx="2511838" cy="917186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sz="1600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Decyzja o powrocie </a:t>
                </a:r>
                <a:br>
                  <a:rPr lang="pl-PL" sz="1600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</a:br>
                <a:r>
                  <a:rPr lang="pl-PL" sz="1600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do szkoły</a:t>
                </a:r>
              </a:p>
            </p:txBody>
          </p:sp>
          <p:sp>
            <p:nvSpPr>
              <p:cNvPr id="34" name="Prostokąt zaokrąglony 33"/>
              <p:cNvSpPr/>
              <p:nvPr/>
            </p:nvSpPr>
            <p:spPr>
              <a:xfrm>
                <a:off x="5534673" y="4366459"/>
                <a:ext cx="2493936" cy="917186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Podejrzenie zakażenia</a:t>
                </a:r>
              </a:p>
            </p:txBody>
          </p:sp>
          <p:cxnSp>
            <p:nvCxnSpPr>
              <p:cNvPr id="11" name="Łącznik prosty ze strzałką 10"/>
              <p:cNvCxnSpPr>
                <a:stCxn id="9" idx="2"/>
                <a:endCxn id="28" idx="0"/>
              </p:cNvCxnSpPr>
              <p:nvPr/>
            </p:nvCxnSpPr>
            <p:spPr>
              <a:xfrm>
                <a:off x="6781641" y="1376375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ze strzałką 35"/>
              <p:cNvCxnSpPr>
                <a:stCxn id="28" idx="2"/>
                <a:endCxn id="29" idx="0"/>
              </p:cNvCxnSpPr>
              <p:nvPr/>
            </p:nvCxnSpPr>
            <p:spPr>
              <a:xfrm>
                <a:off x="6781641" y="2239877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Łącznik prosty ze strzałką 43"/>
              <p:cNvCxnSpPr>
                <a:stCxn id="29" idx="2"/>
              </p:cNvCxnSpPr>
              <p:nvPr/>
            </p:nvCxnSpPr>
            <p:spPr>
              <a:xfrm>
                <a:off x="6781641" y="3103379"/>
                <a:ext cx="1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Łącznik prosty ze strzałką 52"/>
              <p:cNvCxnSpPr/>
              <p:nvPr/>
            </p:nvCxnSpPr>
            <p:spPr>
              <a:xfrm>
                <a:off x="6781642" y="3971734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Łącznik prosty ze strzałką 56"/>
              <p:cNvCxnSpPr>
                <a:endCxn id="30" idx="0"/>
              </p:cNvCxnSpPr>
              <p:nvPr/>
            </p:nvCxnSpPr>
            <p:spPr>
              <a:xfrm>
                <a:off x="9996364" y="1397249"/>
                <a:ext cx="0" cy="814623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Łącznik prosty ze strzałką 62"/>
              <p:cNvCxnSpPr/>
              <p:nvPr/>
            </p:nvCxnSpPr>
            <p:spPr>
              <a:xfrm>
                <a:off x="9996364" y="2688334"/>
                <a:ext cx="0" cy="814623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Łącznik prosty ze strzałką 63"/>
              <p:cNvCxnSpPr/>
              <p:nvPr/>
            </p:nvCxnSpPr>
            <p:spPr>
              <a:xfrm>
                <a:off x="9996364" y="3971734"/>
                <a:ext cx="0" cy="377221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Prostokąt zaokrąglony 37"/>
              <p:cNvSpPr/>
              <p:nvPr/>
            </p:nvSpPr>
            <p:spPr>
              <a:xfrm>
                <a:off x="5529898" y="5687116"/>
                <a:ext cx="5791198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Państwowa Inspekcja Sanitarna</a:t>
                </a:r>
              </a:p>
            </p:txBody>
          </p:sp>
          <p:cxnSp>
            <p:nvCxnSpPr>
              <p:cNvPr id="39" name="Łącznik prosty ze strzałką 38"/>
              <p:cNvCxnSpPr/>
              <p:nvPr/>
            </p:nvCxnSpPr>
            <p:spPr>
              <a:xfrm>
                <a:off x="6781642" y="5283645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Obraz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794" y="775031"/>
              <a:ext cx="748703" cy="7490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537" y="775032"/>
              <a:ext cx="750514" cy="7490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26112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ipsa 84"/>
          <p:cNvSpPr/>
          <p:nvPr/>
        </p:nvSpPr>
        <p:spPr>
          <a:xfrm rot="3026738">
            <a:off x="7761377" y="3352435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6" name="Elipsa 85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7" name="Elipsa 86"/>
          <p:cNvSpPr/>
          <p:nvPr/>
        </p:nvSpPr>
        <p:spPr>
          <a:xfrm rot="3026738">
            <a:off x="3184224" y="-1742977"/>
            <a:ext cx="4305206" cy="4333007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Równoległobok 38"/>
          <p:cNvSpPr/>
          <p:nvPr/>
        </p:nvSpPr>
        <p:spPr>
          <a:xfrm>
            <a:off x="1205450" y="775076"/>
            <a:ext cx="9781100" cy="643552"/>
          </a:xfrm>
          <a:prstGeom prst="parallelogram">
            <a:avLst/>
          </a:prstGeom>
          <a:gradFill>
            <a:gsLst>
              <a:gs pos="10000">
                <a:srgbClr val="E94F37">
                  <a:alpha val="0"/>
                </a:srgbClr>
              </a:gs>
              <a:gs pos="40000">
                <a:srgbClr val="E94F37"/>
              </a:gs>
              <a:gs pos="60000">
                <a:srgbClr val="E94F37"/>
              </a:gs>
              <a:gs pos="90000">
                <a:srgbClr val="E94F37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pl-PL" sz="3600" b="1" dirty="0">
                <a:solidFill>
                  <a:schemeClr val="bg1"/>
                </a:solidFill>
                <a:latin typeface="Proxima Nova" panose="02000506030000020004" pitchFamily="50" charset="0"/>
              </a:rPr>
              <a:t>Państwowa Inspekcja Sanitarna</a:t>
            </a:r>
            <a:endParaRPr lang="pl-PL" sz="36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cxnSp>
        <p:nvCxnSpPr>
          <p:cNvPr id="52" name="Łącznik prosty ze strzałką 51"/>
          <p:cNvCxnSpPr>
            <a:stCxn id="51" idx="3"/>
            <a:endCxn id="58" idx="1"/>
          </p:cNvCxnSpPr>
          <p:nvPr/>
        </p:nvCxnSpPr>
        <p:spPr>
          <a:xfrm>
            <a:off x="5405899" y="2462091"/>
            <a:ext cx="1380202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a 23"/>
          <p:cNvGrpSpPr/>
          <p:nvPr/>
        </p:nvGrpSpPr>
        <p:grpSpPr>
          <a:xfrm>
            <a:off x="2145678" y="2009612"/>
            <a:ext cx="7900644" cy="904957"/>
            <a:chOff x="2521478" y="2243368"/>
            <a:chExt cx="7060632" cy="904957"/>
          </a:xfrm>
        </p:grpSpPr>
        <p:sp>
          <p:nvSpPr>
            <p:cNvPr id="51" name="Prostokąt zaokrąglony 50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prowadzi dochodzenie epidemiologiczne</a:t>
              </a:r>
            </a:p>
          </p:txBody>
        </p:sp>
        <p:sp>
          <p:nvSpPr>
            <p:cNvPr id="58" name="Prostokąt zaokrąglony 57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ustala krąg </a:t>
              </a:r>
              <a:b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</a:br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osób narażonych</a:t>
              </a:r>
            </a:p>
          </p:txBody>
        </p:sp>
      </p:grpSp>
      <p:grpSp>
        <p:nvGrpSpPr>
          <p:cNvPr id="65" name="Grupa 64"/>
          <p:cNvGrpSpPr/>
          <p:nvPr/>
        </p:nvGrpSpPr>
        <p:grpSpPr>
          <a:xfrm>
            <a:off x="2145678" y="3191297"/>
            <a:ext cx="7900644" cy="904957"/>
            <a:chOff x="2521478" y="2243368"/>
            <a:chExt cx="7060632" cy="904957"/>
          </a:xfrm>
        </p:grpSpPr>
        <p:sp>
          <p:nvSpPr>
            <p:cNvPr id="67" name="Prostokąt zaokrąglony 66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rgbClr val="044D7E"/>
                  </a:solidFill>
                  <a:latin typeface="Proxima Nova" panose="02000506030000020004" pitchFamily="50" charset="0"/>
                </a:rPr>
                <a:t>osoby z bliskiego kontaktu</a:t>
              </a:r>
            </a:p>
          </p:txBody>
        </p:sp>
        <p:sp>
          <p:nvSpPr>
            <p:cNvPr id="73" name="Prostokąt zaokrąglony 72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E94F37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kwarantanna</a:t>
              </a:r>
            </a:p>
          </p:txBody>
        </p:sp>
      </p:grpSp>
      <p:grpSp>
        <p:nvGrpSpPr>
          <p:cNvPr id="74" name="Grupa 73"/>
          <p:cNvGrpSpPr/>
          <p:nvPr/>
        </p:nvGrpSpPr>
        <p:grpSpPr>
          <a:xfrm>
            <a:off x="2145678" y="4372983"/>
            <a:ext cx="7900644" cy="904957"/>
            <a:chOff x="2521478" y="2243368"/>
            <a:chExt cx="7060632" cy="904957"/>
          </a:xfrm>
        </p:grpSpPr>
        <p:sp>
          <p:nvSpPr>
            <p:cNvPr id="75" name="Prostokąt zaokrąglony 74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rgbClr val="044D7E"/>
                  </a:solidFill>
                  <a:latin typeface="Proxima Nova" panose="02000506030000020004" pitchFamily="50" charset="0"/>
                </a:rPr>
                <a:t>inne osoby z kontaktu</a:t>
              </a:r>
            </a:p>
          </p:txBody>
        </p:sp>
        <p:sp>
          <p:nvSpPr>
            <p:cNvPr id="76" name="Prostokąt zaokrąglony 75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E94F37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nadzór </a:t>
              </a:r>
              <a:b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</a:br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epidemiologiczny</a:t>
              </a:r>
            </a:p>
          </p:txBody>
        </p:sp>
      </p:grpSp>
      <p:cxnSp>
        <p:nvCxnSpPr>
          <p:cNvPr id="77" name="Łącznik prosty ze strzałką 76"/>
          <p:cNvCxnSpPr>
            <a:stCxn id="67" idx="3"/>
            <a:endCxn id="73" idx="1"/>
          </p:cNvCxnSpPr>
          <p:nvPr/>
        </p:nvCxnSpPr>
        <p:spPr>
          <a:xfrm>
            <a:off x="5405899" y="3643776"/>
            <a:ext cx="1380202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y ze strzałką 77"/>
          <p:cNvCxnSpPr>
            <a:stCxn id="75" idx="3"/>
            <a:endCxn id="76" idx="1"/>
          </p:cNvCxnSpPr>
          <p:nvPr/>
        </p:nvCxnSpPr>
        <p:spPr>
          <a:xfrm>
            <a:off x="5405899" y="4825462"/>
            <a:ext cx="1380202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a 78"/>
          <p:cNvGrpSpPr/>
          <p:nvPr/>
        </p:nvGrpSpPr>
        <p:grpSpPr>
          <a:xfrm>
            <a:off x="553616" y="190500"/>
            <a:ext cx="1741993" cy="2180905"/>
            <a:chOff x="648537" y="472542"/>
            <a:chExt cx="1434901" cy="1796438"/>
          </a:xfrm>
        </p:grpSpPr>
        <p:pic>
          <p:nvPicPr>
            <p:cNvPr id="80" name="Obraz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81" name="Elipsa 80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82" name="Grupa 81"/>
          <p:cNvGrpSpPr/>
          <p:nvPr/>
        </p:nvGrpSpPr>
        <p:grpSpPr>
          <a:xfrm>
            <a:off x="9917176" y="54905"/>
            <a:ext cx="2076704" cy="2227696"/>
            <a:chOff x="2979037" y="3065177"/>
            <a:chExt cx="2393530" cy="2567557"/>
          </a:xfrm>
        </p:grpSpPr>
        <p:pic>
          <p:nvPicPr>
            <p:cNvPr id="83" name="Obraz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Elipsa 83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459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ipsa 84"/>
          <p:cNvSpPr/>
          <p:nvPr/>
        </p:nvSpPr>
        <p:spPr>
          <a:xfrm rot="3026738">
            <a:off x="7761377" y="3352435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6" name="Elipsa 85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7" name="Elipsa 86"/>
          <p:cNvSpPr/>
          <p:nvPr/>
        </p:nvSpPr>
        <p:spPr>
          <a:xfrm rot="3026738">
            <a:off x="3184224" y="-1742977"/>
            <a:ext cx="4305206" cy="4333007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Równoległobok 38"/>
          <p:cNvSpPr/>
          <p:nvPr/>
        </p:nvSpPr>
        <p:spPr>
          <a:xfrm>
            <a:off x="1205450" y="775076"/>
            <a:ext cx="9781100" cy="643552"/>
          </a:xfrm>
          <a:prstGeom prst="parallelogram">
            <a:avLst/>
          </a:prstGeom>
          <a:gradFill>
            <a:gsLst>
              <a:gs pos="10000">
                <a:srgbClr val="E94F37">
                  <a:alpha val="0"/>
                </a:srgbClr>
              </a:gs>
              <a:gs pos="40000">
                <a:srgbClr val="E94F37"/>
              </a:gs>
              <a:gs pos="60000">
                <a:srgbClr val="E94F37"/>
              </a:gs>
              <a:gs pos="90000">
                <a:srgbClr val="E94F37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pl-PL" sz="3600" b="1" dirty="0">
                <a:solidFill>
                  <a:schemeClr val="bg1"/>
                </a:solidFill>
                <a:latin typeface="Proxima Nova" panose="02000506030000020004" pitchFamily="50" charset="0"/>
              </a:rPr>
              <a:t>Państwowa Inspekcja Sanitarna</a:t>
            </a:r>
            <a:endParaRPr lang="pl-PL" sz="36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58" name="Prostokąt zaokrąglony 57"/>
          <p:cNvSpPr/>
          <p:nvPr/>
        </p:nvSpPr>
        <p:spPr>
          <a:xfrm>
            <a:off x="4586859" y="1986500"/>
            <a:ext cx="3260221" cy="904957"/>
          </a:xfrm>
          <a:prstGeom prst="roundRect">
            <a:avLst/>
          </a:prstGeom>
          <a:solidFill>
            <a:srgbClr val="E94F37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Proxima Nova" panose="02000506030000020004" pitchFamily="50" charset="0"/>
              </a:rPr>
              <a:t>Kwarantanna</a:t>
            </a:r>
          </a:p>
        </p:txBody>
      </p:sp>
      <p:grpSp>
        <p:nvGrpSpPr>
          <p:cNvPr id="65" name="Grupa 64"/>
          <p:cNvGrpSpPr/>
          <p:nvPr/>
        </p:nvGrpSpPr>
        <p:grpSpPr>
          <a:xfrm>
            <a:off x="1723690" y="3301403"/>
            <a:ext cx="8744620" cy="904957"/>
            <a:chOff x="2521478" y="2243368"/>
            <a:chExt cx="7060632" cy="904957"/>
          </a:xfrm>
        </p:grpSpPr>
        <p:sp>
          <p:nvSpPr>
            <p:cNvPr id="67" name="Prostokąt zaokrąglony 66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rgbClr val="044D7E"/>
                  </a:solidFill>
                  <a:latin typeface="Proxima Nova" panose="02000506030000020004" pitchFamily="50" charset="0"/>
                </a:rPr>
                <a:t>10. lub 11. dzień</a:t>
              </a:r>
            </a:p>
          </p:txBody>
        </p:sp>
        <p:sp>
          <p:nvSpPr>
            <p:cNvPr id="73" name="Prostokąt zaokrąglony 72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możliwość pobrania wymazu w punkcie </a:t>
              </a:r>
              <a:r>
                <a:rPr lang="pl-PL" sz="2000" b="1" i="1" dirty="0" err="1">
                  <a:solidFill>
                    <a:srgbClr val="00B0F0"/>
                  </a:solidFill>
                  <a:latin typeface="Proxima Nova" panose="02000506030000020004" pitchFamily="50" charset="0"/>
                </a:rPr>
                <a:t>drive</a:t>
              </a:r>
              <a:r>
                <a:rPr lang="pl-PL" sz="2000" b="1" i="1" dirty="0">
                  <a:solidFill>
                    <a:srgbClr val="00B0F0"/>
                  </a:solidFill>
                  <a:latin typeface="Proxima Nova" panose="02000506030000020004" pitchFamily="50" charset="0"/>
                </a:rPr>
                <a:t> </a:t>
              </a:r>
              <a:r>
                <a:rPr lang="pl-PL" sz="2000" b="1" i="1" dirty="0" err="1">
                  <a:solidFill>
                    <a:srgbClr val="00B0F0"/>
                  </a:solidFill>
                  <a:latin typeface="Proxima Nova" panose="02000506030000020004" pitchFamily="50" charset="0"/>
                </a:rPr>
                <a:t>thru</a:t>
              </a:r>
              <a:endParaRPr lang="pl-PL" sz="2000" b="1" i="1" dirty="0">
                <a:solidFill>
                  <a:srgbClr val="00B0F0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74" name="Grupa 73"/>
          <p:cNvGrpSpPr/>
          <p:nvPr/>
        </p:nvGrpSpPr>
        <p:grpSpPr>
          <a:xfrm>
            <a:off x="1723690" y="4483089"/>
            <a:ext cx="8744620" cy="904957"/>
            <a:chOff x="2521478" y="2243368"/>
            <a:chExt cx="7060632" cy="904957"/>
          </a:xfrm>
        </p:grpSpPr>
        <p:sp>
          <p:nvSpPr>
            <p:cNvPr id="75" name="Prostokąt zaokrąglony 74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rgbClr val="044D7E"/>
                  </a:solidFill>
                  <a:latin typeface="Proxima Nova" panose="02000506030000020004" pitchFamily="50" charset="0"/>
                </a:rPr>
                <a:t>14. dzień</a:t>
              </a:r>
            </a:p>
          </p:txBody>
        </p:sp>
        <p:sp>
          <p:nvSpPr>
            <p:cNvPr id="76" name="Prostokąt zaokrąglony 75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automatyczne zakończenie</a:t>
              </a:r>
            </a:p>
          </p:txBody>
        </p:sp>
      </p:grpSp>
      <p:cxnSp>
        <p:nvCxnSpPr>
          <p:cNvPr id="77" name="Łącznik prosty ze strzałką 76"/>
          <p:cNvCxnSpPr>
            <a:stCxn id="67" idx="3"/>
            <a:endCxn id="73" idx="1"/>
          </p:cNvCxnSpPr>
          <p:nvPr/>
        </p:nvCxnSpPr>
        <p:spPr>
          <a:xfrm>
            <a:off x="5332180" y="3753882"/>
            <a:ext cx="1527640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y ze strzałką 77"/>
          <p:cNvCxnSpPr>
            <a:stCxn id="75" idx="3"/>
            <a:endCxn id="76" idx="1"/>
          </p:cNvCxnSpPr>
          <p:nvPr/>
        </p:nvCxnSpPr>
        <p:spPr>
          <a:xfrm>
            <a:off x="5332180" y="4935568"/>
            <a:ext cx="1527640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a 78"/>
          <p:cNvGrpSpPr/>
          <p:nvPr/>
        </p:nvGrpSpPr>
        <p:grpSpPr>
          <a:xfrm>
            <a:off x="553616" y="190500"/>
            <a:ext cx="1741993" cy="2180905"/>
            <a:chOff x="648537" y="472542"/>
            <a:chExt cx="1434901" cy="1796438"/>
          </a:xfrm>
        </p:grpSpPr>
        <p:pic>
          <p:nvPicPr>
            <p:cNvPr id="80" name="Obraz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81" name="Elipsa 80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82" name="Grupa 81"/>
          <p:cNvGrpSpPr/>
          <p:nvPr/>
        </p:nvGrpSpPr>
        <p:grpSpPr>
          <a:xfrm>
            <a:off x="9917176" y="54905"/>
            <a:ext cx="2076704" cy="2227696"/>
            <a:chOff x="2979037" y="3065177"/>
            <a:chExt cx="2393530" cy="2567557"/>
          </a:xfrm>
        </p:grpSpPr>
        <p:pic>
          <p:nvPicPr>
            <p:cNvPr id="83" name="Obraz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Elipsa 83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412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upa 10"/>
          <p:cNvGrpSpPr/>
          <p:nvPr/>
        </p:nvGrpSpPr>
        <p:grpSpPr>
          <a:xfrm>
            <a:off x="5740768" y="3308959"/>
            <a:ext cx="6520862" cy="2167925"/>
            <a:chOff x="6202726" y="3660353"/>
            <a:chExt cx="3811969" cy="1452515"/>
          </a:xfrm>
        </p:grpSpPr>
        <p:sp>
          <p:nvSpPr>
            <p:cNvPr id="6" name="Elipsa 5"/>
            <p:cNvSpPr/>
            <p:nvPr/>
          </p:nvSpPr>
          <p:spPr>
            <a:xfrm>
              <a:off x="6437033" y="3754595"/>
              <a:ext cx="173144" cy="173144"/>
            </a:xfrm>
            <a:prstGeom prst="ellipse">
              <a:avLst/>
            </a:prstGeom>
            <a:solidFill>
              <a:srgbClr val="79A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26" name="Elipsa 25"/>
            <p:cNvSpPr/>
            <p:nvPr/>
          </p:nvSpPr>
          <p:spPr>
            <a:xfrm>
              <a:off x="6202726" y="4115215"/>
              <a:ext cx="173144" cy="173144"/>
            </a:xfrm>
            <a:prstGeom prst="ellipse">
              <a:avLst/>
            </a:prstGeom>
            <a:solidFill>
              <a:srgbClr val="FEEF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27" name="Elipsa 26"/>
            <p:cNvSpPr/>
            <p:nvPr/>
          </p:nvSpPr>
          <p:spPr>
            <a:xfrm>
              <a:off x="6437033" y="4115215"/>
              <a:ext cx="173144" cy="173144"/>
            </a:xfrm>
            <a:prstGeom prst="ellipse">
              <a:avLst/>
            </a:prstGeom>
            <a:solidFill>
              <a:srgbClr val="F7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6617099" y="3660353"/>
              <a:ext cx="3214882" cy="30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Proxima Nova Cond" panose="02000506030000020004" pitchFamily="50" charset="0"/>
                </a:rPr>
                <a:t>dotychczasowe zasady bezpieczeństwa</a:t>
              </a:r>
            </a:p>
          </p:txBody>
        </p:sp>
        <p:sp>
          <p:nvSpPr>
            <p:cNvPr id="28" name="pole tekstowe 27"/>
            <p:cNvSpPr txBox="1"/>
            <p:nvPr/>
          </p:nvSpPr>
          <p:spPr>
            <a:xfrm>
              <a:off x="6643291" y="4026748"/>
              <a:ext cx="2491740" cy="30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Proxima Nova Cond" panose="02000506030000020004" pitchFamily="50" charset="0"/>
                </a:rPr>
                <a:t>nowe zasady bezpieczeństwa</a:t>
              </a:r>
            </a:p>
          </p:txBody>
        </p:sp>
        <p:sp>
          <p:nvSpPr>
            <p:cNvPr id="25" name="Elipsa 24"/>
            <p:cNvSpPr/>
            <p:nvPr/>
          </p:nvSpPr>
          <p:spPr>
            <a:xfrm>
              <a:off x="6437033" y="4479595"/>
              <a:ext cx="173144" cy="173144"/>
            </a:xfrm>
            <a:prstGeom prst="ellipse">
              <a:avLst/>
            </a:prstGeom>
            <a:solidFill>
              <a:srgbClr val="ED1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6720749" y="4391129"/>
              <a:ext cx="3293946" cy="721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Proxima Nova Cond" panose="02000506030000020004" pitchFamily="50" charset="0"/>
                </a:rPr>
                <a:t>zagrożenie dodatkowymi obostrzeniami</a:t>
              </a:r>
            </a:p>
            <a:p>
              <a:endParaRPr lang="pl-PL" sz="1600" dirty="0">
                <a:solidFill>
                  <a:schemeClr val="bg1"/>
                </a:solidFill>
                <a:latin typeface="Proxima Nova Cond" panose="02000506030000020004" pitchFamily="50" charset="0"/>
              </a:endParaRPr>
            </a:p>
            <a:p>
              <a:endParaRPr lang="pl-PL" sz="2400" dirty="0">
                <a:solidFill>
                  <a:schemeClr val="bg1"/>
                </a:solidFill>
                <a:latin typeface="Proxima Nova Cond" panose="02000506030000020004" pitchFamily="50" charset="0"/>
              </a:endParaRPr>
            </a:p>
          </p:txBody>
        </p:sp>
      </p:grpSp>
      <p:sp>
        <p:nvSpPr>
          <p:cNvPr id="30" name="Równoległobok 29"/>
          <p:cNvSpPr/>
          <p:nvPr/>
        </p:nvSpPr>
        <p:spPr>
          <a:xfrm flipH="1">
            <a:off x="5119743" y="1038279"/>
            <a:ext cx="5902167" cy="2284189"/>
          </a:xfrm>
          <a:prstGeom prst="parallelogram">
            <a:avLst/>
          </a:prstGeom>
          <a:gradFill>
            <a:gsLst>
              <a:gs pos="85000">
                <a:srgbClr val="00B0F0"/>
              </a:gs>
              <a:gs pos="15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0" rtlCol="0" anchor="ctr"/>
          <a:lstStyle/>
          <a:p>
            <a:r>
              <a:rPr lang="pl-PL" sz="3600" b="1" dirty="0">
                <a:solidFill>
                  <a:schemeClr val="bg1"/>
                </a:solidFill>
                <a:latin typeface="Proxima Nova" panose="02000506030000020004" pitchFamily="50" charset="0"/>
              </a:rPr>
              <a:t>Sytuacja epidemiologiczna </a:t>
            </a:r>
            <a:br>
              <a:rPr lang="pl-PL" sz="3600" b="1" dirty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3600" b="1" dirty="0">
                <a:solidFill>
                  <a:schemeClr val="bg1"/>
                </a:solidFill>
                <a:latin typeface="Proxima Nova" panose="02000506030000020004" pitchFamily="50" charset="0"/>
              </a:rPr>
              <a:t>na terenie Polski</a:t>
            </a:r>
            <a:endParaRPr lang="pl-PL" sz="28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5" y="613644"/>
            <a:ext cx="5057454" cy="4884186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pole tekstowe 1"/>
          <p:cNvSpPr txBox="1"/>
          <p:nvPr/>
        </p:nvSpPr>
        <p:spPr>
          <a:xfrm>
            <a:off x="5387494" y="5138059"/>
            <a:ext cx="687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Proxima Nova Cond" panose="02000506030000020004" pitchFamily="50" charset="0"/>
              </a:rPr>
              <a:t>Aktualne obszary z nowymi zasadami bezpieczeństwa można śledzić na stronie: https://www.gov.pl/web/koronawirus/powiaty-z-restrykcjami</a:t>
            </a:r>
          </a:p>
        </p:txBody>
      </p:sp>
    </p:spTree>
    <p:extLst>
      <p:ext uri="{BB962C8B-B14F-4D97-AF65-F5344CB8AC3E}">
        <p14:creationId xmlns:p14="http://schemas.microsoft.com/office/powerpoint/2010/main" val="1330365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ipsa 84"/>
          <p:cNvSpPr/>
          <p:nvPr/>
        </p:nvSpPr>
        <p:spPr>
          <a:xfrm rot="3026738">
            <a:off x="7761377" y="3352435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6" name="Elipsa 85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7" name="Elipsa 86"/>
          <p:cNvSpPr/>
          <p:nvPr/>
        </p:nvSpPr>
        <p:spPr>
          <a:xfrm rot="3026738">
            <a:off x="3184224" y="-1742977"/>
            <a:ext cx="4305206" cy="4333007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Równoległobok 38"/>
          <p:cNvSpPr/>
          <p:nvPr/>
        </p:nvSpPr>
        <p:spPr>
          <a:xfrm>
            <a:off x="1205450" y="775076"/>
            <a:ext cx="9781100" cy="643552"/>
          </a:xfrm>
          <a:prstGeom prst="parallelogram">
            <a:avLst/>
          </a:prstGeom>
          <a:gradFill>
            <a:gsLst>
              <a:gs pos="10000">
                <a:srgbClr val="E94F37">
                  <a:alpha val="0"/>
                </a:srgbClr>
              </a:gs>
              <a:gs pos="40000">
                <a:srgbClr val="E94F37"/>
              </a:gs>
              <a:gs pos="60000">
                <a:srgbClr val="E94F37"/>
              </a:gs>
              <a:gs pos="90000">
                <a:srgbClr val="E94F37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pl-PL" sz="3600" b="1" dirty="0">
                <a:solidFill>
                  <a:schemeClr val="bg1"/>
                </a:solidFill>
                <a:latin typeface="Proxima Nova" panose="02000506030000020004" pitchFamily="50" charset="0"/>
              </a:rPr>
              <a:t>Państwowa Inspekcja Sanitarna</a:t>
            </a:r>
            <a:endParaRPr lang="pl-PL" sz="36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grpSp>
        <p:nvGrpSpPr>
          <p:cNvPr id="65" name="Grupa 64"/>
          <p:cNvGrpSpPr/>
          <p:nvPr/>
        </p:nvGrpSpPr>
        <p:grpSpPr>
          <a:xfrm>
            <a:off x="866274" y="2322617"/>
            <a:ext cx="10459452" cy="1728966"/>
            <a:chOff x="2521478" y="2243368"/>
            <a:chExt cx="7060632" cy="904957"/>
          </a:xfrm>
        </p:grpSpPr>
        <p:sp>
          <p:nvSpPr>
            <p:cNvPr id="67" name="Prostokąt zaokrąglony 66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ocenia lokalną sytuację epidemiologiczną </a:t>
              </a:r>
              <a:b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</a:br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na danym obszarze</a:t>
              </a:r>
            </a:p>
          </p:txBody>
        </p:sp>
        <p:sp>
          <p:nvSpPr>
            <p:cNvPr id="73" name="Prostokąt zaokrąglony 72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ustala wystąpienie przypadków </a:t>
              </a:r>
              <a:r>
                <a:rPr lang="pl-PL" sz="2000" b="1" dirty="0">
                  <a:solidFill>
                    <a:srgbClr val="00B0F0"/>
                  </a:solidFill>
                  <a:latin typeface="Proxima Nova" panose="02000506030000020004" pitchFamily="50" charset="0"/>
                </a:rPr>
                <a:t>zakażenia SARS-CoV-2 </a:t>
              </a:r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wśród uczniów lub pracowników szkoły</a:t>
              </a:r>
            </a:p>
          </p:txBody>
        </p:sp>
      </p:grpSp>
      <p:sp>
        <p:nvSpPr>
          <p:cNvPr id="75" name="Prostokąt zaokrąglony 74"/>
          <p:cNvSpPr/>
          <p:nvPr/>
        </p:nvSpPr>
        <p:spPr>
          <a:xfrm>
            <a:off x="3937940" y="4416186"/>
            <a:ext cx="4316120" cy="90495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algn="ctr"/>
            <a:r>
              <a:rPr lang="pl-PL" sz="2000" b="1" dirty="0">
                <a:solidFill>
                  <a:srgbClr val="044D7E"/>
                </a:solidFill>
                <a:latin typeface="Proxima Nova" panose="02000506030000020004" pitchFamily="50" charset="0"/>
              </a:rPr>
              <a:t>wydaje opinię dotyczącą zakresu zawieszenia zajęć stacjonarnych</a:t>
            </a:r>
          </a:p>
        </p:txBody>
      </p:sp>
      <p:cxnSp>
        <p:nvCxnSpPr>
          <p:cNvPr id="78" name="Łącznik prosty ze strzałką 77"/>
          <p:cNvCxnSpPr>
            <a:stCxn id="73" idx="2"/>
            <a:endCxn id="75" idx="3"/>
          </p:cNvCxnSpPr>
          <p:nvPr/>
        </p:nvCxnSpPr>
        <p:spPr>
          <a:xfrm flipH="1">
            <a:off x="8254060" y="4051583"/>
            <a:ext cx="913606" cy="81708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a 78"/>
          <p:cNvGrpSpPr/>
          <p:nvPr/>
        </p:nvGrpSpPr>
        <p:grpSpPr>
          <a:xfrm>
            <a:off x="553616" y="190500"/>
            <a:ext cx="1741993" cy="2180905"/>
            <a:chOff x="648537" y="472542"/>
            <a:chExt cx="1434901" cy="1796438"/>
          </a:xfrm>
        </p:grpSpPr>
        <p:pic>
          <p:nvPicPr>
            <p:cNvPr id="80" name="Obraz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81" name="Elipsa 80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82" name="Grupa 81"/>
          <p:cNvGrpSpPr/>
          <p:nvPr/>
        </p:nvGrpSpPr>
        <p:grpSpPr>
          <a:xfrm>
            <a:off x="9917176" y="54905"/>
            <a:ext cx="2076704" cy="2227696"/>
            <a:chOff x="2979037" y="3065177"/>
            <a:chExt cx="2393530" cy="2567557"/>
          </a:xfrm>
        </p:grpSpPr>
        <p:pic>
          <p:nvPicPr>
            <p:cNvPr id="83" name="Obraz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Elipsa 83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cxnSp>
        <p:nvCxnSpPr>
          <p:cNvPr id="26" name="Łącznik prosty ze strzałką 25"/>
          <p:cNvCxnSpPr>
            <a:stCxn id="67" idx="2"/>
            <a:endCxn id="75" idx="1"/>
          </p:cNvCxnSpPr>
          <p:nvPr/>
        </p:nvCxnSpPr>
        <p:spPr>
          <a:xfrm>
            <a:off x="3024334" y="4051583"/>
            <a:ext cx="913606" cy="81708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514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-23401" y="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2151780" y="1720596"/>
            <a:ext cx="7279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>
                <a:solidFill>
                  <a:schemeClr val="bg1"/>
                </a:solidFill>
              </a:rPr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1135522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4330499" y="0"/>
            <a:ext cx="8584560" cy="605942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blurRad="190500" dist="165100" algn="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Równoległobok 25"/>
          <p:cNvSpPr/>
          <p:nvPr/>
        </p:nvSpPr>
        <p:spPr>
          <a:xfrm flipH="1">
            <a:off x="463097" y="2519035"/>
            <a:ext cx="5458658" cy="686893"/>
          </a:xfrm>
          <a:prstGeom prst="parallelogram">
            <a:avLst/>
          </a:prstGeom>
          <a:gradFill>
            <a:gsLst>
              <a:gs pos="69000">
                <a:srgbClr val="8DC044"/>
              </a:gs>
              <a:gs pos="8000">
                <a:srgbClr val="8DC044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pPr algn="ctr"/>
            <a:r>
              <a:rPr lang="nb-NO" sz="3200" b="1" dirty="0">
                <a:solidFill>
                  <a:schemeClr val="bg1"/>
                </a:solidFill>
                <a:latin typeface="Proxima Nova" panose="02000506030000020004" pitchFamily="50" charset="0"/>
              </a:rPr>
              <a:t>stacjonarnie</a:t>
            </a:r>
          </a:p>
        </p:txBody>
      </p:sp>
      <p:sp>
        <p:nvSpPr>
          <p:cNvPr id="9" name="Prostokąt 8"/>
          <p:cNvSpPr/>
          <p:nvPr/>
        </p:nvSpPr>
        <p:spPr>
          <a:xfrm>
            <a:off x="273948" y="1266859"/>
            <a:ext cx="58050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3200" b="1" dirty="0">
                <a:solidFill>
                  <a:srgbClr val="00B0F0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Państwa europejskie,</a:t>
            </a:r>
            <a:b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</a:br>
            <a: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które będą prowadziły naukę </a:t>
            </a:r>
            <a:endParaRPr lang="pl-PL" sz="3200" dirty="0">
              <a:solidFill>
                <a:schemeClr val="bg1"/>
              </a:solidFill>
              <a:effectLst/>
              <a:latin typeface="Proxima Nova" panose="02000506030000020004" pitchFamily="50" charset="0"/>
              <a:ea typeface="Times New Roman" panose="02020603050405020304" pitchFamily="18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273948" y="328212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w roku szkolnym </a:t>
            </a:r>
            <a:b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</a:br>
            <a: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2020/2021 </a:t>
            </a:r>
            <a:endParaRPr lang="pl-PL" sz="3200" dirty="0">
              <a:solidFill>
                <a:schemeClr val="bg1"/>
              </a:solidFill>
              <a:effectLst/>
              <a:latin typeface="Proxima Nova" panose="02000506030000020004" pitchFamily="50" charset="0"/>
              <a:ea typeface="Times New Roman" panose="02020603050405020304" pitchFamily="18" charset="0"/>
            </a:endParaRPr>
          </a:p>
        </p:txBody>
      </p:sp>
      <p:sp>
        <p:nvSpPr>
          <p:cNvPr id="28" name="Elipsa 27"/>
          <p:cNvSpPr/>
          <p:nvPr/>
        </p:nvSpPr>
        <p:spPr>
          <a:xfrm>
            <a:off x="1426916" y="5232325"/>
            <a:ext cx="173144" cy="173144"/>
          </a:xfrm>
          <a:prstGeom prst="ellipse">
            <a:avLst/>
          </a:prstGeom>
          <a:solidFill>
            <a:srgbClr val="79A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Elipsa 29"/>
          <p:cNvSpPr/>
          <p:nvPr/>
        </p:nvSpPr>
        <p:spPr>
          <a:xfrm>
            <a:off x="3501915" y="5232325"/>
            <a:ext cx="173144" cy="173144"/>
          </a:xfrm>
          <a:prstGeom prst="ellipse">
            <a:avLst/>
          </a:prstGeom>
          <a:solidFill>
            <a:srgbClr val="067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ole tekstowe 30"/>
          <p:cNvSpPr txBox="1"/>
          <p:nvPr/>
        </p:nvSpPr>
        <p:spPr>
          <a:xfrm>
            <a:off x="1633174" y="5136239"/>
            <a:ext cx="1688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Proxima Nova Cond" panose="02000506030000020004" pitchFamily="50" charset="0"/>
              </a:rPr>
              <a:t>stacjonarna nauka</a:t>
            </a:r>
          </a:p>
        </p:txBody>
      </p:sp>
      <p:sp>
        <p:nvSpPr>
          <p:cNvPr id="32" name="pole tekstowe 31"/>
          <p:cNvSpPr txBox="1"/>
          <p:nvPr/>
        </p:nvSpPr>
        <p:spPr>
          <a:xfrm>
            <a:off x="3708173" y="5136239"/>
            <a:ext cx="1092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Proxima Nova Cond" panose="02000506030000020004" pitchFamily="50" charset="0"/>
              </a:rPr>
              <a:t>brak decyzji</a:t>
            </a:r>
          </a:p>
        </p:txBody>
      </p:sp>
    </p:spTree>
    <p:extLst>
      <p:ext uri="{BB962C8B-B14F-4D97-AF65-F5344CB8AC3E}">
        <p14:creationId xmlns:p14="http://schemas.microsoft.com/office/powerpoint/2010/main" val="2072140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350A571-23B8-1F4E-BD92-C1DCB111A798}"/>
              </a:ext>
            </a:extLst>
          </p:cNvPr>
          <p:cNvSpPr/>
          <p:nvPr/>
        </p:nvSpPr>
        <p:spPr>
          <a:xfrm>
            <a:off x="198120" y="3541512"/>
            <a:ext cx="11795758" cy="863600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1200"/>
              </a:spcAft>
            </a:pPr>
            <a:r>
              <a:rPr lang="pl-PL" sz="3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dla publicznych i niepublicznych </a:t>
            </a:r>
            <a:br>
              <a:rPr lang="pl-PL" sz="3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szkół i placówek </a:t>
            </a:r>
            <a:r>
              <a:rPr lang="pl-PL" sz="3200" b="1" dirty="0">
                <a:solidFill>
                  <a:srgbClr val="00B0F0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od 1 września 2020 r.</a:t>
            </a:r>
            <a:endParaRPr lang="pl-PL" sz="2000" b="1" dirty="0">
              <a:solidFill>
                <a:srgbClr val="00B0F0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4" name="Równoległobok 23"/>
          <p:cNvSpPr/>
          <p:nvPr/>
        </p:nvSpPr>
        <p:spPr>
          <a:xfrm>
            <a:off x="2564270" y="1875871"/>
            <a:ext cx="8138079" cy="1303740"/>
          </a:xfrm>
          <a:prstGeom prst="parallelogram">
            <a:avLst/>
          </a:prstGeom>
          <a:gradFill>
            <a:gsLst>
              <a:gs pos="69000">
                <a:srgbClr val="00B0F0"/>
              </a:gs>
              <a:gs pos="8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pPr algn="ctr"/>
            <a:r>
              <a:rPr lang="nb-NO" sz="4400" b="1" dirty="0">
                <a:solidFill>
                  <a:schemeClr val="bg1"/>
                </a:solidFill>
                <a:latin typeface="Proxima Nova" panose="02000506030000020004" pitchFamily="50" charset="0"/>
              </a:rPr>
              <a:t>Wytyczne GIS, MZ i MEN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25" y="1661594"/>
            <a:ext cx="1731598" cy="17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34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5" name="Równoległobok 24"/>
          <p:cNvSpPr/>
          <p:nvPr/>
        </p:nvSpPr>
        <p:spPr>
          <a:xfrm>
            <a:off x="3464169" y="525779"/>
            <a:ext cx="5263662" cy="579267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Proxima Nova" panose="02000506030000020004" pitchFamily="50" charset="0"/>
              </a:rPr>
              <a:t>Q</a:t>
            </a:r>
            <a:r>
              <a:rPr lang="pl-PL" sz="4400" dirty="0">
                <a:solidFill>
                  <a:schemeClr val="bg1"/>
                </a:solidFill>
                <a:latin typeface="Proxima Nova" panose="02000506030000020004" pitchFamily="50" charset="0"/>
              </a:rPr>
              <a:t>&amp;</a:t>
            </a:r>
            <a:r>
              <a:rPr lang="pl-PL" sz="4400" b="1" dirty="0">
                <a:solidFill>
                  <a:schemeClr val="bg1"/>
                </a:solidFill>
                <a:latin typeface="Proxima Nova" panose="02000506030000020004" pitchFamily="50" charset="0"/>
              </a:rPr>
              <a:t>A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1226820" y="1440324"/>
            <a:ext cx="9738360" cy="814536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72000" rIns="0" bIns="108000" rtlCol="0" anchor="ctr"/>
          <a:lstStyle/>
          <a:p>
            <a:r>
              <a:rPr lang="pl-PL" b="1"/>
              <a:t>Co z uczniami w klasie, gdy jeden z nich zostanie zakażony?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351338" y="2321072"/>
            <a:ext cx="9738360" cy="118361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/>
              <a:t>W sytuacji, gdy jeden z uczniów zachoruje na COVID-19, kwarantannie będą musieli poddać się pozostali uczniowie z tej klasy. Wówczas prowadzenie dla nich zajęć w formie zdalnej będzie jedyną możliwością kontynuowania nauki. Nauka stacjonarna dla innych klas w danej szkole uzależniona zostanie od tego w jakim stopniu byli oni narażeni na zakażenie.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1351338" y="4775299"/>
            <a:ext cx="9738360" cy="64552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>
                <a:solidFill>
                  <a:schemeClr val="bg1"/>
                </a:solidFill>
                <a:latin typeface="Proxima Nova" panose="02000506030000020004" pitchFamily="50" charset="0"/>
              </a:rPr>
              <a:t>. </a:t>
            </a:r>
            <a:r>
              <a:rPr lang="pl-PL" dirty="0"/>
              <a:t>Dyrektor szkoły, bez względu na to, czy placówka znajduje się w strefie czerwonej, żółtej czy zielonej, może wprowadzić dodatkowe obostrzenia lub środki bezpieczeństwa, takie jak np. obowiązek zakrywania nosa i ust w częściach wspólnych szkoły czy podczas przerw.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289050" y="3637352"/>
            <a:ext cx="9676130" cy="830684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72000" rIns="0" bIns="108000" rtlCol="0" anchor="ctr"/>
          <a:lstStyle/>
          <a:p>
            <a:r>
              <a:rPr lang="pl-PL" b="1"/>
              <a:t>Czy dyrektor szkoły może wprowadzić w placówce dodatkowe obostrzenia lub środki bezpieczeństwa?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918208" y="1418902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</a:p>
        </p:txBody>
      </p:sp>
      <p:sp>
        <p:nvSpPr>
          <p:cNvPr id="30" name="Elipsa 29"/>
          <p:cNvSpPr/>
          <p:nvPr/>
        </p:nvSpPr>
        <p:spPr>
          <a:xfrm>
            <a:off x="918208" y="3632078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7601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45462" y="1424821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5" name="Równoległobok 24"/>
          <p:cNvSpPr/>
          <p:nvPr/>
        </p:nvSpPr>
        <p:spPr>
          <a:xfrm>
            <a:off x="3464169" y="525779"/>
            <a:ext cx="5263662" cy="579267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Proxima Nova" panose="02000506030000020004" pitchFamily="50" charset="0"/>
              </a:rPr>
              <a:t>Q</a:t>
            </a:r>
            <a:r>
              <a:rPr lang="pl-PL" sz="4400" dirty="0">
                <a:solidFill>
                  <a:schemeClr val="bg1"/>
                </a:solidFill>
                <a:latin typeface="Proxima Nova" panose="02000506030000020004" pitchFamily="50" charset="0"/>
              </a:rPr>
              <a:t>&amp;</a:t>
            </a:r>
            <a:r>
              <a:rPr lang="pl-PL" sz="4400" b="1" dirty="0">
                <a:solidFill>
                  <a:schemeClr val="bg1"/>
                </a:solidFill>
                <a:latin typeface="Proxima Nova" panose="02000506030000020004" pitchFamily="50" charset="0"/>
              </a:rPr>
              <a:t>A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1226820" y="1440324"/>
            <a:ext cx="9738360" cy="814536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72000" rIns="0" bIns="108000" rtlCol="0" anchor="ctr"/>
          <a:lstStyle/>
          <a:p>
            <a:r>
              <a:rPr lang="pl-PL" b="1" dirty="0"/>
              <a:t>Czy nauczyciel na kwarantannie może wykonywać pracę?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353667" y="2363704"/>
            <a:ext cx="9800648" cy="121343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/>
              <a:t>Może, wyłącznie zdalną, o ile taki sposób zostanie ustalony z pracodawcą- dyrektorem szkoły. Kwarantanna nie oznacza niezdolności do pracy w rozumieniu art. 6 ust. 1 ustawy z 25 czerwca 1999 r. o świadczeniach pieniężnych z ubezpieczenia społecznego w razie choroby i macierzyństwa zasiłek chorobowy, lecz stanowi niemożność wykonywania pracy  w określony sposób.</a:t>
            </a:r>
          </a:p>
          <a:p>
            <a:r>
              <a:rPr lang="pl-PL" dirty="0"/>
              <a:t>Nauczyciel na kwarantannie nie może pracować poza miejscem kwarantanny.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1351338" y="4775299"/>
            <a:ext cx="9738360" cy="64552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/>
              <a:t>Decyzja powinna być podjęta na podstawie opinii lekarza sprawującego opiekę zdrowotną nad uczniem z chorobą przewlekłą.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289050" y="3637352"/>
            <a:ext cx="9676130" cy="830684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72000" rIns="0" bIns="108000" rtlCol="0" anchor="ctr"/>
          <a:lstStyle/>
          <a:p>
            <a:r>
              <a:rPr lang="pl-PL" b="1" dirty="0"/>
              <a:t>Czy uczniowie przewlekle chorzy (np. z deficytem odporności) na co dzień uczęszczający do szkoły powinni uczestniczyć w lekcjach stacjonarnych?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918208" y="1418902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</a:p>
        </p:txBody>
      </p:sp>
      <p:sp>
        <p:nvSpPr>
          <p:cNvPr id="30" name="Elipsa 29"/>
          <p:cNvSpPr/>
          <p:nvPr/>
        </p:nvSpPr>
        <p:spPr>
          <a:xfrm>
            <a:off x="918208" y="3632078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82096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45462" y="1424821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5" name="Równoległobok 24"/>
          <p:cNvSpPr/>
          <p:nvPr/>
        </p:nvSpPr>
        <p:spPr>
          <a:xfrm>
            <a:off x="3464169" y="525779"/>
            <a:ext cx="5263662" cy="579267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Proxima Nova" panose="02000506030000020004" pitchFamily="50" charset="0"/>
              </a:rPr>
              <a:t>Q</a:t>
            </a:r>
            <a:r>
              <a:rPr lang="pl-PL" sz="4400" dirty="0">
                <a:solidFill>
                  <a:schemeClr val="bg1"/>
                </a:solidFill>
                <a:latin typeface="Proxima Nova" panose="02000506030000020004" pitchFamily="50" charset="0"/>
              </a:rPr>
              <a:t>&amp;</a:t>
            </a:r>
            <a:r>
              <a:rPr lang="pl-PL" sz="4400" b="1" dirty="0">
                <a:solidFill>
                  <a:schemeClr val="bg1"/>
                </a:solidFill>
                <a:latin typeface="Proxima Nova" panose="02000506030000020004" pitchFamily="50" charset="0"/>
              </a:rPr>
              <a:t>A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1226820" y="1440324"/>
            <a:ext cx="9738360" cy="814536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72000" rIns="0" bIns="108000" rtlCol="0" anchor="ctr"/>
          <a:lstStyle/>
          <a:p>
            <a:r>
              <a:rPr lang="pl-PL" b="1" dirty="0"/>
              <a:t>Czy trzeba zachowywać dystans społeczny na terenie szkoły? Czy dzieci muszą nosić maseczki?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353667" y="2363704"/>
            <a:ext cx="9800648" cy="121343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sz="1400" dirty="0"/>
              <a:t>W miarę możliwości zaleca się taką organizację pracy szkoły i jej koordynację, która umożliwi zachowanie dystansu między osobami przebywającymi na terenie szkoły i ograniczy gromadzenie się uczniów (np. różne godziny przychodzenia uczniów z poszczególnych klas do szkoły, różne godziny przerw lub zajęć na boisku) oraz unikanie częstej zmiany pomieszczeń, w których odbywają się zajęcia. Ponadto obowiązują ogólne zasady higieny: częste mycie rąk, ochrona podczas kichania i kaszlu oraz unikanie dotykania oczu, nosa i ust. Maseczki powinny być stosowane w przypadku niemożności zachowania dystansu np. w czasie przerw w miejscach wspólnie użytkowanych, o ile nie jest zachowane zróżnicowanie czasowe w prowadzeniu zajęć.</a:t>
            </a:r>
            <a:endParaRPr lang="pl-PL" sz="24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1351338" y="4775299"/>
            <a:ext cx="9738360" cy="64552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/>
              <a:t>Jeżeli u dziecka, przebywa na terenie szkoły, podejrzewa się infekcyjną chorobę wirusową, to funkcję tę pełni osoba wyznaczona zgodnie z procedurami ustalonymi przez dyrektora szkoły. Opiekun przebywający w tym samym pomieszczeniu powinien zachować dystans wynoszący min. 2 m, zakryć usta i nos maseczką.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289050" y="3637352"/>
            <a:ext cx="9676130" cy="830684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72000" rIns="0" bIns="108000" rtlCol="0" anchor="ctr"/>
          <a:lstStyle/>
          <a:p>
            <a:r>
              <a:rPr lang="pl-PL" b="1" dirty="0"/>
              <a:t>Kto powinien pilnować odizolowanego ucznia, który ma objawy choroby? Czy trzeba zachować odstęp i nałożyć maseczkę?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918208" y="1418902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</a:p>
        </p:txBody>
      </p:sp>
      <p:sp>
        <p:nvSpPr>
          <p:cNvPr id="30" name="Elipsa 29"/>
          <p:cNvSpPr/>
          <p:nvPr/>
        </p:nvSpPr>
        <p:spPr>
          <a:xfrm>
            <a:off x="918208" y="3632078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7933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-23401" y="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upa 4"/>
          <p:cNvGrpSpPr/>
          <p:nvPr/>
        </p:nvGrpSpPr>
        <p:grpSpPr>
          <a:xfrm>
            <a:off x="1983749" y="734395"/>
            <a:ext cx="8224503" cy="4583723"/>
            <a:chOff x="2153051" y="797521"/>
            <a:chExt cx="8224503" cy="4583723"/>
          </a:xfrm>
          <a:effectLst>
            <a:outerShdw blurRad="228600" dist="228600" dir="7800000" algn="l" rotWithShape="0">
              <a:prstClr val="black">
                <a:alpha val="40000"/>
              </a:prstClr>
            </a:outerShdw>
          </a:effectLst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062" y="797521"/>
              <a:ext cx="3241492" cy="4583723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051" y="797521"/>
              <a:ext cx="3241492" cy="4583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3817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4578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1 CKE">
  <a:themeElements>
    <a:clrScheme name="Niestandardowy 2">
      <a:dk1>
        <a:srgbClr val="000000"/>
      </a:dk1>
      <a:lt1>
        <a:srgbClr val="FFFFFF"/>
      </a:lt1>
      <a:dk2>
        <a:srgbClr val="626362"/>
      </a:dk2>
      <a:lt2>
        <a:srgbClr val="E7E6E6"/>
      </a:lt2>
      <a:accent1>
        <a:srgbClr val="F5E188"/>
      </a:accent1>
      <a:accent2>
        <a:srgbClr val="3499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1 CKE" id="{86C8FC34-3394-E745-8AF4-E8F4F83B929B}" vid="{9983CEDA-9566-A443-A871-7E08D8D1F54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Motyw1 CKE</Template>
  <TotalTime>1881</TotalTime>
  <Words>1077</Words>
  <Application>Microsoft Office PowerPoint</Application>
  <PresentationFormat>Panoramiczny</PresentationFormat>
  <Paragraphs>122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0" baseType="lpstr">
      <vt:lpstr>Proxima Nova Cond</vt:lpstr>
      <vt:lpstr>Times New Roman</vt:lpstr>
      <vt:lpstr>Century</vt:lpstr>
      <vt:lpstr>Wingdings</vt:lpstr>
      <vt:lpstr>Symbol</vt:lpstr>
      <vt:lpstr>Calibri</vt:lpstr>
      <vt:lpstr>Arial</vt:lpstr>
      <vt:lpstr>Proxima Nova</vt:lpstr>
      <vt:lpstr>Motyw1 CKE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aaa</dc:title>
  <dc:creator>beata.czapska@me.com</dc:creator>
  <cp:lastModifiedBy>Jolanta Kobus</cp:lastModifiedBy>
  <cp:revision>160</cp:revision>
  <cp:lastPrinted>2020-08-12T10:36:46Z</cp:lastPrinted>
  <dcterms:created xsi:type="dcterms:W3CDTF">2020-07-29T10:15:08Z</dcterms:created>
  <dcterms:modified xsi:type="dcterms:W3CDTF">2020-08-27T06:40:45Z</dcterms:modified>
</cp:coreProperties>
</file>