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9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2C3AFA-158C-45A0-92B6-A437B410B178}" type="datetimeFigureOut">
              <a:rPr lang="pl-PL" smtClean="0"/>
              <a:pPr/>
              <a:t>24.05.2022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AAC274-80E1-4BFA-AA4E-1860809EAA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szkolenie Rady Pedagogicznej w Szkole Podstawowej w Pukininie</a:t>
            </a:r>
          </a:p>
          <a:p>
            <a:r>
              <a:rPr lang="pl-PL" dirty="0" smtClean="0"/>
              <a:t>mgr Ewa Gabryszewska-Nogaj</a:t>
            </a:r>
            <a:endParaRPr lang="pl-PL" dirty="0"/>
          </a:p>
        </p:txBody>
      </p:sp>
      <p:pic>
        <p:nvPicPr>
          <p:cNvPr id="4" name="Symbol zastępczy zawartości 3" descr="pol_pl_Pozytywna-Dyscyplina-dla-nastolatkow-Jane-Nelsen-30987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744" b="24744"/>
          <a:stretch>
            <a:fillRect/>
          </a:stretch>
        </p:blipFill>
        <p:spPr/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Pozytywna dyscyplina dla nastolatków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Kluczem do motywacji jest właściwa zachęta i motywacja.</a:t>
            </a:r>
          </a:p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1600" i="1" u="sng" dirty="0" smtClean="0"/>
              <a:t>Bardzo skuteczne motywatory:</a:t>
            </a:r>
            <a:endParaRPr lang="pl-PL" sz="1600" i="1" dirty="0" smtClean="0"/>
          </a:p>
          <a:p>
            <a:pPr>
              <a:buNone/>
            </a:pPr>
            <a:r>
              <a:rPr lang="pl-PL" sz="1600" dirty="0" smtClean="0"/>
              <a:t>	- pochwały,</a:t>
            </a:r>
            <a:br>
              <a:rPr lang="pl-PL" sz="1600" dirty="0" smtClean="0"/>
            </a:br>
            <a:r>
              <a:rPr lang="pl-PL" sz="1600" dirty="0" smtClean="0"/>
              <a:t>- żarty,</a:t>
            </a:r>
            <a:br>
              <a:rPr lang="pl-PL" sz="1600" dirty="0" smtClean="0"/>
            </a:br>
            <a:r>
              <a:rPr lang="pl-PL" sz="1600" dirty="0" smtClean="0"/>
              <a:t>- robienie interesów i branie zastawów,</a:t>
            </a:r>
            <a:br>
              <a:rPr lang="pl-PL" sz="1600" dirty="0" smtClean="0"/>
            </a:br>
            <a:r>
              <a:rPr lang="pl-PL" sz="1600" dirty="0" smtClean="0"/>
              <a:t>- własne zaangażowanie,</a:t>
            </a:r>
            <a:br>
              <a:rPr lang="pl-PL" sz="1600" dirty="0" smtClean="0"/>
            </a:br>
            <a:r>
              <a:rPr lang="pl-PL" sz="1600" dirty="0" smtClean="0"/>
              <a:t>- wspólne rozwiązywanie problemów,</a:t>
            </a:r>
            <a:br>
              <a:rPr lang="pl-PL" sz="1600" dirty="0" smtClean="0"/>
            </a:br>
            <a:r>
              <a:rPr lang="pl-PL" sz="1600" dirty="0" smtClean="0"/>
              <a:t>- uprzejma i stanowcza konsekwencja.</a:t>
            </a:r>
          </a:p>
          <a:p>
            <a:pPr>
              <a:buNone/>
            </a:pPr>
            <a:r>
              <a:rPr lang="pl-PL" sz="1600" dirty="0" smtClean="0"/>
              <a:t>	</a:t>
            </a:r>
            <a:r>
              <a:rPr lang="pl-PL" sz="1600" i="1" u="sng" dirty="0" smtClean="0"/>
              <a:t>Cztery kroki uprzejmej i stanowczej konsekwencji:</a:t>
            </a:r>
            <a:br>
              <a:rPr lang="pl-PL" sz="1600" i="1" u="sng" dirty="0" smtClean="0"/>
            </a:br>
            <a:r>
              <a:rPr lang="pl-PL" sz="1600" i="1" u="sng" dirty="0" smtClean="0"/>
              <a:t/>
            </a:r>
            <a:br>
              <a:rPr lang="pl-PL" sz="1600" i="1" u="sng" dirty="0" smtClean="0"/>
            </a:br>
            <a:r>
              <a:rPr lang="pl-PL" sz="1600" dirty="0" smtClean="0"/>
              <a:t>1. Przeprowadź przyjacielską rozmowę z nastolatkiem, żeby dowiedzieć się, o co chodzi w danej sprawie.</a:t>
            </a:r>
          </a:p>
          <a:p>
            <a:pPr>
              <a:buNone/>
            </a:pPr>
            <a:r>
              <a:rPr lang="pl-PL" sz="1600" dirty="0" smtClean="0"/>
              <a:t>	2. Przedyskutujcie wspólnie możliwe rozwiązania (nie stroń od żartów).</a:t>
            </a:r>
          </a:p>
          <a:p>
            <a:pPr>
              <a:buNone/>
            </a:pPr>
            <a:r>
              <a:rPr lang="pl-PL" sz="1600" dirty="0" smtClean="0"/>
              <a:t>	3. Uzgodnijcie nieprzekraczalną datę i czas realizacji.</a:t>
            </a:r>
          </a:p>
          <a:p>
            <a:pPr>
              <a:buNone/>
            </a:pPr>
            <a:r>
              <a:rPr lang="pl-PL" sz="1600" dirty="0" smtClean="0"/>
              <a:t>	4. Weź pod uwagę, że ten termin prawdopodobnie nie zostanie dotrzymany, więc po prostu trzymaj się umowy, łagodnie i stanowczo wymagając od nastolatka jej przestrzegania.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877848"/>
          </a:xfrm>
        </p:spPr>
        <p:txBody>
          <a:bodyPr/>
          <a:lstStyle/>
          <a:p>
            <a:r>
              <a:rPr lang="pl-PL" dirty="0" smtClean="0"/>
              <a:t>Jak motywować nastolatka?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18356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i="1" u="sng" dirty="0" smtClean="0"/>
              <a:t>Cztery pułapki prowadzące do porażki:</a:t>
            </a:r>
          </a:p>
          <a:p>
            <a:pPr>
              <a:buNone/>
            </a:pPr>
            <a:r>
              <a:rPr lang="pl-PL" sz="1800" dirty="0" smtClean="0"/>
              <a:t>	1. Przekonanie, że nastolatek myśli w taki sam sposób jak ty i to samo jest dla niego ważne.</a:t>
            </a:r>
          </a:p>
          <a:p>
            <a:pPr>
              <a:buNone/>
            </a:pPr>
            <a:r>
              <a:rPr lang="pl-PL" sz="1800" dirty="0" smtClean="0"/>
              <a:t>	2. Ocenianie i krytykowanie, zamiast trzymania się meritum.</a:t>
            </a:r>
          </a:p>
          <a:p>
            <a:pPr>
              <a:buNone/>
            </a:pPr>
            <a:r>
              <a:rPr lang="pl-PL" sz="1800" dirty="0" smtClean="0"/>
              <a:t>	3. Rezygnacja z określenia konkretnego terminu wykonania zadania.</a:t>
            </a:r>
          </a:p>
          <a:p>
            <a:pPr>
              <a:buNone/>
            </a:pPr>
            <a:r>
              <a:rPr lang="pl-PL" sz="1800" dirty="0" smtClean="0"/>
              <a:t>	4. Nieposzanowanie godności nastolatka i twojej własnej.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Ćw. Wyobraźmy sobie, że nasz nastolatek nie wykonał jeszcze zadania jakim było skoszenie trawnika, a czas na wykonanie pracy zbliża się ku końcowi…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496944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Nasza interwencja.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i="1" u="sng" dirty="0" smtClean="0"/>
              <a:t>Cztery zasady uprzejmej i stanowczej konsekwencji: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dirty="0" smtClean="0"/>
              <a:t>1</a:t>
            </a:r>
            <a:r>
              <a:rPr lang="pl-PL" sz="2800" dirty="0" smtClean="0"/>
              <a:t>. Twoje uwagi muszą być proste, zwięzłe i w </a:t>
            </a:r>
            <a:r>
              <a:rPr lang="pl-PL" sz="2800" dirty="0" smtClean="0"/>
              <a:t>przyjaznym </a:t>
            </a:r>
            <a:r>
              <a:rPr lang="pl-PL" sz="2800" dirty="0" smtClean="0"/>
              <a:t>tonie. (,,Widzę, że nie zrobiłeś tego, co miałeś zrobić. Może zrobisz to teraz?”).</a:t>
            </a:r>
          </a:p>
          <a:p>
            <a:pPr>
              <a:buNone/>
            </a:pPr>
            <a:r>
              <a:rPr lang="pl-PL" sz="2800" dirty="0" smtClean="0"/>
              <a:t>	2. W odpowiedzi na protesty zapytaj: ,,Na co się umawialiśmy?”.</a:t>
            </a:r>
          </a:p>
          <a:p>
            <a:pPr>
              <a:buNone/>
            </a:pPr>
            <a:r>
              <a:rPr lang="pl-PL" sz="2800" dirty="0" smtClean="0"/>
              <a:t>	3. Jeśli młoda osoba nadal się opiera, nie mów nic więcej. Odwołaj się do komunikacji niewerbalnej. (Pokazuj palcem na zegarek. Uśmiechaj się ze zrozumieniem. Obejmij nastolatka i znowu pokaż zegarek). Tak działa zasada ,,mniej znaczy więcej”. Im mniej mówisz, tym lepszy efekt osiągasz. Im więcej mówisz, tym więcej dostarczasz nastolatkowi paliwa do dalszej kłótni – w której zawsze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 smtClean="0"/>
              <a:t>tobą wygra.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       </a:t>
            </a:r>
            <a:r>
              <a:rPr lang="pl-PL" sz="2900" dirty="0" smtClean="0"/>
              <a:t>4. Kiedy nastolatek w końcu ulegnie (czasem z wielką irytacją), powiedz: ,,Dziękuję ci za to, że dotrzymałeś umowy”.</a:t>
            </a:r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100" u="sng" dirty="0" smtClean="0"/>
          </a:p>
          <a:p>
            <a:pPr>
              <a:buNone/>
            </a:pPr>
            <a:endParaRPr lang="pl-PL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203848" y="476672"/>
            <a:ext cx="56886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u="sng" dirty="0" smtClean="0"/>
              <a:t>Czego nastolatki się uczą, jeśli nie przestrzegamy zasad uprzejmej konsekwencji:</a:t>
            </a:r>
            <a:endParaRPr lang="pl-PL" sz="2400" b="1" dirty="0" smtClean="0"/>
          </a:p>
          <a:p>
            <a:pPr marL="342900" indent="-342900">
              <a:buAutoNum type="arabicPeriod"/>
            </a:pPr>
            <a:r>
              <a:rPr lang="pl-PL" dirty="0" smtClean="0"/>
              <a:t>Nie trzeba dotrzymywać umów. Skoro wy tego nie robicie, to dlaczego oni by mieli?</a:t>
            </a:r>
          </a:p>
          <a:p>
            <a:pPr marL="342900" indent="-342900">
              <a:buAutoNum type="arabicPeriod"/>
            </a:pPr>
            <a:r>
              <a:rPr lang="pl-PL" dirty="0" smtClean="0"/>
              <a:t>Wasze słowa nie mają żadnego znaczenia.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To </a:t>
            </a:r>
            <a:r>
              <a:rPr lang="pl-PL" dirty="0" smtClean="0"/>
              <a:t>tylko zasłona dymna. Wezmą z was przykład.</a:t>
            </a:r>
          </a:p>
          <a:p>
            <a:pPr marL="342900" indent="-342900">
              <a:buAutoNum type="arabicPeriod"/>
            </a:pPr>
            <a:r>
              <a:rPr lang="pl-PL" dirty="0" smtClean="0"/>
              <a:t>Manipulowanie pozwala uniknąć odpowiedzialności.</a:t>
            </a:r>
          </a:p>
          <a:p>
            <a:pPr marL="342900" indent="-342900">
              <a:buAutoNum type="arabicPeriod"/>
            </a:pPr>
            <a:r>
              <a:rPr lang="pl-PL" dirty="0" smtClean="0"/>
              <a:t>Mogą sobie pozwolić na najróżniejsze zachowania, ponieważ nie pilnujecie ich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uprzejmą konsekwencją.</a:t>
            </a:r>
          </a:p>
          <a:p>
            <a:pPr marL="342900" indent="-342900">
              <a:buAutoNum type="arabicPeriod"/>
            </a:pPr>
            <a:r>
              <a:rPr lang="pl-PL" dirty="0" smtClean="0"/>
              <a:t>Kochać to znaczy skłaniać innych do ustępstw.</a:t>
            </a:r>
          </a:p>
          <a:p>
            <a:pPr marL="342900" indent="-342900">
              <a:buAutoNum type="arabicPeriod"/>
            </a:pPr>
            <a:endParaRPr lang="pl-PL" sz="1600" dirty="0" smtClean="0"/>
          </a:p>
          <a:p>
            <a:pPr marL="342900" indent="-342900">
              <a:buAutoNum type="arabicPeriod"/>
            </a:pPr>
            <a:endParaRPr lang="pl-PL" sz="1600" dirty="0" smtClean="0"/>
          </a:p>
          <a:p>
            <a:pPr>
              <a:buNone/>
            </a:pPr>
            <a:endParaRPr lang="pl-PL" sz="2000" b="1" dirty="0" smtClean="0"/>
          </a:p>
        </p:txBody>
      </p:sp>
      <p:pic>
        <p:nvPicPr>
          <p:cNvPr id="26626" name="Picture 2" descr="https://bucket.mlcdn.com/a/600/600185/images/cd7db3d0e3b0cd5961bb6bd86da209404c8c1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1412776"/>
            <a:ext cx="5307335" cy="530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Rady nastolatków dla rodziców, </a:t>
            </a:r>
            <a:br>
              <a:rPr lang="pl-PL" sz="2800" dirty="0" smtClean="0"/>
            </a:br>
            <a:r>
              <a:rPr lang="pl-PL" sz="2800" dirty="0" smtClean="0"/>
              <a:t>jak mogą poprawić komunikację: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Żadnych kazań.</a:t>
            </a:r>
          </a:p>
          <a:p>
            <a:r>
              <a:rPr lang="pl-PL" dirty="0" smtClean="0"/>
              <a:t>Mówcie krótko i przyjaźnie.</a:t>
            </a:r>
          </a:p>
          <a:p>
            <a:r>
              <a:rPr lang="pl-PL" dirty="0" smtClean="0"/>
              <a:t>Nie traktujcie nas z góry.</a:t>
            </a:r>
          </a:p>
          <a:p>
            <a:r>
              <a:rPr lang="pl-PL" dirty="0" smtClean="0"/>
              <a:t>Słuchajcie nas, a nie tylko mówcie.</a:t>
            </a:r>
          </a:p>
          <a:p>
            <a:r>
              <a:rPr lang="pl-PL" dirty="0" smtClean="0"/>
              <a:t>Nie powtarzajcie się.</a:t>
            </a:r>
          </a:p>
          <a:p>
            <a:r>
              <a:rPr lang="pl-PL" dirty="0" smtClean="0"/>
              <a:t>Jeśli mamy odwagę przyznać się do czegoś złego, nie wściekajcie się i nie reagujcie przesadnie.</a:t>
            </a:r>
          </a:p>
          <a:p>
            <a:r>
              <a:rPr lang="pl-PL" dirty="0" smtClean="0"/>
              <a:t>Nie bądźcie wścibscy, nie urządzajcie przesłuchania.</a:t>
            </a:r>
          </a:p>
          <a:p>
            <a:r>
              <a:rPr lang="pl-PL" dirty="0" smtClean="0"/>
              <a:t>Nie wołajcie do nas z drugiego pokoju, oczekując, że przybiegniemy na wezwanie.</a:t>
            </a:r>
          </a:p>
          <a:p>
            <a:r>
              <a:rPr lang="pl-PL" dirty="0" smtClean="0"/>
              <a:t>Nie próbujcie wywoływać u nas poczucia winy, mówiąc na przykład: „ Sama musiałam to zrobić, bo tobie się nie chciało”.</a:t>
            </a:r>
          </a:p>
          <a:p>
            <a:r>
              <a:rPr lang="pl-PL" dirty="0" smtClean="0"/>
              <a:t>Nie obiecujcie czegoś, czego nie możecie spełnić. </a:t>
            </a:r>
          </a:p>
          <a:p>
            <a:r>
              <a:rPr lang="pl-PL" dirty="0" smtClean="0"/>
              <a:t>Nie porównujcie nas z rodzeństwem lub rówieśnikami.</a:t>
            </a:r>
          </a:p>
          <a:p>
            <a:r>
              <a:rPr lang="pl-PL" dirty="0" smtClean="0"/>
              <a:t>Nie rozmawiajcie o nas z naszymi przyjaciółmi.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Okazuj mową i działaniem, że szkolne stopnie twojego nastolatka są dla ciebie ważniejsze od jego osoby. Siedź mu nad głową, gdy odrabia lekcje. Narzucaj mu, kiedy i gdzie ma to robić. Odbieraj mu przywileje, jeśli nie ma dobrych stopni. Co najmniej raz dziennie wchodź na stronę szkoły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sprawdzaj, jak sobie daje radę.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Szkoła….osłabianie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79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Wybierz porę dnia, w której cała rodzina będzie zajmowała się cichą pracą.</a:t>
            </a:r>
          </a:p>
          <a:p>
            <a:r>
              <a:rPr lang="pl-PL" dirty="0" smtClean="0"/>
              <a:t>Określ ze swoim nastolatkiem reguły dotyczące odrabiania lekcji, zamiast prowadzić go za rękę.</a:t>
            </a:r>
          </a:p>
          <a:p>
            <a:r>
              <a:rPr lang="pl-PL" dirty="0" smtClean="0"/>
              <a:t>Urządzajcie rodzinne czytanie książek.</a:t>
            </a:r>
          </a:p>
          <a:p>
            <a:r>
              <a:rPr lang="pl-PL" dirty="0" smtClean="0"/>
              <a:t>Uczcie się razem.</a:t>
            </a:r>
          </a:p>
          <a:p>
            <a:r>
              <a:rPr lang="pl-PL" dirty="0" smtClean="0"/>
              <a:t>Ucz się sam.</a:t>
            </a:r>
          </a:p>
          <a:p>
            <a:r>
              <a:rPr lang="pl-PL" dirty="0" smtClean="0"/>
              <a:t>Pamiętaj, że szkoła jest po to, żeby zdobywać wiedzę, a nie po to, żeby dostawać jak najlepsze stopnie lub uzyskać jakiś papierek.</a:t>
            </a:r>
          </a:p>
          <a:p>
            <a:r>
              <a:rPr lang="pl-PL" dirty="0" smtClean="0"/>
              <a:t>Daj nastolatkowi do zrozumienia, że jest dla ciebie ważniejszy niż jego oceny szkolne.</a:t>
            </a:r>
          </a:p>
          <a:p>
            <a:r>
              <a:rPr lang="pl-PL" dirty="0" smtClean="0"/>
              <a:t>Jeśli jego oceny pogarszają się, zachowaj się po przyjacielsku i spróbuj dociec przyczyny.</a:t>
            </a:r>
          </a:p>
          <a:p>
            <a:r>
              <a:rPr lang="pl-PL" dirty="0" smtClean="0"/>
              <a:t>Patrz realistycznie na możliwości swojego nastolatka i nie oczekuj, że będzie kierował się tymi samymi celami co ty.</a:t>
            </a:r>
          </a:p>
          <a:p>
            <a:r>
              <a:rPr lang="pl-PL" dirty="0" smtClean="0"/>
              <a:t>Nie stosuj odbierania nastolatkowi dostępu do tego, w czym jest dobry ani jako kary, ani jako specyficznej pojmowanej „motywacji”.</a:t>
            </a:r>
          </a:p>
          <a:p>
            <a:r>
              <a:rPr lang="pl-PL" dirty="0" smtClean="0"/>
              <a:t>Jeśli tylko możesz nie wtrącaj się w prace domowe swojego nastolatka.</a:t>
            </a:r>
          </a:p>
          <a:p>
            <a:r>
              <a:rPr lang="pl-PL" dirty="0" smtClean="0"/>
              <a:t>Zachęcaj nastolatka, by bazował na swoich mocnych stronach. Nie żądaj, żeby był dobry we wszystkim.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Szkoła…wzmacnianie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23935"/>
          </a:xfrm>
        </p:spPr>
        <p:txBody>
          <a:bodyPr>
            <a:normAutofit/>
          </a:bodyPr>
          <a:lstStyle/>
          <a:p>
            <a:r>
              <a:rPr lang="pl-PL" dirty="0" smtClean="0"/>
              <a:t>Co sądzisz o takim stylu wychowania?</a:t>
            </a:r>
          </a:p>
          <a:p>
            <a:r>
              <a:rPr lang="pl-PL" dirty="0" smtClean="0"/>
              <a:t>Czy rodzice i wychowawcy są gotowi na pozytywną dyscyplinę?</a:t>
            </a:r>
          </a:p>
          <a:p>
            <a:r>
              <a:rPr lang="pl-PL" dirty="0" smtClean="0"/>
              <a:t>Czy jesteśmy gotowi zmienić nasze podejście do wychowania, sposób myślenia?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Panel dyskusyjny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-1548680" y="980728"/>
            <a:ext cx="7772400" cy="1829761"/>
          </a:xfrm>
        </p:spPr>
        <p:txBody>
          <a:bodyPr/>
          <a:lstStyle/>
          <a:p>
            <a:pPr algn="ctr"/>
            <a:r>
              <a:rPr lang="pl-PL" dirty="0" smtClean="0"/>
              <a:t>Dziękuję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 flipH="1">
            <a:off x="755575" y="4725145"/>
            <a:ext cx="45719" cy="8616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8674" name="Picture 2" descr="Może być zdjęciem przedstawiającym 1 osoba, okulary i drze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3147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323528" y="2204864"/>
            <a:ext cx="5004048" cy="418011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/>
              <a:t>klasyczna metoda wychowawcza, oparta na wzajemnej miłości i szacunku wywodząca się z nurtu psychologii indywidualnej Alfreda Adlera.</a:t>
            </a:r>
            <a:endParaRPr lang="pl-PL" sz="2400" dirty="0"/>
          </a:p>
        </p:txBody>
      </p:sp>
      <p:pic>
        <p:nvPicPr>
          <p:cNvPr id="24578" name="Picture 2" descr="https://bucket.mlcdn.com/a/600/600185/images/a0881825fb5b93c2fe6370a709bfcc417ef9a1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13" y="1811312"/>
            <a:ext cx="5046687" cy="5046688"/>
          </a:xfrm>
          <a:prstGeom prst="rect">
            <a:avLst/>
          </a:prstGeom>
          <a:noFill/>
        </p:spPr>
      </p:pic>
      <p:pic>
        <p:nvPicPr>
          <p:cNvPr id="24580" name="Picture 4" descr="https://pozytywnadyscyplina.pl/wp-content/uploads/2021/10/pozytywna-dyscyplina-logo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6020120" cy="215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Pozytywna Dyscyplina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u="sng" dirty="0" smtClean="0"/>
              <a:t>Opiera </a:t>
            </a:r>
            <a:r>
              <a:rPr lang="pl-PL" u="sng" dirty="0" smtClean="0"/>
              <a:t>się na pięciu fundamentalnych zasadach:</a:t>
            </a:r>
          </a:p>
          <a:p>
            <a:r>
              <a:rPr lang="pl-PL" dirty="0" smtClean="0"/>
              <a:t>Pomaga dzieciom poczuć łączność i przynależność, poczuć, że są ważne w rodzinie i społeczności.</a:t>
            </a:r>
          </a:p>
          <a:p>
            <a:r>
              <a:rPr lang="pl-PL" dirty="0" smtClean="0"/>
              <a:t>Jest jednocześnie pełna szacunku i wymagająca.</a:t>
            </a:r>
          </a:p>
          <a:p>
            <a:r>
              <a:rPr lang="pl-PL" dirty="0" smtClean="0"/>
              <a:t>Jest skuteczna długofalowo: bierze pod uwagę to, co dziecko myśli, czuje, czego się uczy i jakie podejmuje decyzje o sobie samym i o swoim świecie i jak decyduje się postępować w przyszłości, aby przetrwać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odnosić sukcesy.</a:t>
            </a:r>
          </a:p>
          <a:p>
            <a:r>
              <a:rPr lang="pl-PL" dirty="0" smtClean="0"/>
              <a:t>Uczy ważnych umiejętności społecznych i życiowych: szacunku, dbania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 smtClean="0"/>
              <a:t>innych, rozwiązywania problemów, współpracy oraz umiejętności wnoszenia wkładu i bycia pożytecznym w domu, przedszkolu, szkole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większej społeczności.</a:t>
            </a:r>
          </a:p>
          <a:p>
            <a:r>
              <a:rPr lang="pl-PL" dirty="0" smtClean="0"/>
              <a:t>Zaprasza dzieci do odkrywania, jak bardzo są zdolne i kompetentne. Zachęca je do konstruktywnego używania swojej osobistej siły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autonomii.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Powyższe zasady i setki technik, które oferuje Pozytywna Dyscyplina</a:t>
            </a:r>
          </a:p>
          <a:p>
            <a:pPr>
              <a:buNone/>
            </a:pPr>
            <a:r>
              <a:rPr lang="pl-PL" dirty="0" smtClean="0"/>
              <a:t>nauczycielom i rodzicom, są podstawą skuteczności i spokoju jaki daje ta </a:t>
            </a:r>
          </a:p>
          <a:p>
            <a:pPr>
              <a:buNone/>
            </a:pPr>
            <a:r>
              <a:rPr lang="pl-PL" dirty="0" smtClean="0"/>
              <a:t>metoda wszystkim pracującym na co dzień z dziećmi.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188032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 smtClean="0"/>
              <a:t>Kiedy dziecko przestaje widzieć w tobie ideał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700" dirty="0" smtClean="0"/>
              <a:t>Gdy dziecko wchodzi w wiek nastoletni, możemy odnieść wrażenie, że mamy do czynienia z kimś zupełnie innym. Zmienia sposób ubierania się, znajduje sobie innych przyjaciół, słucha innej muzyki, kwestionuje zdanie dorosłych. Nadal jest to ta sama osoba, ale występująca w innej roli.</a:t>
            </a:r>
            <a:br>
              <a:rPr lang="pl-PL" sz="1700" dirty="0" smtClean="0"/>
            </a:br>
            <a:r>
              <a:rPr lang="pl-PL" sz="1700" dirty="0" smtClean="0"/>
              <a:t>Chociaż może się wydawać, że okres dojrzewania dziecka ciągnie się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w </a:t>
            </a:r>
            <a:r>
              <a:rPr lang="pl-PL" sz="1700" dirty="0" smtClean="0"/>
              <a:t>nieskończoność, w istocie jest to tylko krótki fragment drogi rozwoju człowieka.</a:t>
            </a: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r>
              <a:rPr lang="pl-PL" sz="1800" dirty="0" smtClean="0">
                <a:solidFill>
                  <a:schemeClr val="accent1"/>
                </a:solidFill>
              </a:rPr>
              <a:t>•</a:t>
            </a:r>
            <a:r>
              <a:rPr lang="pl-PL" sz="1800" dirty="0" smtClean="0"/>
              <a:t> </a:t>
            </a:r>
            <a:r>
              <a:rPr lang="pl-PL" sz="1900" b="1" dirty="0" smtClean="0"/>
              <a:t>Nastolatek twoich marzeń a nastolatek normalny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700" dirty="0" smtClean="0"/>
              <a:t>Często wyobrażamy sobie nastolatka swoich marzeń jako tak zwane dobre dziecko. Taki nastolatek zdradza samego siebie, starając się wszystkich zadowolić i uzależniając się od pochwał. Rodzice traktują go jako standard. ,,Dlaczego nie możesz być jak twój brat (siostra) – mówią rodzeństwu. Dobre dziecko czuje się kimś znaczącym tylko wtedy, gdy otrzymuje tego rodzaju pochwały. Wielu takich nastolatków rozsypuje się psychicznie po popełnieniu pierwszego poważnego błędu. Niektórzy nie odnajdują się w warunkach współzawodnictwa, kiedy trafiają do szkoły średniej czy na studia i okazuje się, że nie są wcale kimś wyjątkowym. Nie wytrzymując presji, czasem posuwają się nawet do samobójstwa, ponieważ czują, że nie utrzymają się na szczycie. Każdy nastolatek próbuje ustalić: </a:t>
            </a:r>
          </a:p>
          <a:p>
            <a:pPr>
              <a:buNone/>
            </a:pPr>
            <a:r>
              <a:rPr lang="pl-PL" sz="1700" dirty="0" smtClean="0"/>
              <a:t>    ,,Kim jestem i czy jestem wystarczająco dobry?”.                                                  </a:t>
            </a:r>
            <a:r>
              <a:rPr lang="pl-PL" sz="1900" dirty="0" smtClean="0"/>
              <a:t/>
            </a:r>
            <a:br>
              <a:rPr lang="pl-PL" sz="1900" dirty="0" smtClean="0"/>
            </a:br>
            <a:endParaRPr lang="pl-PL" sz="18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 czym poznać, że dziecko staje się nastolatkiem?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8424936" cy="6669360"/>
          </a:xfrm>
        </p:spPr>
        <p:txBody>
          <a:bodyPr>
            <a:normAutofit lnSpcReduction="10000"/>
          </a:bodyPr>
          <a:lstStyle/>
          <a:p>
            <a:r>
              <a:rPr lang="pl-PL" sz="1800" b="1" dirty="0" smtClean="0"/>
              <a:t>Inicjacja do wychowania nastolatka bywa stresująca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500" dirty="0" smtClean="0"/>
              <a:t>Stres to miara rozbieżności pomiędzy rzeczywistością, a naszym wyobrażeniem </a:t>
            </a:r>
            <a:br>
              <a:rPr lang="pl-PL" sz="1500" dirty="0" smtClean="0"/>
            </a:br>
            <a:r>
              <a:rPr lang="pl-PL" sz="1500" dirty="0" smtClean="0"/>
              <a:t>o właściwym porządku rzeczy. </a:t>
            </a:r>
            <a:br>
              <a:rPr lang="pl-PL" sz="1500" dirty="0" smtClean="0"/>
            </a:br>
            <a:r>
              <a:rPr lang="pl-PL" sz="1500" dirty="0" smtClean="0"/>
              <a:t>Skoro źródłem stresu są nasze myśli, to będziemy mniej zestresowani, jeśli je sobie uświadomimy i rozejrzymy za możliwością zmiany – realiów życia albo własnych wyobrażeń. Możemy zredukować stres przyjmując do wiadomości, że jakikolwiek jest nasz nastolatek dzisiaj, nie pozostanie takim na zawsze. Czasami warto odpuścić, pogodzić się z tym, że robi coś inaczej niż my byśmy chcieli.</a:t>
            </a:r>
          </a:p>
          <a:p>
            <a:endParaRPr lang="pl-PL" sz="1500" dirty="0" smtClean="0"/>
          </a:p>
          <a:p>
            <a:r>
              <a:rPr lang="pl-PL" sz="1800" b="1" dirty="0" smtClean="0"/>
              <a:t>Kimkolwiek jesteś dzisiaj, nie będziesz taki zawsze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500" dirty="0" smtClean="0"/>
              <a:t>Zachowania nastolatka są czymś przejściowym. Chce zrozumieć, czym się różni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od </a:t>
            </a:r>
            <a:r>
              <a:rPr lang="pl-PL" sz="1500" dirty="0" smtClean="0"/>
              <a:t>swoich bliskich, określić swoje poglądy na różne sprawy, swoje uczucia i swoje wartości. Ten proces oddzielania się od rodziny nazywamy </a:t>
            </a:r>
            <a:r>
              <a:rPr lang="pl-PL" sz="1500" dirty="0" err="1" smtClean="0"/>
              <a:t>indywiduacją</a:t>
            </a:r>
            <a:r>
              <a:rPr lang="pl-PL" sz="1500" dirty="0" smtClean="0"/>
              <a:t>.</a:t>
            </a:r>
          </a:p>
          <a:p>
            <a:pPr>
              <a:buNone/>
            </a:pPr>
            <a:r>
              <a:rPr lang="pl-PL" sz="1500" b="1" i="1" u="sng" dirty="0" smtClean="0"/>
              <a:t>Cechy </a:t>
            </a:r>
            <a:r>
              <a:rPr lang="pl-PL" sz="1500" b="1" i="1" u="sng" dirty="0" err="1" smtClean="0"/>
              <a:t>indywiduacji</a:t>
            </a:r>
            <a:r>
              <a:rPr lang="pl-PL" sz="1500" b="1" i="1" u="sng" dirty="0" smtClean="0"/>
              <a:t>: 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Młody człowiek odczuwa potrzebę sprawdzania się.</a:t>
            </a:r>
          </a:p>
          <a:p>
            <a:pPr marL="342900" indent="-342900">
              <a:buAutoNum type="arabicPeriod"/>
            </a:pPr>
            <a:r>
              <a:rPr lang="pl-PL" sz="1500" dirty="0" err="1" smtClean="0"/>
              <a:t>Indywiduacja</a:t>
            </a:r>
            <a:r>
              <a:rPr lang="pl-PL" sz="1500" dirty="0" smtClean="0"/>
              <a:t> często przypomina bunt, ponieważ nastolatek poddaje próbie wartości rodzinne.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Zachodzą u niego poważne zmiany fizyczne i emocjonalne.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Relacje z rówieśnikami stają się dla niego ważniejsze niż rodzina.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Nastolatek bada i testuje zakres swoje autonomii.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Ma silną potrzebę swojej prywatności.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Zaczyna wstydzić się swoich rodziców.</a:t>
            </a:r>
          </a:p>
          <a:p>
            <a:pPr marL="342900" indent="-342900">
              <a:buAutoNum type="arabicPeriod"/>
            </a:pPr>
            <a:r>
              <a:rPr lang="pl-PL" sz="1500" dirty="0" smtClean="0"/>
              <a:t>Uważa, że wszystko już wie i wszystko potrafi.</a:t>
            </a:r>
          </a:p>
          <a:p>
            <a:pPr marL="342900" indent="-342900">
              <a:buNone/>
            </a:pPr>
            <a:r>
              <a:rPr lang="pl-PL" sz="1500" dirty="0" smtClean="0"/>
              <a:t>	U poszczególnych nastolatków proces rozwoju może przebiegać w sposób skrajnie zróżnicowany.</a:t>
            </a:r>
            <a:br>
              <a:rPr lang="pl-PL" sz="1500" dirty="0" smtClean="0"/>
            </a:br>
            <a:endParaRPr lang="pl-PL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84976" cy="6120680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 smtClean="0"/>
              <a:t>Nie podsycaj płomieni buntu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>Bunt nastolatka jest ograniczony w czasie (trwa od roku do pięciu lat). Jeśli nie przyjmiemy do wiadomości, że jest on częścią procesu </a:t>
            </a:r>
            <a:r>
              <a:rPr lang="pl-PL" sz="1800" dirty="0" err="1" smtClean="0"/>
              <a:t>indywiduacji</a:t>
            </a:r>
            <a:r>
              <a:rPr lang="pl-PL" sz="1800" dirty="0" smtClean="0"/>
              <a:t>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 smtClean="0"/>
              <a:t>zrobimy z tego problem, to może się rozciągnąć na dorosłość. Gdy użyjemy uprzejmych i stanowczych metod wychowawczych, przebieg buntu prawdopodobnie będzie łagodny. Jeśli będziemy pamiętać, że wiek nastoletni to okres, gdy dzieci eksperymentują, by zdefiniować własne poglądy, to będziemy potrafili się wyluzować. Bądźmy przewodnikami i pomocnikami, którym dzieci mogą ufać.</a:t>
            </a:r>
          </a:p>
          <a:p>
            <a:endParaRPr lang="pl-PL" sz="1500" dirty="0" smtClean="0"/>
          </a:p>
          <a:p>
            <a:pPr>
              <a:buNone/>
            </a:pPr>
            <a:r>
              <a:rPr lang="pl-PL" sz="1600" b="1" i="1" u="sng" dirty="0" smtClean="0"/>
              <a:t>Uprzejme i stanowcze rodzicielstwo – zasady do zapamiętania</a:t>
            </a:r>
            <a:endParaRPr lang="pl-PL" sz="1600" dirty="0" smtClean="0"/>
          </a:p>
          <a:p>
            <a:pPr marL="342900" indent="-342900">
              <a:buAutoNum type="arabicPeriod"/>
            </a:pPr>
            <a:r>
              <a:rPr lang="pl-PL" sz="1800" dirty="0" smtClean="0"/>
              <a:t>Jeżeli nasze argumenty, kazania i nagany nie działają, to usiądźmy spokojnie </a:t>
            </a:r>
            <a:br>
              <a:rPr lang="pl-PL" sz="1800" dirty="0" smtClean="0"/>
            </a:br>
            <a:r>
              <a:rPr lang="pl-PL" sz="1800" dirty="0" smtClean="0"/>
              <a:t>i poczekajmy na rozwój wypadków.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Sprawdź, co zajmuje twojego nastolatka, zamiast zakładać, że to samo co ciebie w jego wieku. Czasy się zmieniają.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Pamiętaj, że twój nastolatek dojrzewa, ale jeszcze nie dojrzał.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Zastanów się, czy nie dolewasz oliwy do ognia, zamiast uszanować proces </a:t>
            </a:r>
            <a:r>
              <a:rPr lang="pl-PL" sz="1800" dirty="0" err="1" smtClean="0"/>
              <a:t>indywiduacji</a:t>
            </a:r>
            <a:r>
              <a:rPr lang="pl-PL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Zadaj sobie trud, by poznać świat nastolatka i uszanuj jego własną drogę dochodzenia do dorosłości.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Dla zrównoważenia ucieczki nastolatka w prywatność zaoferuj mu swój czas wraz z uprzejmym, stanowczym wsparciem.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Nie kontroluj i nie stosuj kar. Wykorzystaj wskazówki z tej książki.</a:t>
            </a:r>
          </a:p>
          <a:p>
            <a:pPr marL="342900" indent="-342900">
              <a:buNone/>
            </a:pPr>
            <a:r>
              <a:rPr lang="pl-PL" sz="1800" dirty="0" smtClean="0"/>
              <a:t>	Dzieci są autonomicznymi jednostkami ludzkimi i jeśli popełniają błędy lub odnoszą sukcesy, czynią to na własny rachunek.</a:t>
            </a:r>
          </a:p>
          <a:p>
            <a:pPr>
              <a:buNone/>
            </a:pPr>
            <a:endParaRPr lang="pl-PL" sz="1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4176464" cy="5256584"/>
          </a:xfrm>
        </p:spPr>
        <p:txBody>
          <a:bodyPr>
            <a:normAutofit lnSpcReduction="10000"/>
          </a:bodyPr>
          <a:lstStyle/>
          <a:p>
            <a:r>
              <a:rPr lang="pl-PL" sz="1800" b="1" dirty="0" smtClean="0"/>
              <a:t>Siedem sposobów na stworzenie więzi z nastolatkiem</a:t>
            </a:r>
          </a:p>
          <a:p>
            <a:pPr>
              <a:buNone/>
            </a:pPr>
            <a:endParaRPr lang="pl-PL" sz="1800" b="1" dirty="0" smtClean="0"/>
          </a:p>
          <a:p>
            <a:pPr marL="342900" indent="-342900">
              <a:buAutoNum type="arabicPeriod"/>
            </a:pPr>
            <a:r>
              <a:rPr lang="pl-PL" sz="1800" dirty="0" smtClean="0"/>
              <a:t>Postaw się w jego sytuacji i okaż mu empatię.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Słuchaj go i okazuj zainteresowanie.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Przestań się troszczyć o to, co powiedzą ludzie – rób to, co jest najlepsze dla twojego nastolatka.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Nie zawstydzaj go, lecz ośmielaj.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Upewnij się, że dociera do niego twoje przesłanie miłości.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Zachęcaj go do skupiania się na szukaniu rozwiązań problemów.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Dąż do porozumienia z poszanowaniem obu stron.</a:t>
            </a:r>
          </a:p>
          <a:p>
            <a:pPr>
              <a:buNone/>
            </a:pPr>
            <a:endParaRPr lang="pl-PL" sz="1400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 descr="pozytywna-dyscyplina-dla-nastolatk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298" y="260648"/>
            <a:ext cx="4339182" cy="623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pl-PL" sz="2000" b="1" dirty="0" smtClean="0"/>
              <a:t>Styl rodzicielstwa (wychowania) może być zachęcający lub zniechęcający.</a:t>
            </a:r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1900" dirty="0" smtClean="0"/>
              <a:t>Krótkowzroczny jest każdy styl, który nie sprzyja wyrastaniu dzieci na dobrze funkcjonujących dorosłych. Natomiast skuteczne rodzicielstwo dalekowzroczne polega na wyposażeniu dzieci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w </a:t>
            </a:r>
            <a:r>
              <a:rPr lang="pl-PL" sz="1900" dirty="0" smtClean="0"/>
              <a:t>umiejętności, od których zależy jego życiowy sukces – czyli pozycja szczęśliwych i aktywnych członków społeczności.</a:t>
            </a:r>
            <a:br>
              <a:rPr lang="pl-PL" sz="1900" dirty="0" smtClean="0"/>
            </a:br>
            <a:endParaRPr lang="pl-PL" sz="1900" dirty="0" smtClean="0"/>
          </a:p>
          <a:p>
            <a:pPr>
              <a:buNone/>
            </a:pPr>
            <a:r>
              <a:rPr lang="pl-PL" sz="1900" dirty="0" smtClean="0"/>
              <a:t>	</a:t>
            </a:r>
            <a:r>
              <a:rPr lang="pl-PL" sz="1900" u="sng" dirty="0" smtClean="0"/>
              <a:t>Style zniechęcające:</a:t>
            </a:r>
          </a:p>
          <a:p>
            <a:pPr>
              <a:buNone/>
            </a:pPr>
            <a:r>
              <a:rPr lang="pl-PL" sz="1900" dirty="0" smtClean="0"/>
              <a:t>	- rodzic kontrolujący</a:t>
            </a:r>
          </a:p>
          <a:p>
            <a:pPr>
              <a:buNone/>
            </a:pPr>
            <a:r>
              <a:rPr lang="pl-PL" sz="1900" dirty="0" smtClean="0"/>
              <a:t>	- rodzicielstwo pobłażliwe i nadopiekuńcze</a:t>
            </a:r>
          </a:p>
          <a:p>
            <a:pPr>
              <a:buNone/>
            </a:pPr>
            <a:r>
              <a:rPr lang="pl-PL" sz="1900" dirty="0" smtClean="0"/>
              <a:t>	- rodzicielstwo niedbałe lub wycofane</a:t>
            </a:r>
          </a:p>
          <a:p>
            <a:pPr>
              <a:buNone/>
            </a:pPr>
            <a:r>
              <a:rPr lang="pl-PL" sz="1900" dirty="0" smtClean="0"/>
              <a:t>	</a:t>
            </a:r>
          </a:p>
          <a:p>
            <a:pPr>
              <a:buNone/>
            </a:pPr>
            <a:r>
              <a:rPr lang="pl-PL" sz="1900" dirty="0" smtClean="0"/>
              <a:t>	</a:t>
            </a:r>
            <a:r>
              <a:rPr lang="pl-PL" sz="1900" u="sng" dirty="0" smtClean="0"/>
              <a:t>Styl zachęcający (konstruktywny i dalekowzroczny):</a:t>
            </a:r>
          </a:p>
          <a:p>
            <a:pPr>
              <a:buNone/>
            </a:pPr>
            <a:r>
              <a:rPr lang="pl-PL" sz="1900" dirty="0" smtClean="0"/>
              <a:t>	- uprzejme i stanowcze rodzicielstwo czyli</a:t>
            </a:r>
          </a:p>
          <a:p>
            <a:pPr>
              <a:buNone/>
            </a:pPr>
            <a:r>
              <a:rPr lang="pl-PL" sz="1400" dirty="0" smtClean="0"/>
              <a:t>	</a:t>
            </a:r>
            <a:endParaRPr lang="pl-PL" sz="1400" dirty="0"/>
          </a:p>
        </p:txBody>
      </p:sp>
      <p:sp>
        <p:nvSpPr>
          <p:cNvPr id="19458" name="AutoShape 2" descr="Pozytywna Dyscyplina dla nastolatków – Jane Nelsen i in. - Pozytywna  Dyscyplina"/>
          <p:cNvSpPr>
            <a:spLocks noChangeAspect="1" noChangeArrowheads="1"/>
          </p:cNvSpPr>
          <p:nvPr/>
        </p:nvSpPr>
        <p:spPr bwMode="auto">
          <a:xfrm>
            <a:off x="155575" y="-601663"/>
            <a:ext cx="35147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Pozytywna Dyscyplina dla nastolatków – Jane Nelsen i in. - Pozytywna  Dyscyplina"/>
          <p:cNvSpPr>
            <a:spLocks noChangeAspect="1" noChangeArrowheads="1"/>
          </p:cNvSpPr>
          <p:nvPr/>
        </p:nvSpPr>
        <p:spPr bwMode="auto">
          <a:xfrm>
            <a:off x="155575" y="-601663"/>
            <a:ext cx="35147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Pozytywna Dyscyplina dla nastolatków – Jane Nelsen i in. - Pozytywna  Dyscyplina"/>
          <p:cNvSpPr>
            <a:spLocks noChangeAspect="1" noChangeArrowheads="1"/>
          </p:cNvSpPr>
          <p:nvPr/>
        </p:nvSpPr>
        <p:spPr bwMode="auto">
          <a:xfrm>
            <a:off x="155575" y="-601663"/>
            <a:ext cx="35147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4" name="AutoShape 8" descr="Pozytywna Dyscyplina dla nastolatków – Jane Nelsen i in. - Pozytywna  Dyscyplina"/>
          <p:cNvSpPr>
            <a:spLocks noChangeAspect="1" noChangeArrowheads="1"/>
          </p:cNvSpPr>
          <p:nvPr/>
        </p:nvSpPr>
        <p:spPr bwMode="auto">
          <a:xfrm>
            <a:off x="155575" y="-601663"/>
            <a:ext cx="35147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6" name="Picture 10" descr="https://www.zblyskiemwoku.pl/wp-content/uploads/2017/07/pozytywna-dyscyplina-300x154.jpg"/>
          <p:cNvPicPr>
            <a:picLocks noChangeAspect="1" noChangeArrowheads="1"/>
          </p:cNvPicPr>
          <p:nvPr/>
        </p:nvPicPr>
        <p:blipFill>
          <a:blip r:embed="rId2" cstate="print"/>
          <a:srcRect l="10342" t="23025"/>
          <a:stretch>
            <a:fillRect/>
          </a:stretch>
        </p:blipFill>
        <p:spPr bwMode="auto">
          <a:xfrm>
            <a:off x="4774332" y="4653136"/>
            <a:ext cx="4369668" cy="192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229600" cy="4525962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Pozytywna dyscyplina przekonuje dziecko, że:</a:t>
            </a:r>
          </a:p>
          <a:p>
            <a:pPr>
              <a:buNone/>
            </a:pPr>
            <a:endParaRPr lang="pl-PL" sz="1800" dirty="0" smtClean="0"/>
          </a:p>
          <a:p>
            <a:pPr marL="342900" indent="-342900">
              <a:buAutoNum type="arabicPeriod"/>
            </a:pPr>
            <a:r>
              <a:rPr lang="pl-PL" sz="1800" dirty="0" smtClean="0"/>
              <a:t>Wolność łączy się z odpowiedzialnością.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W rodzinie praktykowany jest wzajemny szacunek.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,,Potrafię zdobyć życiowe umiejętności, takie jak rozwiązywanie problemów, komunikowanie się z ludźmi i szacunek dla innych”.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Błędy to okazja do nauki.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Inni członkowie rodziny maja swoje własne życie, a ,,ja jestem częścią świata, nie jego pępkiem”.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,, Moi rodzice uczą mnie odpowiedzialności, rozmawiając ze mną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 smtClean="0"/>
              <a:t>konsekwencjach moich wyborów w atmosferze wolnej od oskarżeń, zawstydzania i bólu”.</a:t>
            </a:r>
            <a:endParaRPr lang="pl-PL" sz="1800" dirty="0"/>
          </a:p>
        </p:txBody>
      </p:sp>
      <p:pic>
        <p:nvPicPr>
          <p:cNvPr id="4" name="Obraz 3" descr="f9498ad2a7a4838af1ec9e1adf0cbd07.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89039"/>
            <a:ext cx="3866182" cy="2907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2322</TotalTime>
  <Words>662</Words>
  <Application>Microsoft Office PowerPoint</Application>
  <PresentationFormat>Pokaz na ekranie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Pozytywna dyscyplina dla nastolatków</vt:lpstr>
      <vt:lpstr>Slajd 2</vt:lpstr>
      <vt:lpstr>Pozytywna Dyscyplina</vt:lpstr>
      <vt:lpstr>Po czym poznać, że dziecko staje się nastolatkiem?</vt:lpstr>
      <vt:lpstr>Slajd 5</vt:lpstr>
      <vt:lpstr>Slajd 6</vt:lpstr>
      <vt:lpstr>Slajd 7</vt:lpstr>
      <vt:lpstr>Slajd 8</vt:lpstr>
      <vt:lpstr>Slajd 9</vt:lpstr>
      <vt:lpstr>Jak motywować nastolatka?</vt:lpstr>
      <vt:lpstr>Slajd 11</vt:lpstr>
      <vt:lpstr>Slajd 12</vt:lpstr>
      <vt:lpstr>Slajd 13</vt:lpstr>
      <vt:lpstr>Rady nastolatków dla rodziców,  jak mogą poprawić komunikację:</vt:lpstr>
      <vt:lpstr>Szkoła….osłabianie</vt:lpstr>
      <vt:lpstr>Szkoła…wzmacnianie</vt:lpstr>
      <vt:lpstr>Panel dyskusyjny</vt:lpstr>
      <vt:lpstr>Dziękuję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Pozytywna dyscyplina dla nastolatków</dc:title>
  <dc:creator>Ewa Gabryszewska-Nogaj</dc:creator>
  <cp:lastModifiedBy>Ewa Gabryszewska-Nogaj</cp:lastModifiedBy>
  <cp:revision>99</cp:revision>
  <dcterms:created xsi:type="dcterms:W3CDTF">2022-05-22T09:22:30Z</dcterms:created>
  <dcterms:modified xsi:type="dcterms:W3CDTF">2022-05-24T16:41:36Z</dcterms:modified>
</cp:coreProperties>
</file>