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eb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68" r:id="rId15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62" autoAdjust="0"/>
  </p:normalViewPr>
  <p:slideViewPr>
    <p:cSldViewPr>
      <p:cViewPr varScale="1">
        <p:scale>
          <a:sx n="101" d="100"/>
          <a:sy n="101" d="100"/>
        </p:scale>
        <p:origin x="29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3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A7B69A-BA92-414B-8F5D-38EFBA8D9974}" type="datetimeFigureOut">
              <a:rPr lang="pl-PL" smtClean="0"/>
              <a:t>05.03.2021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9BD9B0-9312-439A-B882-1B746BDAA37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802220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9BD9B0-9312-439A-B882-1B746BDAA373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189590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1BBB9-C05A-42F4-A9F8-5DDC444E08EC}" type="datetimeFigureOut">
              <a:rPr lang="pl-PL" smtClean="0"/>
              <a:t>05.03.2021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EB4EB-084E-401A-A7EB-EE84BA816497}" type="slidenum">
              <a:rPr lang="pl-PL" smtClean="0"/>
              <a:t>‹#›</a:t>
            </a:fld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1BBB9-C05A-42F4-A9F8-5DDC444E08EC}" type="datetimeFigureOut">
              <a:rPr lang="pl-PL" smtClean="0"/>
              <a:t>05.03.2021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EB4EB-084E-401A-A7EB-EE84BA81649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1BBB9-C05A-42F4-A9F8-5DDC444E08EC}" type="datetimeFigureOut">
              <a:rPr lang="pl-PL" smtClean="0"/>
              <a:t>05.03.2021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EB4EB-084E-401A-A7EB-EE84BA81649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1BBB9-C05A-42F4-A9F8-5DDC444E08EC}" type="datetimeFigureOut">
              <a:rPr lang="pl-PL" smtClean="0"/>
              <a:t>05.03.2021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EB4EB-084E-401A-A7EB-EE84BA816497}" type="slidenum">
              <a:rPr lang="pl-PL" smtClean="0"/>
              <a:t>‹#›</a:t>
            </a:fld>
            <a:endParaRPr lang="pl-P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1BBB9-C05A-42F4-A9F8-5DDC444E08EC}" type="datetimeFigureOut">
              <a:rPr lang="pl-PL" smtClean="0"/>
              <a:t>05.03.2021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EB4EB-084E-401A-A7EB-EE84BA81649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1BBB9-C05A-42F4-A9F8-5DDC444E08EC}" type="datetimeFigureOut">
              <a:rPr lang="pl-PL" smtClean="0"/>
              <a:t>05.03.2021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EB4EB-084E-401A-A7EB-EE84BA816497}" type="slidenum">
              <a:rPr lang="pl-PL" smtClean="0"/>
              <a:t>‹#›</a:t>
            </a:fld>
            <a:endParaRPr lang="pl-P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1BBB9-C05A-42F4-A9F8-5DDC444E08EC}" type="datetimeFigureOut">
              <a:rPr lang="pl-PL" smtClean="0"/>
              <a:t>05.03.2021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EB4EB-084E-401A-A7EB-EE84BA816497}" type="slidenum">
              <a:rPr lang="pl-PL" smtClean="0"/>
              <a:t>‹#›</a:t>
            </a:fld>
            <a:endParaRPr lang="pl-P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1BBB9-C05A-42F4-A9F8-5DDC444E08EC}" type="datetimeFigureOut">
              <a:rPr lang="pl-PL" smtClean="0"/>
              <a:t>05.03.2021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EB4EB-084E-401A-A7EB-EE84BA81649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1BBB9-C05A-42F4-A9F8-5DDC444E08EC}" type="datetimeFigureOut">
              <a:rPr lang="pl-PL" smtClean="0"/>
              <a:t>05.03.2021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EB4EB-084E-401A-A7EB-EE84BA81649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1BBB9-C05A-42F4-A9F8-5DDC444E08EC}" type="datetimeFigureOut">
              <a:rPr lang="pl-PL" smtClean="0"/>
              <a:t>05.03.2021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EB4EB-084E-401A-A7EB-EE84BA81649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1BBB9-C05A-42F4-A9F8-5DDC444E08EC}" type="datetimeFigureOut">
              <a:rPr lang="pl-PL" smtClean="0"/>
              <a:t>05.03.2021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EB4EB-084E-401A-A7EB-EE84BA816497}" type="slidenum">
              <a:rPr lang="pl-PL" smtClean="0"/>
              <a:t>‹#›</a:t>
            </a:fld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8B1BBB9-C05A-42F4-A9F8-5DDC444E08EC}" type="datetimeFigureOut">
              <a:rPr lang="pl-PL" smtClean="0"/>
              <a:t>05.03.2021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85EB4EB-084E-401A-A7EB-EE84BA816497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ingapps.org/watch?v=p776gxt8321" TargetMode="External"/><Relationship Id="rId2" Type="http://schemas.openxmlformats.org/officeDocument/2006/relationships/image" Target="../media/image13.webp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611560" y="4005064"/>
            <a:ext cx="8136904" cy="2448272"/>
          </a:xfrm>
        </p:spPr>
        <p:txBody>
          <a:bodyPr/>
          <a:lstStyle/>
          <a:p>
            <a:r>
              <a:rPr lang="pl-PL" b="1" u="sng" dirty="0"/>
              <a:t>Spróbujemy odpowiedzieć na pytania: </a:t>
            </a:r>
          </a:p>
          <a:p>
            <a:pPr marL="342900" indent="-342900">
              <a:buFontTx/>
              <a:buChar char="-"/>
            </a:pPr>
            <a:r>
              <a:rPr lang="pl-PL" dirty="0"/>
              <a:t>co daje nam odpowiednie nastawienie do nauki?</a:t>
            </a:r>
          </a:p>
          <a:p>
            <a:pPr marL="342900" indent="-342900">
              <a:buFontTx/>
              <a:buChar char="-"/>
            </a:pPr>
            <a:r>
              <a:rPr lang="pl-PL" dirty="0"/>
              <a:t>jak sprawić, aby dziecko polubiło odrabianie lekcji i czy jest to w ogóle możliwe?</a:t>
            </a:r>
          </a:p>
          <a:p>
            <a:pPr marL="342900" indent="-342900">
              <a:buFontTx/>
              <a:buChar char="-"/>
            </a:pPr>
            <a:r>
              <a:rPr lang="pl-PL" dirty="0"/>
              <a:t>co decyduje o tym, że dziecko lubi się uczyć?</a:t>
            </a:r>
          </a:p>
          <a:p>
            <a:pPr marL="342900" indent="-342900">
              <a:buFontTx/>
              <a:buChar char="-"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55576" y="620688"/>
            <a:ext cx="7992888" cy="2304256"/>
          </a:xfrm>
        </p:spPr>
        <p:txBody>
          <a:bodyPr/>
          <a:lstStyle/>
          <a:p>
            <a:pPr marL="182880" indent="0" algn="ctr">
              <a:buNone/>
            </a:pPr>
            <a:r>
              <a:rPr lang="pl-PL" sz="3600" dirty="0"/>
              <a:t>UCZEŃ, KOMPUTER, </a:t>
            </a:r>
            <a:br>
              <a:rPr lang="pl-PL" sz="3600" dirty="0"/>
            </a:br>
            <a:r>
              <a:rPr lang="pl-PL" sz="3600" dirty="0"/>
              <a:t>A WOKÓŁ NIEGO CZTERY ŚCIANY.</a:t>
            </a:r>
            <a:br>
              <a:rPr lang="pl-PL" sz="3600" dirty="0"/>
            </a:br>
            <a:r>
              <a:rPr lang="pl-PL" sz="2800" dirty="0"/>
              <a:t>Jak w obecnej sytuacji rozwijać motywację wewnętrzną?</a:t>
            </a:r>
            <a:br>
              <a:rPr lang="pl-PL" sz="2800" dirty="0"/>
            </a:br>
            <a:br>
              <a:rPr lang="pl-PL" sz="3600" dirty="0"/>
            </a:br>
            <a:endParaRPr lang="pl-PL" sz="36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2583581"/>
            <a:ext cx="2736304" cy="17815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558149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71600" y="620689"/>
            <a:ext cx="7560840" cy="1080120"/>
          </a:xfrm>
        </p:spPr>
        <p:txBody>
          <a:bodyPr/>
          <a:lstStyle/>
          <a:p>
            <a:pPr marL="0" indent="0" algn="ctr">
              <a:buNone/>
            </a:pPr>
            <a:r>
              <a:rPr lang="pl-PL" dirty="0"/>
              <a:t>CO DECYDUJE O TYM, </a:t>
            </a:r>
            <a:br>
              <a:rPr lang="pl-PL" dirty="0"/>
            </a:br>
            <a:r>
              <a:rPr lang="pl-PL" dirty="0"/>
              <a:t>ŻE DZIECKO LUBI SIĘ UCZYĆ ?</a:t>
            </a:r>
            <a:br>
              <a:rPr lang="pl-PL" dirty="0"/>
            </a:br>
            <a:endParaRPr lang="pl-PL" dirty="0"/>
          </a:p>
        </p:txBody>
      </p:sp>
      <p:pic>
        <p:nvPicPr>
          <p:cNvPr id="5" name="Symbol zastępczy zawartości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1916832"/>
            <a:ext cx="3672408" cy="2885705"/>
          </a:xfrm>
        </p:spPr>
      </p:pic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11560" y="1916832"/>
            <a:ext cx="4176464" cy="3960440"/>
          </a:xfrm>
        </p:spPr>
        <p:txBody>
          <a:bodyPr>
            <a:normAutofit/>
          </a:bodyPr>
          <a:lstStyle/>
          <a:p>
            <a:pPr algn="ctr"/>
            <a:r>
              <a:rPr lang="pl-PL" sz="2000" b="1" dirty="0"/>
              <a:t>Oczekiwania rodziców- </a:t>
            </a:r>
            <a:r>
              <a:rPr lang="pl-PL" sz="2000" dirty="0"/>
              <a:t>nadmiernie wygórowane oczekiwania w stosunku do dziecka, zbyt trudne zadania działają </a:t>
            </a:r>
            <a:r>
              <a:rPr lang="pl-PL" sz="2000" dirty="0" err="1"/>
              <a:t>lękotwórczo</a:t>
            </a:r>
            <a:r>
              <a:rPr lang="pl-PL" sz="2000" dirty="0"/>
              <a:t>. </a:t>
            </a:r>
          </a:p>
          <a:p>
            <a:pPr algn="ctr"/>
            <a:r>
              <a:rPr lang="pl-PL" sz="2000" dirty="0"/>
              <a:t>Dzieci żyją w nieustannym stresie, że mogą im nie sprostać, że dostaną niższą ocenę niż… życzą sobie rodzice.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016494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3568" y="548680"/>
            <a:ext cx="7776864" cy="1258493"/>
          </a:xfrm>
        </p:spPr>
        <p:txBody>
          <a:bodyPr/>
          <a:lstStyle/>
          <a:p>
            <a:pPr marL="0" indent="0" algn="ctr">
              <a:buNone/>
            </a:pPr>
            <a:r>
              <a:rPr lang="pl-PL" dirty="0"/>
              <a:t>CO DECYDUJE O TYM, </a:t>
            </a:r>
            <a:br>
              <a:rPr lang="pl-PL" dirty="0"/>
            </a:br>
            <a:r>
              <a:rPr lang="pl-PL" dirty="0"/>
              <a:t>ŻE DZIECKO LUBI SIĘ UCZYĆ ?</a:t>
            </a:r>
            <a:br>
              <a:rPr lang="pl-PL" dirty="0"/>
            </a:br>
            <a:endParaRPr lang="pl-PL" dirty="0"/>
          </a:p>
        </p:txBody>
      </p:sp>
      <p:pic>
        <p:nvPicPr>
          <p:cNvPr id="5" name="Symbol zastępczy zawartości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2060848"/>
            <a:ext cx="3528392" cy="2952328"/>
          </a:xfrm>
        </p:spPr>
      </p:pic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251520" y="1700808"/>
            <a:ext cx="4824536" cy="4536504"/>
          </a:xfrm>
        </p:spPr>
        <p:txBody>
          <a:bodyPr>
            <a:normAutofit lnSpcReduction="10000"/>
          </a:bodyPr>
          <a:lstStyle/>
          <a:p>
            <a:pPr algn="ctr"/>
            <a:r>
              <a:rPr lang="pl-PL" sz="1800" b="1" dirty="0"/>
              <a:t>Formułuj precyzyjne cele. </a:t>
            </a:r>
          </a:p>
          <a:p>
            <a:pPr algn="ctr"/>
            <a:r>
              <a:rPr lang="pl-PL" sz="1800" dirty="0"/>
              <a:t>Uważaj na to, w jaki sposób mówisz do dziecka, ono w ten sposób uczy się formułowania swoich celów. </a:t>
            </a:r>
          </a:p>
          <a:p>
            <a:pPr algn="ctr"/>
            <a:r>
              <a:rPr lang="pl-PL" sz="1800" dirty="0"/>
              <a:t>Prosząc o coś dziecko </a:t>
            </a:r>
            <a:r>
              <a:rPr lang="pl-PL" sz="1800" b="1" dirty="0"/>
              <a:t>staraj się być bardzo precyzyjny i formułuj swoje oczekiwania pozytywnie </a:t>
            </a:r>
            <a:r>
              <a:rPr lang="pl-PL" sz="1800" dirty="0"/>
              <a:t>– co powinno zrobić a nie czego robić nie powinno. </a:t>
            </a:r>
          </a:p>
          <a:p>
            <a:pPr algn="ctr"/>
            <a:r>
              <a:rPr lang="pl-PL" sz="1800" dirty="0"/>
              <a:t>Na przykład zamiast mówić „Nie krzycz!” powiedz „Chcę, żebyś był teraz cichutko jak myszka”. </a:t>
            </a:r>
          </a:p>
          <a:p>
            <a:pPr algn="ctr"/>
            <a:r>
              <a:rPr lang="pl-PL" sz="1800" dirty="0"/>
              <a:t>Upewnij się, że to co mówisz do dziecka, jest dla niego zrozumiałe, bądź otwarty na propozycje dziecka wykonania jakiegoś zadania 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060263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064896" cy="1114477"/>
          </a:xfrm>
        </p:spPr>
        <p:txBody>
          <a:bodyPr/>
          <a:lstStyle/>
          <a:p>
            <a:pPr marL="0" indent="0" algn="ctr">
              <a:buNone/>
            </a:pPr>
            <a:r>
              <a:rPr lang="pl-PL" dirty="0"/>
              <a:t>CO DECYDUJE O TYM, </a:t>
            </a:r>
            <a:br>
              <a:rPr lang="pl-PL" dirty="0"/>
            </a:br>
            <a:r>
              <a:rPr lang="pl-PL" dirty="0"/>
              <a:t>ŻE DZIECKO LUBI SIĘ UCZYĆ ?</a:t>
            </a:r>
            <a:br>
              <a:rPr lang="pl-PL" dirty="0"/>
            </a:br>
            <a:endParaRPr lang="pl-PL" dirty="0"/>
          </a:p>
        </p:txBody>
      </p:sp>
      <p:pic>
        <p:nvPicPr>
          <p:cNvPr id="5" name="Symbol zastępczy zawartości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1268761"/>
            <a:ext cx="4320480" cy="2016224"/>
          </a:xfrm>
        </p:spPr>
      </p:pic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323528" y="3356992"/>
            <a:ext cx="8496944" cy="3384376"/>
          </a:xfrm>
        </p:spPr>
        <p:txBody>
          <a:bodyPr>
            <a:normAutofit/>
          </a:bodyPr>
          <a:lstStyle/>
          <a:p>
            <a:pPr algn="ctr"/>
            <a:r>
              <a:rPr lang="pl-PL" sz="1800" b="1" dirty="0"/>
              <a:t>Planuj razem z dzieckiem. </a:t>
            </a:r>
          </a:p>
          <a:p>
            <a:pPr algn="ctr"/>
            <a:r>
              <a:rPr lang="pl-PL" sz="1800" dirty="0"/>
              <a:t>Niektóre dzieci bardziej niż inne nie tolerują przechodzenia z jednego zadania na drugie. Inne, lubią schematyczne działania i mają wyraźny problem, kiedy muszą dokonać jakiejś zmiany. Takim dzieciom pomoże planowanie dnia, działań porannych czy wieczornych. </a:t>
            </a:r>
          </a:p>
          <a:p>
            <a:pPr algn="ctr"/>
            <a:r>
              <a:rPr lang="pl-PL" sz="1800" dirty="0"/>
              <a:t>Ważne jest, aby taki plan został ułożony z dzieckiem- wspólnie musicie zastanowić się jak powinny wyglądać Wasze działania, aby osiągnąć zamierzony cel. </a:t>
            </a:r>
          </a:p>
          <a:p>
            <a:pPr algn="ctr"/>
            <a:r>
              <a:rPr lang="pl-PL" sz="1800" dirty="0"/>
              <a:t>Warto plan sporządzić w formie rysunków bądź haseł, tak aby każdy domownik mógł w każdej chwili się do niego odnieść. </a:t>
            </a:r>
          </a:p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170997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0471DA6-0988-4317-9F65-7BEC58D75D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9672" y="731520"/>
            <a:ext cx="5328592" cy="897279"/>
          </a:xfrm>
        </p:spPr>
        <p:txBody>
          <a:bodyPr/>
          <a:lstStyle/>
          <a:p>
            <a:pPr marL="0" indent="0" algn="ctr">
              <a:buNone/>
            </a:pPr>
            <a:r>
              <a:rPr lang="pl-PL" sz="5400" dirty="0"/>
              <a:t>Rozwiąż quiz</a:t>
            </a:r>
          </a:p>
        </p:txBody>
      </p:sp>
      <p:pic>
        <p:nvPicPr>
          <p:cNvPr id="6" name="Symbol zastępczy zawartości 5">
            <a:extLst>
              <a:ext uri="{FF2B5EF4-FFF2-40B4-BE49-F238E27FC236}">
                <a16:creationId xmlns:a16="http://schemas.microsoft.com/office/drawing/2014/main" id="{CFD37A25-7D1C-42EB-9B5D-B24633F4D3A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1854200"/>
            <a:ext cx="5544616" cy="1862832"/>
          </a:xfrm>
        </p:spPr>
      </p:pic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3AA05798-8D17-4596-B7DE-60C261E236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15616" y="4005064"/>
            <a:ext cx="7272808" cy="1584176"/>
          </a:xfrm>
        </p:spPr>
        <p:txBody>
          <a:bodyPr>
            <a:normAutofit/>
          </a:bodyPr>
          <a:lstStyle/>
          <a:p>
            <a:pPr algn="ctr"/>
            <a:r>
              <a:rPr lang="pl-PL" sz="2000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Kliknij w poniższy link i rozwiąż quiz: </a:t>
            </a:r>
          </a:p>
          <a:p>
            <a:pPr algn="ctr"/>
            <a:endParaRPr lang="pl-PL" sz="2000" dirty="0">
              <a:solidFill>
                <a:schemeClr val="tx1"/>
              </a:solidFill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algn="ctr"/>
            <a:r>
              <a:rPr lang="pl-PL" sz="2000" dirty="0">
                <a:solidFill>
                  <a:srgbClr val="56C7AA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https://learningapps.org/watch?v=p776gxt8321</a:t>
            </a:r>
            <a:endParaRPr lang="pl-PL" sz="2000" dirty="0"/>
          </a:p>
          <a:p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13173596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55577" y="908721"/>
            <a:ext cx="7855024" cy="1728192"/>
          </a:xfrm>
        </p:spPr>
        <p:txBody>
          <a:bodyPr/>
          <a:lstStyle/>
          <a:p>
            <a:pPr marL="0" indent="0" algn="ctr">
              <a:buNone/>
            </a:pPr>
            <a:r>
              <a:rPr lang="pl-PL" sz="3600" dirty="0"/>
              <a:t>UCZEŃ, KOMPUTER, </a:t>
            </a:r>
            <a:br>
              <a:rPr lang="pl-PL" sz="3600" dirty="0"/>
            </a:br>
            <a:r>
              <a:rPr lang="pl-PL" sz="3600" dirty="0"/>
              <a:t>A WOKÓŁ NIEGO CZTERY ŚCIANY.</a:t>
            </a:r>
            <a:br>
              <a:rPr lang="pl-PL" sz="3600" dirty="0"/>
            </a:br>
            <a:r>
              <a:rPr lang="pl-PL" sz="2800" dirty="0"/>
              <a:t>Jak w obecnej sytuacji rozwijać motywację wewnętrzną?</a:t>
            </a:r>
            <a:endParaRPr lang="pl-PL" dirty="0"/>
          </a:p>
        </p:txBody>
      </p:sp>
      <p:pic>
        <p:nvPicPr>
          <p:cNvPr id="6" name="Symbol zastępczy zawartości 5">
            <a:extLst>
              <a:ext uri="{FF2B5EF4-FFF2-40B4-BE49-F238E27FC236}">
                <a16:creationId xmlns:a16="http://schemas.microsoft.com/office/drawing/2014/main" id="{AB8B6F71-3836-46D8-8478-9B27638E43F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7728" y="2996952"/>
            <a:ext cx="3560736" cy="1929489"/>
          </a:xfrm>
        </p:spPr>
      </p:pic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66960" y="2852936"/>
            <a:ext cx="4509095" cy="3528392"/>
          </a:xfrm>
        </p:spPr>
        <p:txBody>
          <a:bodyPr>
            <a:noAutofit/>
          </a:bodyPr>
          <a:lstStyle/>
          <a:p>
            <a:pPr algn="ctr"/>
            <a:r>
              <a:rPr lang="pl-PL" sz="1800" dirty="0"/>
              <a:t>Dziękujemy za udział w projekcie, </a:t>
            </a:r>
          </a:p>
          <a:p>
            <a:pPr algn="ctr"/>
            <a:r>
              <a:rPr lang="pl-PL" sz="1800" dirty="0"/>
              <a:t>za poświęcony czas. </a:t>
            </a:r>
          </a:p>
          <a:p>
            <a:pPr algn="ctr"/>
            <a:r>
              <a:rPr lang="pl-PL" sz="1800" dirty="0"/>
              <a:t>Mamy nadzieję, że przygotowane przez nas materiały okażą się przydatne w Państwa codziennej pracy.</a:t>
            </a:r>
          </a:p>
          <a:p>
            <a:pPr algn="ctr"/>
            <a:endParaRPr lang="pl-PL" sz="1800" i="1" dirty="0"/>
          </a:p>
          <a:p>
            <a:pPr algn="ctr"/>
            <a:r>
              <a:rPr lang="pl-PL" sz="1800" i="1" dirty="0"/>
              <a:t>Oktawia Łagowska- psycholog</a:t>
            </a:r>
          </a:p>
          <a:p>
            <a:pPr algn="ctr"/>
            <a:r>
              <a:rPr lang="pl-PL" sz="1800" i="1" dirty="0"/>
              <a:t>Małgorzata Tymińska- pedagog</a:t>
            </a:r>
          </a:p>
          <a:p>
            <a:pPr algn="ctr"/>
            <a:r>
              <a:rPr lang="pl-PL" sz="1800" dirty="0"/>
              <a:t>Poradnia Psychologiczno- Pedagogiczna nr 7 w Lublinie</a:t>
            </a:r>
          </a:p>
        </p:txBody>
      </p:sp>
    </p:spTree>
    <p:extLst>
      <p:ext uri="{BB962C8B-B14F-4D97-AF65-F5344CB8AC3E}">
        <p14:creationId xmlns:p14="http://schemas.microsoft.com/office/powerpoint/2010/main" val="9232189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4032448" cy="1978573"/>
          </a:xfrm>
        </p:spPr>
        <p:txBody>
          <a:bodyPr/>
          <a:lstStyle/>
          <a:p>
            <a:pPr marL="0" indent="0" algn="ctr">
              <a:buNone/>
            </a:pPr>
            <a:r>
              <a:rPr lang="pl-PL" sz="3200" dirty="0"/>
              <a:t>Odpowiednie nastawienie do nauki- </a:t>
            </a:r>
            <a:br>
              <a:rPr lang="pl-PL" sz="3200" dirty="0"/>
            </a:br>
            <a:r>
              <a:rPr lang="pl-PL" sz="3200" dirty="0"/>
              <a:t>co nam daje?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139953" y="116632"/>
            <a:ext cx="4896544" cy="6336704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pl-PL" sz="2400" dirty="0"/>
              <a:t>Edukacja traktowana jest jako </a:t>
            </a:r>
            <a:r>
              <a:rPr lang="pl-PL" sz="2400" b="1" dirty="0"/>
              <a:t>szansa zdobycia wiedzy, kwalifikacji, pozycji społecznej – pozycji w rodzinie, społeczności lokalnej, narodzie, którą warto wykorzystać. </a:t>
            </a:r>
          </a:p>
          <a:p>
            <a:pPr marL="45720" indent="0" algn="ctr">
              <a:buNone/>
            </a:pPr>
            <a:endParaRPr lang="pl-PL" sz="2400" b="1" dirty="0"/>
          </a:p>
          <a:p>
            <a:pPr algn="ctr">
              <a:spcBef>
                <a:spcPts val="0"/>
              </a:spcBef>
              <a:buFontTx/>
              <a:buChar char="-"/>
            </a:pPr>
            <a:endParaRPr lang="pl-PL" sz="2400" dirty="0"/>
          </a:p>
          <a:p>
            <a:pPr marL="45720" indent="0" algn="ctr">
              <a:buNone/>
            </a:pPr>
            <a:r>
              <a:rPr lang="pl-PL" sz="2400" b="1" dirty="0"/>
              <a:t>Odpowiednie nastawienie do sytuacji nauczania może pozwolić na to, że dziecko będzie chciało uczyć się przez całe życie.</a:t>
            </a:r>
          </a:p>
          <a:p>
            <a:endParaRPr lang="pl-PL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204864"/>
            <a:ext cx="3744416" cy="4392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35678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568952" cy="1656184"/>
          </a:xfrm>
        </p:spPr>
        <p:txBody>
          <a:bodyPr/>
          <a:lstStyle/>
          <a:p>
            <a:pPr marL="0" indent="0" algn="ctr">
              <a:buNone/>
            </a:pPr>
            <a:r>
              <a:rPr lang="pl-PL" dirty="0"/>
              <a:t>JAK SPRAWIĆ, ABY DZIECKO POLUBIŁO ODRABIANIE LEKCJI? </a:t>
            </a:r>
            <a:br>
              <a:rPr lang="pl-PL" dirty="0"/>
            </a:br>
            <a:r>
              <a:rPr lang="pl-PL" dirty="0"/>
              <a:t>CZY JEST TO MOŻLIWE?</a:t>
            </a:r>
            <a:br>
              <a:rPr lang="pl-PL" dirty="0"/>
            </a:br>
            <a:endParaRPr lang="pl-PL" dirty="0"/>
          </a:p>
        </p:txBody>
      </p:sp>
      <p:pic>
        <p:nvPicPr>
          <p:cNvPr id="5" name="Symbol zastępczy zawartości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2132856"/>
            <a:ext cx="3744415" cy="2952327"/>
          </a:xfrm>
        </p:spPr>
      </p:pic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395536" y="1700808"/>
            <a:ext cx="4752528" cy="4824536"/>
          </a:xfrm>
        </p:spPr>
        <p:txBody>
          <a:bodyPr>
            <a:normAutofit lnSpcReduction="10000"/>
          </a:bodyPr>
          <a:lstStyle/>
          <a:p>
            <a:pPr algn="ctr"/>
            <a:r>
              <a:rPr lang="pl-PL" sz="2000" dirty="0"/>
              <a:t>Zazwyczaj dziecko, które lubi szkołę, chętniej spełnia związane z nią obowiązki, a także lepiej się uczy. </a:t>
            </a:r>
            <a:r>
              <a:rPr lang="pl-PL" sz="2000" b="1" dirty="0"/>
              <a:t> </a:t>
            </a:r>
          </a:p>
          <a:p>
            <a:pPr algn="ctr"/>
            <a:r>
              <a:rPr lang="pl-PL" sz="2000" dirty="0"/>
              <a:t>Zauważmy, że lubienie szkoły nie jest tym samym, co lubienie nauki. Często dziecko może lubić szkołę jako miejsce, w którym spotyka kolegów, spędza miło czas, ale nie osiąga wysokich wyników w nauce, bądź nawet ma z nią problemy. Natomiast dzieci lubiące naukę – nie zawsze dobrze czują się w szkole.</a:t>
            </a:r>
          </a:p>
          <a:p>
            <a:pPr algn="ctr"/>
            <a:r>
              <a:rPr lang="pl-PL" sz="2000" b="1" dirty="0"/>
              <a:t>Pozytywny stosunek do szkoły jest jednym z elementów decydujących o sile i jakości motywacji uczenia się.</a:t>
            </a:r>
            <a:endParaRPr lang="pl-PL" sz="2000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260564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3568" y="476672"/>
            <a:ext cx="7848872" cy="1258493"/>
          </a:xfrm>
        </p:spPr>
        <p:txBody>
          <a:bodyPr/>
          <a:lstStyle/>
          <a:p>
            <a:pPr marL="0" indent="0" algn="ctr">
              <a:buNone/>
            </a:pPr>
            <a:r>
              <a:rPr lang="pl-PL" sz="5400" dirty="0">
                <a:solidFill>
                  <a:srgbClr val="FF0000"/>
                </a:solidFill>
              </a:rPr>
              <a:t>Ważne !!!</a:t>
            </a:r>
          </a:p>
        </p:txBody>
      </p:sp>
      <p:pic>
        <p:nvPicPr>
          <p:cNvPr id="5" name="Symbol zastępczy zawartości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3140968"/>
            <a:ext cx="3960440" cy="3024336"/>
          </a:xfrm>
        </p:spPr>
      </p:pic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323528" y="1988840"/>
            <a:ext cx="4608512" cy="3648480"/>
          </a:xfrm>
        </p:spPr>
        <p:txBody>
          <a:bodyPr/>
          <a:lstStyle/>
          <a:p>
            <a:pPr algn="ctr">
              <a:spcBef>
                <a:spcPts val="0"/>
              </a:spcBef>
            </a:pPr>
            <a:r>
              <a:rPr lang="pl-PL" sz="2400" dirty="0"/>
              <a:t>Dla rodziców ważne jest to, aby te różnice zrozumieć, </a:t>
            </a:r>
          </a:p>
          <a:p>
            <a:pPr algn="ctr">
              <a:spcBef>
                <a:spcPts val="0"/>
              </a:spcBef>
            </a:pPr>
            <a:r>
              <a:rPr lang="pl-PL" sz="2400" dirty="0"/>
              <a:t>a także porozmawiać z dziećmi na ten temat. </a:t>
            </a:r>
            <a:endParaRPr lang="pl-PL" sz="1000" dirty="0"/>
          </a:p>
          <a:p>
            <a:pPr algn="ctr"/>
            <a:r>
              <a:rPr lang="pl-PL" sz="2400" dirty="0"/>
              <a:t>Szczególnie ważne jest to w czasie pandemii, kiedy rzeczywistość znacznie się zmieniła.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852463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11560" y="260649"/>
            <a:ext cx="8208911" cy="1368152"/>
          </a:xfrm>
        </p:spPr>
        <p:txBody>
          <a:bodyPr/>
          <a:lstStyle/>
          <a:p>
            <a:pPr marL="0" indent="0" algn="ctr">
              <a:buNone/>
            </a:pPr>
            <a:r>
              <a:rPr lang="pl-PL" dirty="0"/>
              <a:t>CO DECYDUJE O TYM, </a:t>
            </a:r>
            <a:br>
              <a:rPr lang="pl-PL" dirty="0"/>
            </a:br>
            <a:r>
              <a:rPr lang="pl-PL" dirty="0"/>
              <a:t>ŻE DZIECKO LUBI SIĘ UCZYĆ ?</a:t>
            </a:r>
            <a:br>
              <a:rPr lang="pl-PL" dirty="0"/>
            </a:br>
            <a:endParaRPr lang="pl-PL" dirty="0"/>
          </a:p>
        </p:txBody>
      </p:sp>
      <p:pic>
        <p:nvPicPr>
          <p:cNvPr id="5" name="Symbol zastępczy zawartości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1" y="2060849"/>
            <a:ext cx="3672408" cy="2910826"/>
          </a:xfrm>
        </p:spPr>
      </p:pic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07504" y="1196752"/>
            <a:ext cx="5256584" cy="5400600"/>
          </a:xfrm>
        </p:spPr>
        <p:txBody>
          <a:bodyPr>
            <a:normAutofit/>
          </a:bodyPr>
          <a:lstStyle/>
          <a:p>
            <a:pPr algn="ctr"/>
            <a:endParaRPr lang="pl-PL" sz="1600" dirty="0"/>
          </a:p>
          <a:p>
            <a:pPr algn="ctr"/>
            <a:r>
              <a:rPr lang="pl-PL" sz="2000" dirty="0"/>
              <a:t>Warto zapytać, dlaczego dzieci w tym samym wieku mają różne zainteresowania? Dlaczego jedne dzieci interesują się dinozaurami, kosmosem, a jeszcze inne maszynami? </a:t>
            </a:r>
          </a:p>
          <a:p>
            <a:pPr algn="ctr"/>
            <a:r>
              <a:rPr lang="pl-PL" sz="2000" dirty="0"/>
              <a:t>Zależy to m. in. od </a:t>
            </a:r>
            <a:r>
              <a:rPr lang="pl-PL" sz="2000" b="1" dirty="0"/>
              <a:t>atmosfery panującej w rodzinie</a:t>
            </a:r>
            <a:r>
              <a:rPr lang="pl-PL" sz="2000" dirty="0"/>
              <a:t>, od tego, czy mówi się tylko o zaspokojeniu potrzeb życia codziennego: </a:t>
            </a:r>
          </a:p>
          <a:p>
            <a:pPr algn="ctr"/>
            <a:r>
              <a:rPr lang="pl-PL" sz="2000" dirty="0"/>
              <a:t>o jedzeniu, ubraniu, zakupach, pieniądzach czy także o literaturze, sztuce, o wydarzeniach kulturalnych, książkach, filmach.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889827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4896544" cy="1080120"/>
          </a:xfrm>
        </p:spPr>
        <p:txBody>
          <a:bodyPr/>
          <a:lstStyle/>
          <a:p>
            <a:pPr marL="0" indent="0">
              <a:buNone/>
            </a:pPr>
            <a:br>
              <a:rPr lang="pl-PL" dirty="0"/>
            </a:br>
            <a:endParaRPr lang="pl-PL" dirty="0"/>
          </a:p>
        </p:txBody>
      </p:sp>
      <p:pic>
        <p:nvPicPr>
          <p:cNvPr id="6" name="Symbol zastępczy zawartości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1582886"/>
            <a:ext cx="4176464" cy="1990129"/>
          </a:xfrm>
        </p:spPr>
      </p:pic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323528" y="3789040"/>
            <a:ext cx="8352928" cy="2808312"/>
          </a:xfrm>
        </p:spPr>
        <p:txBody>
          <a:bodyPr>
            <a:normAutofit/>
          </a:bodyPr>
          <a:lstStyle/>
          <a:p>
            <a:pPr algn="ctr"/>
            <a:r>
              <a:rPr lang="pl-PL" sz="1800" dirty="0">
                <a:solidFill>
                  <a:srgbClr val="FF0000"/>
                </a:solidFill>
              </a:rPr>
              <a:t>Przykład:</a:t>
            </a:r>
            <a:r>
              <a:rPr lang="pl-PL" sz="1800" dirty="0"/>
              <a:t> Praktycznie w każdym domu jest telewizor, lecz służy on głównie do oglądania programów w celach rozrywkowych. Programy rozwijające u dzieci ciekawość świata, technologii czy wrażliwość na sztukę są często pomijane. Oczywiście dla dzieci w młodszym wieku szkolnym takie treści mogą być  zbyt trudne, jeśli jednak pojawi się dobry przykład ze strony rodziców, dzieci stopniowo zaczynają się interesować takimi programami. </a:t>
            </a:r>
          </a:p>
          <a:p>
            <a:pPr algn="ctr"/>
            <a:r>
              <a:rPr lang="pl-PL" sz="1800" dirty="0"/>
              <a:t>Jeśli rodzice nie przejawiają żadnego zaciekawienia nimi, dziecko rośnie w przekonaniu, że są bezwartościowe, że „na nic się nie przydadzą”.</a:t>
            </a:r>
          </a:p>
          <a:p>
            <a:endParaRPr lang="pl-PL" dirty="0"/>
          </a:p>
        </p:txBody>
      </p:sp>
      <p:sp>
        <p:nvSpPr>
          <p:cNvPr id="5" name="Prostokąt 4"/>
          <p:cNvSpPr/>
          <p:nvPr/>
        </p:nvSpPr>
        <p:spPr>
          <a:xfrm>
            <a:off x="683568" y="332656"/>
            <a:ext cx="79208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800" dirty="0"/>
              <a:t>CO DECYDUJE O TYM, </a:t>
            </a:r>
            <a:br>
              <a:rPr lang="pl-PL" sz="2800" dirty="0"/>
            </a:br>
            <a:r>
              <a:rPr lang="pl-PL" sz="2800" dirty="0"/>
              <a:t>ŻE DZIECKO LUBI SIĘ UCZYĆ ?</a:t>
            </a:r>
          </a:p>
        </p:txBody>
      </p:sp>
    </p:spTree>
    <p:extLst>
      <p:ext uri="{BB962C8B-B14F-4D97-AF65-F5344CB8AC3E}">
        <p14:creationId xmlns:p14="http://schemas.microsoft.com/office/powerpoint/2010/main" val="21281194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3568" y="692695"/>
            <a:ext cx="7920880" cy="1008113"/>
          </a:xfrm>
        </p:spPr>
        <p:txBody>
          <a:bodyPr/>
          <a:lstStyle/>
          <a:p>
            <a:pPr marL="0" indent="0" algn="ctr">
              <a:buNone/>
            </a:pPr>
            <a:r>
              <a:rPr lang="pl-PL" dirty="0"/>
              <a:t>CO DECYDUJE O TYM, </a:t>
            </a:r>
            <a:br>
              <a:rPr lang="pl-PL" dirty="0"/>
            </a:br>
            <a:r>
              <a:rPr lang="pl-PL" dirty="0"/>
              <a:t>ŻE DZIECKO LUBI SIĘ UCZYĆ ?</a:t>
            </a:r>
            <a:br>
              <a:rPr lang="pl-PL" dirty="0"/>
            </a:br>
            <a:endParaRPr lang="pl-PL" dirty="0"/>
          </a:p>
        </p:txBody>
      </p:sp>
      <p:pic>
        <p:nvPicPr>
          <p:cNvPr id="5" name="Symbol zastępczy zawartości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1556792"/>
            <a:ext cx="4320480" cy="1944215"/>
          </a:xfrm>
        </p:spPr>
      </p:pic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395536" y="3645024"/>
            <a:ext cx="8280920" cy="2592288"/>
          </a:xfrm>
        </p:spPr>
        <p:txBody>
          <a:bodyPr>
            <a:normAutofit/>
          </a:bodyPr>
          <a:lstStyle/>
          <a:p>
            <a:pPr algn="ctr"/>
            <a:r>
              <a:rPr lang="pl-PL" sz="1800" dirty="0"/>
              <a:t>Dbanie o prawidłową atmosferę rodzinną, która sprzyja uczeniu się i wzbudzaniu motywacji do nauki to również </a:t>
            </a:r>
            <a:r>
              <a:rPr lang="pl-PL" sz="1800" b="1" dirty="0"/>
              <a:t>rozmowy rodziców z dziećmi, odpowiadanie na ich pytania, inspirowanie zainteresowań, wspólne oglądanie i czytanie książek. </a:t>
            </a:r>
          </a:p>
          <a:p>
            <a:pPr algn="ctr"/>
            <a:r>
              <a:rPr lang="pl-PL" sz="1800" dirty="0"/>
              <a:t>Ma t</a:t>
            </a:r>
            <a:r>
              <a:rPr lang="pl-PL" sz="1800" b="1" dirty="0"/>
              <a:t>o</a:t>
            </a:r>
            <a:r>
              <a:rPr lang="pl-PL" sz="1800" dirty="0"/>
              <a:t> duży wpływ na rozwój potrzeb poznawczych dzieci. </a:t>
            </a:r>
          </a:p>
          <a:p>
            <a:pPr algn="ctr">
              <a:spcAft>
                <a:spcPts val="0"/>
              </a:spcAft>
            </a:pPr>
            <a:r>
              <a:rPr lang="pl-PL" sz="1800" dirty="0"/>
              <a:t>Czasami warto zachęcać dzieci do samodzielnego szukania odpowiedzi, pytając: A Ty jak uważasz? Co o tym sądzisz? Jakie jest Twoje zdanie? </a:t>
            </a:r>
          </a:p>
          <a:p>
            <a:pPr algn="ctr">
              <a:spcAft>
                <a:spcPts val="0"/>
              </a:spcAft>
            </a:pPr>
            <a:r>
              <a:rPr lang="pl-PL" sz="1800" dirty="0"/>
              <a:t>Czy chcesz podzielić się swoją opinią na ten temat?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886724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03361" y="836711"/>
            <a:ext cx="7344816" cy="936105"/>
          </a:xfrm>
        </p:spPr>
        <p:txBody>
          <a:bodyPr/>
          <a:lstStyle/>
          <a:p>
            <a:pPr marL="0" indent="0" algn="ctr">
              <a:buNone/>
            </a:pPr>
            <a:r>
              <a:rPr lang="pl-PL" dirty="0"/>
              <a:t>CO DECYDUJE O TYM, </a:t>
            </a:r>
            <a:br>
              <a:rPr lang="pl-PL" dirty="0"/>
            </a:br>
            <a:r>
              <a:rPr lang="pl-PL" dirty="0"/>
              <a:t>ŻE DZIECKO LUBI SIĘ UCZYĆ ?</a:t>
            </a:r>
            <a:br>
              <a:rPr lang="pl-PL" dirty="0"/>
            </a:br>
            <a:endParaRPr lang="pl-PL" dirty="0"/>
          </a:p>
        </p:txBody>
      </p:sp>
      <p:pic>
        <p:nvPicPr>
          <p:cNvPr id="5" name="Symbol zastępczy zawartości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2060848"/>
            <a:ext cx="3312367" cy="2808312"/>
          </a:xfrm>
        </p:spPr>
      </p:pic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251520" y="1700808"/>
            <a:ext cx="5256584" cy="4320480"/>
          </a:xfrm>
        </p:spPr>
        <p:txBody>
          <a:bodyPr>
            <a:normAutofit/>
          </a:bodyPr>
          <a:lstStyle/>
          <a:p>
            <a:pPr algn="ctr"/>
            <a:r>
              <a:rPr lang="pl-PL" sz="2000" dirty="0"/>
              <a:t>Warto zadbać o </a:t>
            </a:r>
            <a:r>
              <a:rPr lang="pl-PL" sz="2000" b="1" dirty="0"/>
              <a:t>samopoczucie dziecka, poczucie, że jest ważne i potrafi sprostać wymaganiom</a:t>
            </a:r>
            <a:r>
              <a:rPr lang="pl-PL" sz="2000" dirty="0"/>
              <a:t>. </a:t>
            </a:r>
          </a:p>
          <a:p>
            <a:pPr algn="ctr"/>
            <a:r>
              <a:rPr lang="pl-PL" sz="2000" dirty="0"/>
              <a:t>Dzieci nieśmiałe mogą się czuć źle w szkole, często mogą być niepewne siebie i swoich możliwości. Przekłada się to na niechęć do nauki oraz próbowania swoich sił. </a:t>
            </a:r>
          </a:p>
          <a:p>
            <a:pPr algn="ctr"/>
            <a:r>
              <a:rPr lang="pl-PL" sz="2000" dirty="0"/>
              <a:t>Oprócz zwyczajnego chwalenia bardzo pomocne jest tutaj opisywanie pozytywnych efektów pracy dziecka. Dzięki temu będzie ono wiedziało, jakie zachowania powtarzać.</a:t>
            </a:r>
          </a:p>
        </p:txBody>
      </p:sp>
    </p:spTree>
    <p:extLst>
      <p:ext uri="{BB962C8B-B14F-4D97-AF65-F5344CB8AC3E}">
        <p14:creationId xmlns:p14="http://schemas.microsoft.com/office/powerpoint/2010/main" val="42085709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71600" y="332656"/>
            <a:ext cx="7632848" cy="1368153"/>
          </a:xfrm>
        </p:spPr>
        <p:txBody>
          <a:bodyPr/>
          <a:lstStyle/>
          <a:p>
            <a:pPr marL="0" indent="0" algn="ctr">
              <a:buNone/>
            </a:pPr>
            <a:r>
              <a:rPr lang="pl-PL" dirty="0"/>
              <a:t>CO DECYDUJE O TYM, </a:t>
            </a:r>
            <a:br>
              <a:rPr lang="pl-PL" dirty="0"/>
            </a:br>
            <a:r>
              <a:rPr lang="pl-PL" dirty="0"/>
              <a:t>ŻE DZIECKO LUBI SIĘ UCZYĆ ?</a:t>
            </a:r>
            <a:br>
              <a:rPr lang="pl-PL" dirty="0"/>
            </a:br>
            <a:endParaRPr lang="pl-PL" dirty="0"/>
          </a:p>
        </p:txBody>
      </p:sp>
      <p:pic>
        <p:nvPicPr>
          <p:cNvPr id="5" name="Symbol zastępczy zawartości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2852936"/>
            <a:ext cx="2886075" cy="3081309"/>
          </a:xfrm>
        </p:spPr>
      </p:pic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39552" y="1556792"/>
            <a:ext cx="4968552" cy="4680520"/>
          </a:xfrm>
        </p:spPr>
        <p:txBody>
          <a:bodyPr>
            <a:normAutofit/>
          </a:bodyPr>
          <a:lstStyle/>
          <a:p>
            <a:pPr algn="ctr"/>
            <a:r>
              <a:rPr lang="pl-PL" sz="2000" dirty="0">
                <a:solidFill>
                  <a:srgbClr val="FF0000"/>
                </a:solidFill>
              </a:rPr>
              <a:t>Przykład:</a:t>
            </a:r>
            <a:r>
              <a:rPr lang="pl-PL" sz="2000" dirty="0"/>
              <a:t> Jaś, sześciolatek, podjął próbę nakrycia łóżka. Udało mu się do pewnego stopnia, ale jedna trzecia koca leży na podłodze. </a:t>
            </a:r>
          </a:p>
          <a:p>
            <a:pPr algn="ctr"/>
            <a:r>
              <a:rPr lang="pl-PL" sz="2000" dirty="0"/>
              <a:t>W tym wypadku skupiamy się na tym, co dobre i mówimy: - Widzę, że udało Ci się przykryć ponad połowę łóżka. </a:t>
            </a:r>
          </a:p>
          <a:p>
            <a:pPr algn="ctr"/>
            <a:r>
              <a:rPr lang="pl-PL" sz="2000" dirty="0"/>
              <a:t>Jaś pewnie pomyśli wtedy: Tak, następnym razem spróbuję przykryć całe. </a:t>
            </a:r>
          </a:p>
          <a:p>
            <a:pPr algn="ctr"/>
            <a:r>
              <a:rPr lang="pl-PL" sz="2000" dirty="0"/>
              <a:t>Dzięki temu, że nazywamy to co dobre, dziecko uczy się, jakie zachowania powtarzać i ma do tego motywacje.</a:t>
            </a:r>
          </a:p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23715729"/>
      </p:ext>
    </p:extLst>
  </p:cSld>
  <p:clrMapOvr>
    <a:masterClrMapping/>
  </p:clrMapOvr>
</p:sld>
</file>

<file path=ppt/theme/theme1.xml><?xml version="1.0" encoding="utf-8"?>
<a:theme xmlns:a="http://schemas.openxmlformats.org/drawingml/2006/main" name="Aerodynamiczny">
  <a:themeElements>
    <a:clrScheme name="Aerodynamiczny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czny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czny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172</TotalTime>
  <Words>1079</Words>
  <Application>Microsoft Office PowerPoint</Application>
  <PresentationFormat>Pokaz na ekranie (4:3)</PresentationFormat>
  <Paragraphs>68</Paragraphs>
  <Slides>14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18" baseType="lpstr">
      <vt:lpstr>Calibri</vt:lpstr>
      <vt:lpstr>Georgia</vt:lpstr>
      <vt:lpstr>Trebuchet MS</vt:lpstr>
      <vt:lpstr>Aerodynamiczny</vt:lpstr>
      <vt:lpstr>UCZEŃ, KOMPUTER,  A WOKÓŁ NIEGO CZTERY ŚCIANY. Jak w obecnej sytuacji rozwijać motywację wewnętrzną?  </vt:lpstr>
      <vt:lpstr>Odpowiednie nastawienie do nauki-  co nam daje?</vt:lpstr>
      <vt:lpstr>JAK SPRAWIĆ, ABY DZIECKO POLUBIŁO ODRABIANIE LEKCJI?  CZY JEST TO MOŻLIWE? </vt:lpstr>
      <vt:lpstr>Ważne !!!</vt:lpstr>
      <vt:lpstr>CO DECYDUJE O TYM,  ŻE DZIECKO LUBI SIĘ UCZYĆ ? </vt:lpstr>
      <vt:lpstr> </vt:lpstr>
      <vt:lpstr>CO DECYDUJE O TYM,  ŻE DZIECKO LUBI SIĘ UCZYĆ ? </vt:lpstr>
      <vt:lpstr>CO DECYDUJE O TYM,  ŻE DZIECKO LUBI SIĘ UCZYĆ ? </vt:lpstr>
      <vt:lpstr>CO DECYDUJE O TYM,  ŻE DZIECKO LUBI SIĘ UCZYĆ ? </vt:lpstr>
      <vt:lpstr>CO DECYDUJE O TYM,  ŻE DZIECKO LUBI SIĘ UCZYĆ ? </vt:lpstr>
      <vt:lpstr>CO DECYDUJE O TYM,  ŻE DZIECKO LUBI SIĘ UCZYĆ ? </vt:lpstr>
      <vt:lpstr>CO DECYDUJE O TYM,  ŻE DZIECKO LUBI SIĘ UCZYĆ ? </vt:lpstr>
      <vt:lpstr>Rozwiąż quiz</vt:lpstr>
      <vt:lpstr>UCZEŃ, KOMPUTER,  A WOKÓŁ NIEGO CZTERY ŚCIANY. Jak w obecnej sytuacji rozwijać motywację wewnętrzną?</vt:lpstr>
    </vt:vector>
  </TitlesOfParts>
  <Company>Sil-art Rycho444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UCZEŃ, KOMPUTER,  A WOKÓŁ NIEGO CZTERY ŚCIANY.  Jak w obecnej sytuacji rozwijać motywację wewnętrzną?  </dc:title>
  <dc:creator>tomasz tyminski</dc:creator>
  <cp:lastModifiedBy>Pracownik</cp:lastModifiedBy>
  <cp:revision>24</cp:revision>
  <dcterms:created xsi:type="dcterms:W3CDTF">2021-01-03T14:34:05Z</dcterms:created>
  <dcterms:modified xsi:type="dcterms:W3CDTF">2021-03-05T12:49:56Z</dcterms:modified>
</cp:coreProperties>
</file>