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A644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9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8C6351-99FE-D118-B619-435827C3A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C0B5201-6B5B-C6D6-8AEA-15FE5FB099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05E70B4-D52E-91AE-8B40-CC7785F51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838-9323-4414-A2EF-75859C847D79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5A22939-4E4D-8787-61A4-115E9BFF1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B87E7EE-C971-AC57-BE0A-FC0085E58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3DF2-60D6-4F38-B645-DDC02D4F5D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77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89C036-5280-31B7-926F-A48D6DEBC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14809E9-37C7-EDCD-7666-830123F9D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1155111-8892-8569-CEA9-ADC53258A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838-9323-4414-A2EF-75859C847D79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E5BF736-DBCA-A3E5-7B42-08A1A0E7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4053895-0260-9B89-BFC8-C819270E8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3DF2-60D6-4F38-B645-DDC02D4F5D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10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FE74AE5-E709-A16A-EEB8-425DB8EFF6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E4B9E0C-FE8F-D11F-C6C6-9D740A395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28094C4-2760-DA74-9768-5005A6E98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838-9323-4414-A2EF-75859C847D79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87075D8-0866-C6AB-96A0-6147A8699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80FC738-9F18-8F75-A6DF-0D035B4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3DF2-60D6-4F38-B645-DDC02D4F5D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2185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9AA99D-2DC1-F6F4-605B-78B8DCEFF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3198D2-87B7-5FCF-3AE3-1359B732D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1B6216F-5EA5-941C-6D0F-4C0EE7ADF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838-9323-4414-A2EF-75859C847D79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BC228C-828F-68DB-30CA-F4A016146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5185358-8B0A-B907-1DEF-5901FAD39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3DF2-60D6-4F38-B645-DDC02D4F5D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7648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DC766C-F30C-2A17-06B3-D98CA54F5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7CDF84A-A0D0-F33B-2D8D-860C65EA1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EE910C2-C538-DE41-EEE9-756647283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838-9323-4414-A2EF-75859C847D79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B4B7345-695B-1246-9BCA-FBFA5A78A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A0C04F7-6298-60A8-532E-71107B485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3DF2-60D6-4F38-B645-DDC02D4F5D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437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AB6ABB-231C-CD8A-66AC-20BB33506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4C8D3E-5079-903A-4043-85DFA6D58F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9F9342D-CC46-A36D-6BC4-FB847AAB5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0086400-6636-A5FF-0F57-29FB8CAA0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838-9323-4414-A2EF-75859C847D79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E91E2A4-2C11-3BFB-2C4A-D4B2BF315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460D410-C5AE-3519-81A5-5E17679D7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3DF2-60D6-4F38-B645-DDC02D4F5D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536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D8C5FD-4E11-627A-7E5E-66C92259B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9E2046E-859D-2AE7-E617-E913D576C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8EEDD94-50BB-8B0C-5B17-48781C482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7525698-06E1-CCBF-2733-D28BF5ACF9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7FDCBF6-5D1D-91C1-A00F-19088409C6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496116D-3E09-4FC1-2628-BFA68BAC9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838-9323-4414-A2EF-75859C847D79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183BE4B-ECE4-24C8-4362-906893018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F02544A-1805-E500-6C06-082F2189B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3DF2-60D6-4F38-B645-DDC02D4F5D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5643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5F2A7F-6306-BF2E-04E4-28BB26E23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E814649-6353-F8A0-9D00-6AD93055B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838-9323-4414-A2EF-75859C847D79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647D180-4D32-6D5C-08B0-30FD48621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4A82493-0947-F62D-FA24-B6493D13F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3DF2-60D6-4F38-B645-DDC02D4F5D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302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33FD875-360A-E887-77B5-B3DEA8941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838-9323-4414-A2EF-75859C847D79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392CE7C-CCA1-4A4E-7FCC-7D31C4D9F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4525614-06D8-45CC-C5EC-04066E684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3DF2-60D6-4F38-B645-DDC02D4F5D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680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9AB6C1-863C-11AB-D895-06DAD5556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3CC550-616E-3741-88C4-FC3079A24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EE3094D-4F0E-D5DA-4C27-021DD36BA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A0BC178-C2E9-E6F5-68E0-F5FAB2189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838-9323-4414-A2EF-75859C847D79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DBF2604-F8DC-F698-ECE3-073488701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5EF547E-222F-5E04-58F5-BF941D944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3DF2-60D6-4F38-B645-DDC02D4F5D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190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BAFAE1-282C-4184-EDEE-69142199B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DF8FC6A-7F0D-ACA1-2FE4-96E6B2401F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C7A417E-6BB8-FE5F-9A63-A376A7D91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CDE74C8-19DD-C6C1-F562-F687B5B08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2838-9323-4414-A2EF-75859C847D79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AE7081A-C57C-85EE-712D-D8A724230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1C9F9BD-27F5-1187-8CC9-6C26C7AC4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3DF2-60D6-4F38-B645-DDC02D4F5D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50EAE67-8600-89D2-BE7A-93159EDC4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4E1A7DE-EE74-5958-5DA2-705C0465B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EFA1C11-EE56-4FB9-84AF-8B23679348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22838-9323-4414-A2EF-75859C847D79}" type="datetimeFigureOut">
              <a:rPr lang="pl-PL" smtClean="0"/>
              <a:t>29.01.2024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F5673A-06F0-FA0D-0BC1-B01114E7EE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2B0293A-3A2D-3B25-9999-FB4BFC3405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83DF2-60D6-4F38-B645-DDC02D4F5D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197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44DB02-A1DC-FCBF-E37D-CCEBC4AC1A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63637"/>
          </a:xfrm>
        </p:spPr>
        <p:txBody>
          <a:bodyPr>
            <a:normAutofit/>
          </a:bodyPr>
          <a:lstStyle/>
          <a:p>
            <a:r>
              <a:rPr lang="pl-PL" b="1" dirty="0"/>
              <a:t>Graniastosłupy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10DEB7A-DFAE-3DAA-ABCD-5BAFF3AB0C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77913"/>
            <a:ext cx="9144000" cy="1655762"/>
          </a:xfrm>
        </p:spPr>
        <p:txBody>
          <a:bodyPr/>
          <a:lstStyle/>
          <a:p>
            <a:r>
              <a:rPr lang="pl-PL" dirty="0">
                <a:solidFill>
                  <a:srgbClr val="0070C0"/>
                </a:solidFill>
              </a:rPr>
              <a:t>Cechy</a:t>
            </a:r>
            <a:r>
              <a:rPr lang="pl-PL" dirty="0"/>
              <a:t>, 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rodzaje</a:t>
            </a:r>
            <a:r>
              <a:rPr lang="pl-PL" dirty="0"/>
              <a:t> i </a:t>
            </a:r>
            <a:r>
              <a:rPr lang="pl-PL" dirty="0">
                <a:solidFill>
                  <a:srgbClr val="00B050"/>
                </a:solidFill>
              </a:rPr>
              <a:t>wzory</a:t>
            </a:r>
          </a:p>
        </p:txBody>
      </p:sp>
    </p:spTree>
    <p:extLst>
      <p:ext uri="{BB962C8B-B14F-4D97-AF65-F5344CB8AC3E}">
        <p14:creationId xmlns:p14="http://schemas.microsoft.com/office/powerpoint/2010/main" val="3790273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0BC4087-03B6-1733-E3D0-0E92857C3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pl-PL" sz="5400"/>
              <a:t>Cechy graniastosłupa prostego:</a:t>
            </a:r>
          </a:p>
        </p:txBody>
      </p:sp>
      <p:sp>
        <p:nvSpPr>
          <p:cNvPr id="1060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8B4B09-BEAC-AD59-E656-3056C31CF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l-PL" sz="2600" b="1" dirty="0"/>
              <a:t>a) </a:t>
            </a:r>
            <a:r>
              <a:rPr lang="pl-PL" sz="2600" dirty="0"/>
              <a:t>Ma dwie równoległe podstawy, będące przystającymi wielokątami.</a:t>
            </a:r>
          </a:p>
          <a:p>
            <a:pPr marL="0" indent="0">
              <a:buNone/>
            </a:pPr>
            <a:r>
              <a:rPr lang="pl-PL" sz="2600" b="1" dirty="0"/>
              <a:t>b) </a:t>
            </a:r>
            <a:r>
              <a:rPr lang="pl-PL" sz="2600" dirty="0"/>
              <a:t>Od wielokąta w podstawie pochodzi </a:t>
            </a:r>
            <a:r>
              <a:rPr lang="pl-PL" sz="2600" u="sng" dirty="0"/>
              <a:t>nazwa graniastosłupa np. pięciokątny, czworokątny, trójkątny.</a:t>
            </a:r>
          </a:p>
          <a:p>
            <a:pPr marL="0" indent="0">
              <a:buNone/>
            </a:pPr>
            <a:r>
              <a:rPr lang="pl-PL" sz="2600" b="1" dirty="0"/>
              <a:t>c) </a:t>
            </a:r>
            <a:r>
              <a:rPr lang="pl-PL" sz="2600" dirty="0"/>
              <a:t>Ściany boczne są prostokątne i są prostopadłe do postaw.</a:t>
            </a:r>
          </a:p>
          <a:p>
            <a:pPr marL="0" indent="0">
              <a:buNone/>
            </a:pPr>
            <a:r>
              <a:rPr lang="pl-PL" sz="2600" b="1" dirty="0"/>
              <a:t>d) </a:t>
            </a:r>
            <a:r>
              <a:rPr lang="pl-PL" sz="2600" dirty="0"/>
              <a:t>Wszystkie krawędzie boczne są równoległe do siebie i są równej długości.</a:t>
            </a:r>
          </a:p>
        </p:txBody>
      </p:sp>
      <p:pic>
        <p:nvPicPr>
          <p:cNvPr id="1030" name="Picture 6" descr="Graniastosłup prosty">
            <a:extLst>
              <a:ext uri="{FF2B5EF4-FFF2-40B4-BE49-F238E27FC236}">
                <a16:creationId xmlns:a16="http://schemas.microsoft.com/office/drawing/2014/main" id="{B81BF9D9-F735-9FFA-3AF0-1B601F262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538" y="1897862"/>
            <a:ext cx="3841900" cy="429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276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72" name="Rectangle 2071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D1C0596-7217-4415-CC50-66561DC9F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pl-PL" sz="5400"/>
              <a:t>Graniastosłup prawidłowy i sześcian</a:t>
            </a:r>
          </a:p>
        </p:txBody>
      </p:sp>
      <p:sp>
        <p:nvSpPr>
          <p:cNvPr id="209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BEBC15-545F-0D39-92EB-0F58C6164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600" dirty="0"/>
              <a:t>· </a:t>
            </a:r>
            <a:r>
              <a:rPr lang="pl-PL" sz="2600" b="1" dirty="0"/>
              <a:t>Graniastosłup jest prawidłowy</a:t>
            </a:r>
            <a:r>
              <a:rPr lang="pl-PL" sz="2600" dirty="0"/>
              <a:t>, jeśli w podstawach ma wielokąt foremny np. kwadrat, pięciokąt foremny. Nazywany jest wtedy </a:t>
            </a:r>
            <a:r>
              <a:rPr lang="pl-PL" sz="2600" u="sng" dirty="0"/>
              <a:t>graniastosłupem prawidłowym np. czworokątnym, pięciokątnym.</a:t>
            </a:r>
          </a:p>
          <a:p>
            <a:pPr marL="0" indent="0">
              <a:buNone/>
            </a:pPr>
            <a:r>
              <a:rPr lang="pl-PL" sz="2600" dirty="0"/>
              <a:t>· Jeżeli każda ściana graniastosłupa jest w kształcie kwadratu to graniastosłup nazywamy </a:t>
            </a:r>
            <a:r>
              <a:rPr lang="pl-PL" sz="2600" u="sng" dirty="0"/>
              <a:t>prawidłowym czworokątnym – sześcianem</a:t>
            </a:r>
            <a:r>
              <a:rPr lang="pl-PL" sz="2600" dirty="0"/>
              <a:t>.</a:t>
            </a:r>
          </a:p>
          <a:p>
            <a:pPr marL="0" indent="0">
              <a:buNone/>
            </a:pPr>
            <a:endParaRPr lang="pl-PL" sz="2200" dirty="0"/>
          </a:p>
        </p:txBody>
      </p:sp>
      <p:pic>
        <p:nvPicPr>
          <p:cNvPr id="2052" name="Picture 4" descr="graniastosłup prawidłowy - przykład&gt;">
            <a:extLst>
              <a:ext uri="{FF2B5EF4-FFF2-40B4-BE49-F238E27FC236}">
                <a16:creationId xmlns:a16="http://schemas.microsoft.com/office/drawing/2014/main" id="{E0BC9E92-D868-506E-7E5B-DF3B89CC8C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91774" y="329183"/>
            <a:ext cx="2958348" cy="342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ześcian to graniastosłup prawidłowy">
            <a:extLst>
              <a:ext uri="{FF2B5EF4-FFF2-40B4-BE49-F238E27FC236}">
                <a16:creationId xmlns:a16="http://schemas.microsoft.com/office/drawing/2014/main" id="{555ED020-C2FC-6743-944C-DFE13818A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63917" y="3759152"/>
            <a:ext cx="3014061" cy="2912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950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8FC316-DE5C-25A2-1CFB-487AA896F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+mn-lt"/>
              </a:rPr>
              <a:t>Wzory: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07E2FA4E-3A5A-7B01-F34C-D6E7E1A421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pl-PL" sz="4500" dirty="0">
                    <a:solidFill>
                      <a:schemeClr val="accent6">
                        <a:lumMod val="50000"/>
                      </a:schemeClr>
                    </a:solidFill>
                  </a:rPr>
                  <a:t>Objętość graniastosłupa: V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450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l-PL" sz="4500" b="0" i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l-PL" sz="4500" b="0" i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pl-PL" sz="4500" dirty="0">
                    <a:solidFill>
                      <a:schemeClr val="accent6">
                        <a:lumMod val="50000"/>
                      </a:schemeClr>
                    </a:solidFill>
                  </a:rPr>
                  <a:t> · H</a:t>
                </a:r>
              </a:p>
              <a:p>
                <a:pPr marL="0" indent="0">
                  <a:buNone/>
                </a:pPr>
                <a:r>
                  <a:rPr lang="pl-PL" sz="4500" dirty="0">
                    <a:solidFill>
                      <a:schemeClr val="accent6">
                        <a:lumMod val="50000"/>
                      </a:schemeClr>
                    </a:solidFill>
                  </a:rPr>
                  <a:t>Pole powierzchni graniastosłupa: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450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l-PL" sz="4500" b="0" i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l-PL" sz="4500" b="0" i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  <m:r>
                      <a:rPr lang="pl-PL" sz="4500" b="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=2 </m:t>
                    </m:r>
                  </m:oMath>
                </a14:m>
                <a:r>
                  <a:rPr lang="pl-PL" sz="4500" dirty="0">
                    <a:solidFill>
                      <a:schemeClr val="accent6">
                        <a:lumMod val="50000"/>
                      </a:schemeClr>
                    </a:solidFill>
                  </a:rPr>
                  <a:t>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450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l-PL" sz="4500" b="0" i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l-PL" sz="4500" b="0" i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pl-PL" sz="4500" dirty="0">
                    <a:solidFill>
                      <a:schemeClr val="accent6">
                        <a:lumMod val="50000"/>
                      </a:schemeClr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450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l-PL" sz="4500" b="0" i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l-PL" sz="4500" b="0" i="0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sub>
                    </m:sSub>
                  </m:oMath>
                </a14:m>
                <a:r>
                  <a:rPr lang="pl-PL" sz="4500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</a:p>
              <a:p>
                <a:pPr marL="0" indent="0">
                  <a:buNone/>
                </a:pPr>
                <a:r>
                  <a:rPr lang="pl-PL" sz="4500" dirty="0">
                    <a:solidFill>
                      <a:schemeClr val="accent6">
                        <a:lumMod val="75000"/>
                      </a:schemeClr>
                    </a:solidFill>
                  </a:rPr>
                  <a:t>Objętość sześcianu: V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l-PL" sz="450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pl-PL" sz="4500" b="0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pl-PL" sz="4500" b="0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pl-PL" sz="4500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pl-PL" sz="4500" dirty="0">
                    <a:solidFill>
                      <a:schemeClr val="accent6">
                        <a:lumMod val="75000"/>
                      </a:schemeClr>
                    </a:solidFill>
                  </a:rPr>
                  <a:t>Pole powierzchni sześcianu: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450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l-PL" sz="4500" b="0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l-PL" sz="4500" b="0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</m:oMath>
                </a14:m>
                <a:r>
                  <a:rPr lang="pl-PL" sz="4500" dirty="0">
                    <a:solidFill>
                      <a:schemeClr val="accent6">
                        <a:lumMod val="75000"/>
                      </a:schemeClr>
                    </a:solidFill>
                  </a:rPr>
                  <a:t> = 6 ·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l-PL" sz="450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pl-PL" sz="4500" b="0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pl-PL" sz="4500" b="0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pl-PL" sz="4500" b="0" dirty="0"/>
              </a:p>
              <a:p>
                <a:pPr marL="0" indent="0">
                  <a:buNone/>
                </a:pPr>
                <a:r>
                  <a:rPr lang="pl-PL" sz="4500" dirty="0">
                    <a:solidFill>
                      <a:srgbClr val="6CA644"/>
                    </a:solidFill>
                  </a:rPr>
                  <a:t>Objętość prostopadłościanu = a · b · c</a:t>
                </a:r>
              </a:p>
              <a:p>
                <a:pPr marL="0" indent="0">
                  <a:buNone/>
                </a:pPr>
                <a:r>
                  <a:rPr lang="pl-PL" sz="4500" dirty="0">
                    <a:solidFill>
                      <a:srgbClr val="6CA644"/>
                    </a:solidFill>
                  </a:rPr>
                  <a:t>Pole powierzchni prostopadłościanu: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4500" i="1" smtClean="0">
                            <a:solidFill>
                              <a:srgbClr val="6CA644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l-PL" sz="4500" b="0" i="0" smtClean="0">
                            <a:solidFill>
                              <a:srgbClr val="6CA644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l-PL" sz="4500" b="0" i="0" smtClean="0">
                            <a:solidFill>
                              <a:srgbClr val="6CA644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</m:oMath>
                </a14:m>
                <a:r>
                  <a:rPr lang="pl-PL" sz="4500" dirty="0">
                    <a:solidFill>
                      <a:srgbClr val="6CA644"/>
                    </a:solidFill>
                  </a:rPr>
                  <a:t> = 2(a · b + a · c + b · c)</a:t>
                </a:r>
              </a:p>
              <a:p>
                <a:pPr marL="0" indent="0">
                  <a:buNone/>
                </a:pPr>
                <a:endParaRPr lang="pl-PL" sz="3200" dirty="0">
                  <a:solidFill>
                    <a:srgbClr val="6CA644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l-PL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l-PL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pl-PL" sz="3200" dirty="0">
                    <a:solidFill>
                      <a:srgbClr val="002060"/>
                    </a:solidFill>
                  </a:rPr>
                  <a:t> - pole podstawy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l-PL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l-PL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</m:oMath>
                </a14:m>
                <a:r>
                  <a:rPr lang="pl-PL" sz="3200" dirty="0">
                    <a:solidFill>
                      <a:srgbClr val="002060"/>
                    </a:solidFill>
                  </a:rPr>
                  <a:t> - pole całkowite/powierzchni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l-PL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l-PL" sz="32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sub>
                    </m:sSub>
                  </m:oMath>
                </a14:m>
                <a:r>
                  <a:rPr lang="pl-PL" sz="3200" dirty="0">
                    <a:solidFill>
                      <a:srgbClr val="002060"/>
                    </a:solidFill>
                  </a:rPr>
                  <a:t> - pole ścian bocznych</a:t>
                </a:r>
              </a:p>
              <a:p>
                <a:pPr marL="0" indent="0">
                  <a:buNone/>
                </a:pPr>
                <a:r>
                  <a:rPr lang="pl-PL" sz="3200" dirty="0">
                    <a:solidFill>
                      <a:srgbClr val="002060"/>
                    </a:solidFill>
                  </a:rPr>
                  <a:t>H - wysokość</a:t>
                </a:r>
              </a:p>
            </p:txBody>
          </p:sp>
        </mc:Choice>
        <mc:Fallback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07E2FA4E-3A5A-7B01-F34C-D6E7E1A421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641" b="-140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6" descr="sześcian to graniastosłup prawidłowy">
            <a:extLst>
              <a:ext uri="{FF2B5EF4-FFF2-40B4-BE49-F238E27FC236}">
                <a16:creationId xmlns:a16="http://schemas.microsoft.com/office/drawing/2014/main" id="{86D80809-75A4-0E05-F8CF-D3027E852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07639" y="2669717"/>
            <a:ext cx="872875" cy="84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ole prostopadłościanu">
            <a:extLst>
              <a:ext uri="{FF2B5EF4-FFF2-40B4-BE49-F238E27FC236}">
                <a16:creationId xmlns:a16="http://schemas.microsoft.com/office/drawing/2014/main" id="{896BB0D7-589D-41B5-0118-431E2838F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417" y="3298352"/>
            <a:ext cx="1095375" cy="1223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918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CF08AC-3370-49E9-5702-8852E9D14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002060"/>
                </a:solidFill>
              </a:rPr>
              <a:t>Przykłady graniastosłupów:</a:t>
            </a:r>
          </a:p>
        </p:txBody>
      </p:sp>
      <p:pic>
        <p:nvPicPr>
          <p:cNvPr id="3074" name="Picture 2" descr="Graniastosłup prawidłowy trójkątny">
            <a:extLst>
              <a:ext uri="{FF2B5EF4-FFF2-40B4-BE49-F238E27FC236}">
                <a16:creationId xmlns:a16="http://schemas.microsoft.com/office/drawing/2014/main" id="{645D185F-FD25-C436-56CE-55743780E74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00" y="1707994"/>
            <a:ext cx="2924583" cy="286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Graniastosłup prawidłowy czworokątny">
            <a:extLst>
              <a:ext uri="{FF2B5EF4-FFF2-40B4-BE49-F238E27FC236}">
                <a16:creationId xmlns:a16="http://schemas.microsoft.com/office/drawing/2014/main" id="{2072AED1-D652-6DE0-940F-2BCAC5E47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483" y="1500588"/>
            <a:ext cx="2724150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Graniastosłup prawidłowy">
            <a:extLst>
              <a:ext uri="{FF2B5EF4-FFF2-40B4-BE49-F238E27FC236}">
                <a16:creationId xmlns:a16="http://schemas.microsoft.com/office/drawing/2014/main" id="{C87CC21C-4713-529C-33F2-033456285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801" y="1576873"/>
            <a:ext cx="2637115" cy="2899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Graniastosłup prawidłowy sześciokątny">
            <a:extLst>
              <a:ext uri="{FF2B5EF4-FFF2-40B4-BE49-F238E27FC236}">
                <a16:creationId xmlns:a16="http://schemas.microsoft.com/office/drawing/2014/main" id="{35635A7E-4A98-95D8-73C4-27E4254477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028" y="1500588"/>
            <a:ext cx="2819142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1FED90DE-3422-D054-F337-39064F6B7D3A}"/>
              </a:ext>
            </a:extLst>
          </p:cNvPr>
          <p:cNvSpPr txBox="1"/>
          <p:nvPr/>
        </p:nvSpPr>
        <p:spPr>
          <a:xfrm>
            <a:off x="1062741" y="4477944"/>
            <a:ext cx="17217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/>
              <a:t>Trójkątny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96A6348-5AEB-D462-99BB-8CF53FB57671}"/>
              </a:ext>
            </a:extLst>
          </p:cNvPr>
          <p:cNvSpPr txBox="1"/>
          <p:nvPr/>
        </p:nvSpPr>
        <p:spPr>
          <a:xfrm>
            <a:off x="3545292" y="4477944"/>
            <a:ext cx="2332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/>
              <a:t>Czworokątny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75C51AF4-8FF0-8612-C75E-3F87BF8DB23E}"/>
              </a:ext>
            </a:extLst>
          </p:cNvPr>
          <p:cNvSpPr txBox="1"/>
          <p:nvPr/>
        </p:nvSpPr>
        <p:spPr>
          <a:xfrm>
            <a:off x="6445612" y="4477944"/>
            <a:ext cx="20904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/>
              <a:t>Pięciokątny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B4593E91-C92E-6A1B-C9E1-6A94DA111278}"/>
              </a:ext>
            </a:extLst>
          </p:cNvPr>
          <p:cNvSpPr txBox="1"/>
          <p:nvPr/>
        </p:nvSpPr>
        <p:spPr>
          <a:xfrm>
            <a:off x="9351123" y="4477944"/>
            <a:ext cx="2286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/>
              <a:t>Sześciokątny</a:t>
            </a:r>
          </a:p>
        </p:txBody>
      </p:sp>
    </p:spTree>
    <p:extLst>
      <p:ext uri="{BB962C8B-B14F-4D97-AF65-F5344CB8AC3E}">
        <p14:creationId xmlns:p14="http://schemas.microsoft.com/office/powerpoint/2010/main" val="326380313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203</Words>
  <Application>Microsoft Office PowerPoint</Application>
  <PresentationFormat>Panoramiczny</PresentationFormat>
  <Paragraphs>27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Motyw pakietu Office</vt:lpstr>
      <vt:lpstr>Graniastosłupy</vt:lpstr>
      <vt:lpstr>Cechy graniastosłupa prostego:</vt:lpstr>
      <vt:lpstr>Graniastosłup prawidłowy i sześcian</vt:lpstr>
      <vt:lpstr>Wzory:</vt:lpstr>
      <vt:lpstr>Przykłady graniastosłupów: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Graniastosłupy</dc:title>
  <dc:creator>Adam Wyrzykowski</dc:creator>
  <cp:lastModifiedBy>Beata Wyrzykowska</cp:lastModifiedBy>
  <cp:revision>9</cp:revision>
  <dcterms:created xsi:type="dcterms:W3CDTF">2024-01-26T19:13:59Z</dcterms:created>
  <dcterms:modified xsi:type="dcterms:W3CDTF">2024-01-29T20:43:16Z</dcterms:modified>
</cp:coreProperties>
</file>