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70317E-BE4C-A47A-D142-FB48FB337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5D2FFE0-D8E9-8982-8C3B-23723D6DA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855D57-2A55-82C6-23EF-A30E161D7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04CC4D-4D17-8408-7AC0-C910CE39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BE454C-6160-0C71-D364-880320D1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82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02D4BE-5D87-6B05-60EF-0C348E71D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7EF6953-B7C1-6F91-6EE3-DCE11B637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62E3F8-48AB-0D13-7C05-CD7D15E48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53FBD6-8D14-E375-8A79-FCBD94A5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7D30FD-B17E-00A8-C9D2-0CBB3B59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740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2662B73-A8F8-30F2-D20F-49DCA23A5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E5D323A-8F6E-3B82-0280-F293FFE19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3FE7ED-66DB-7B6A-6383-245CFDE8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20F8A2-9632-3A88-084B-65B85708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DCF7C0-5460-EC5A-9493-CBBE6AC01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71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2D33FE-5E48-76BE-1690-80C7E063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B74090-090B-15F2-D1FC-71E08AC05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1FBB29-35E8-B955-F4D8-03350FE6D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ECE8BE-EF82-9BAC-3ECB-3DD5986E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518296-510A-66CB-1C48-16BBE79F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42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4294A2-7C1C-7185-AC38-F90B8F46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288351-B8B9-EAEF-BF93-194C03D6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6E209D-D7B0-FFF3-163E-A40E6A65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7D74AF-1EC8-F1A3-C859-3ED1BBF4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8D6FA5-2661-BF53-E5BC-39EA6B227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67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1FC380-54DB-FBCE-1065-1C0E4622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5269BA-A650-4A1C-0107-93D2281EF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E0083D4-CD12-3BF9-B02C-E7B14E97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9D1BDD9-F6C8-2B3E-EA34-352C180B9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726579B-9FB1-7B9E-F9E9-64185FDCD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DFA6B8D-46DB-244B-4408-6311CD87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484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A48A8E-E796-59E1-E33D-4B88D56AC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19F6B1-F754-0835-230F-021911D85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CC9F46-E125-F3F4-07F4-504F879DB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04D79AD-EB7A-F140-36F7-D9C9E709D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5249DA9-1B1F-4340-5B99-C924460CB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41B1A2D-BC34-3C26-291A-55D4C048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F0B7409-5D8D-FC78-CBB9-49A76815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00D5479-8FC1-81A1-3710-09C5E7172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28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C3F1D2-0612-20E1-D234-529C6F882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18D75A9-47EE-0FE1-4FBF-DA7CD3F6C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B0C108F-AAAA-7420-D65C-4205CCCD5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4E1B3E-410C-C73C-F655-AC9786F5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579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19DB4C7-AD29-A432-87CB-C8683E62D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D6420D7-810D-0523-BA76-D0330C78C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E0D9D7-17D4-AF62-5240-0292F82C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92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4A11AD-BB05-0C9A-EBC0-183E555C6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340801-CFDD-FC39-359D-8DAAB1A44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75C9434-B404-10E3-D490-671702816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8CC50AD-ACF1-C2E4-D85A-2F823149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2079B8-BF8F-05E4-6AED-24213BA63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73CC327-1C56-BB08-CA6E-0B448B76C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01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186188-CAC6-0956-3003-852E09F7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C61132E-3EC0-D79C-3CCF-EB5465961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4C0880F-50C5-B3E7-BC98-5262C13AD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C02553-CB95-32F6-0C81-5DC75CB79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A7DB519-87F7-7926-C41E-40544CC7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51B645B-71F8-1337-BE01-9307FCD9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113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DDA37F2-5E6D-9E5A-CEF9-C137D4AEB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1C25643-CDF2-14BE-E02A-926EB1BE4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F08F99-4289-7481-C362-EF437CE8D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CD6F3-CE96-451E-957C-B008995CB7B8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7C48386-496C-9F1F-5170-A12528EA6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EA0185-74AD-37E8-D50E-9F5439D77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E109F-9C14-4638-B2A4-B5394E155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636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98191F-3D51-4878-1C82-5C48DF7D3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84580"/>
            <a:ext cx="9144000" cy="798716"/>
          </a:xfrm>
        </p:spPr>
        <p:txBody>
          <a:bodyPr>
            <a:normAutofit fontScale="90000"/>
          </a:bodyPr>
          <a:lstStyle/>
          <a:p>
            <a:r>
              <a:rPr lang="pl-PL" dirty="0"/>
              <a:t>Figury płaskie</a:t>
            </a:r>
          </a:p>
        </p:txBody>
      </p:sp>
      <p:pic>
        <p:nvPicPr>
          <p:cNvPr id="1028" name="Picture 4" descr="Kwadrat - Matematyka">
            <a:extLst>
              <a:ext uri="{FF2B5EF4-FFF2-40B4-BE49-F238E27FC236}">
                <a16:creationId xmlns:a16="http://schemas.microsoft.com/office/drawing/2014/main" id="{B10F4E32-A220-56DC-DC9E-019DB8501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925" y="1380516"/>
            <a:ext cx="1714499" cy="169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stokąt - Matematyka">
            <a:extLst>
              <a:ext uri="{FF2B5EF4-FFF2-40B4-BE49-F238E27FC236}">
                <a16:creationId xmlns:a16="http://schemas.microsoft.com/office/drawing/2014/main" id="{DE887596-80FD-8215-FB64-99F83220D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14" y="1312563"/>
            <a:ext cx="2950970" cy="176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rójkąt równoramienny - Matematyka">
            <a:extLst>
              <a:ext uri="{FF2B5EF4-FFF2-40B4-BE49-F238E27FC236}">
                <a16:creationId xmlns:a16="http://schemas.microsoft.com/office/drawing/2014/main" id="{E6747B94-3280-FF5A-57C3-7F9D7245D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174" y="1380516"/>
            <a:ext cx="1624497" cy="1730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omb - Matematyka">
            <a:extLst>
              <a:ext uri="{FF2B5EF4-FFF2-40B4-BE49-F238E27FC236}">
                <a16:creationId xmlns:a16="http://schemas.microsoft.com/office/drawing/2014/main" id="{035AAC40-F612-473C-7E47-79631741C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40" y="4134495"/>
            <a:ext cx="3002868" cy="176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ównoległobok - Matematyka">
            <a:extLst>
              <a:ext uri="{FF2B5EF4-FFF2-40B4-BE49-F238E27FC236}">
                <a16:creationId xmlns:a16="http://schemas.microsoft.com/office/drawing/2014/main" id="{B5580518-2AC2-336D-A74A-290A75C71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775" y="4149885"/>
            <a:ext cx="3626447" cy="176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rapez równoramienny - Matematyka">
            <a:extLst>
              <a:ext uri="{FF2B5EF4-FFF2-40B4-BE49-F238E27FC236}">
                <a16:creationId xmlns:a16="http://schemas.microsoft.com/office/drawing/2014/main" id="{31F7A5C2-44A5-9B7F-7E3B-75EFC2FF9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389" y="4149885"/>
            <a:ext cx="3626447" cy="176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Koło i okrąg - Matematyka">
            <a:extLst>
              <a:ext uri="{FF2B5EF4-FFF2-40B4-BE49-F238E27FC236}">
                <a16:creationId xmlns:a16="http://schemas.microsoft.com/office/drawing/2014/main" id="{7EADD4AB-8699-CD7D-E354-D5A1F63BA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0793" y="1405031"/>
            <a:ext cx="1624497" cy="162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C53769CF-4492-55ED-5FC0-52C4D5760465}"/>
              </a:ext>
            </a:extLst>
          </p:cNvPr>
          <p:cNvSpPr txBox="1"/>
          <p:nvPr/>
        </p:nvSpPr>
        <p:spPr>
          <a:xfrm>
            <a:off x="1777172" y="958620"/>
            <a:ext cx="950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Kwadrat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84E51DC-F64F-2F98-8B12-EDE0C47BAC66}"/>
              </a:ext>
            </a:extLst>
          </p:cNvPr>
          <p:cNvSpPr txBox="1"/>
          <p:nvPr/>
        </p:nvSpPr>
        <p:spPr>
          <a:xfrm>
            <a:off x="4779844" y="947240"/>
            <a:ext cx="1074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Prostokąt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63E9587-CBB3-70D0-F2EA-E3FF06EA8334}"/>
              </a:ext>
            </a:extLst>
          </p:cNvPr>
          <p:cNvSpPr txBox="1"/>
          <p:nvPr/>
        </p:nvSpPr>
        <p:spPr>
          <a:xfrm>
            <a:off x="7924937" y="947240"/>
            <a:ext cx="82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Trójkąt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F244EB7-F0B6-0B15-6B93-ADD4C4379AFD}"/>
              </a:ext>
            </a:extLst>
          </p:cNvPr>
          <p:cNvSpPr txBox="1"/>
          <p:nvPr/>
        </p:nvSpPr>
        <p:spPr>
          <a:xfrm>
            <a:off x="10366955" y="958620"/>
            <a:ext cx="602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Koło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81C1496-9D3B-6636-53B9-A1591875FC85}"/>
              </a:ext>
            </a:extLst>
          </p:cNvPr>
          <p:cNvSpPr txBox="1"/>
          <p:nvPr/>
        </p:nvSpPr>
        <p:spPr>
          <a:xfrm>
            <a:off x="1885695" y="3780553"/>
            <a:ext cx="73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Romb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F0ED9F33-029A-C43B-8560-5C0CA6E49137}"/>
              </a:ext>
            </a:extLst>
          </p:cNvPr>
          <p:cNvSpPr txBox="1"/>
          <p:nvPr/>
        </p:nvSpPr>
        <p:spPr>
          <a:xfrm>
            <a:off x="5276318" y="3780553"/>
            <a:ext cx="163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Równoległobok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DBDB897-3C31-56F0-F470-335A13BD6F47}"/>
              </a:ext>
            </a:extLst>
          </p:cNvPr>
          <p:cNvSpPr txBox="1"/>
          <p:nvPr/>
        </p:nvSpPr>
        <p:spPr>
          <a:xfrm>
            <a:off x="9854131" y="3780553"/>
            <a:ext cx="794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Trapez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ole tekstowe 10">
                <a:extLst>
                  <a:ext uri="{FF2B5EF4-FFF2-40B4-BE49-F238E27FC236}">
                    <a16:creationId xmlns:a16="http://schemas.microsoft.com/office/drawing/2014/main" id="{F3071FBB-6B35-CF8F-E781-962E4E7F4BC6}"/>
                  </a:ext>
                </a:extLst>
              </p:cNvPr>
              <p:cNvSpPr txBox="1"/>
              <p:nvPr/>
            </p:nvSpPr>
            <p:spPr>
              <a:xfrm>
                <a:off x="923182" y="2920061"/>
                <a:ext cx="1351652" cy="10374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Ob</m:t>
                      </m:r>
                      <m:r>
                        <a:rPr lang="pl-PL" b="0" i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=4·</m:t>
                      </m:r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lang="pl-PL" b="0" dirty="0">
                  <a:solidFill>
                    <a:schemeClr val="accent2">
                      <a:lumMod val="50000"/>
                    </a:schemeClr>
                  </a:solidFill>
                </a:endParaRPr>
              </a:p>
              <a:p>
                <a:r>
                  <a:rPr lang="pl-PL" dirty="0">
                    <a:solidFill>
                      <a:schemeClr val="accent2">
                        <a:lumMod val="50000"/>
                      </a:schemeClr>
                    </a:solidFill>
                  </a:rPr>
                  <a:t>  P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l-PL" b="0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pl-PL" b="0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l-PL" dirty="0">
                  <a:solidFill>
                    <a:schemeClr val="accent2">
                      <a:lumMod val="50000"/>
                    </a:schemeClr>
                  </a:solidFill>
                </a:endParaRPr>
              </a:p>
              <a:p>
                <a:r>
                  <a:rPr lang="pl-PL" dirty="0">
                    <a:solidFill>
                      <a:schemeClr val="accent2">
                        <a:lumMod val="50000"/>
                      </a:schemeClr>
                    </a:solidFill>
                  </a:rPr>
                  <a:t> 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b="0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l-PL" b="0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l-PL" b="0" dirty="0">
                    <a:solidFill>
                      <a:schemeClr val="accent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pl-PL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·</m:t>
                    </m:r>
                    <m:sSup>
                      <m:sSupPr>
                        <m:ctrlPr>
                          <a:rPr lang="pl-PL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l-PL" b="0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p>
                        <m:r>
                          <a:rPr lang="pl-PL" b="0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l-PL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pole tekstowe 10">
                <a:extLst>
                  <a:ext uri="{FF2B5EF4-FFF2-40B4-BE49-F238E27FC236}">
                    <a16:creationId xmlns:a16="http://schemas.microsoft.com/office/drawing/2014/main" id="{F3071FBB-6B35-CF8F-E781-962E4E7F4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82" y="2920061"/>
                <a:ext cx="1351652" cy="1037463"/>
              </a:xfrm>
              <a:prstGeom prst="rect">
                <a:avLst/>
              </a:prstGeom>
              <a:blipFill>
                <a:blip r:embed="rId9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pole tekstowe 11">
                <a:extLst>
                  <a:ext uri="{FF2B5EF4-FFF2-40B4-BE49-F238E27FC236}">
                    <a16:creationId xmlns:a16="http://schemas.microsoft.com/office/drawing/2014/main" id="{835329E6-19B0-2B3F-9580-22FE22EBC263}"/>
                  </a:ext>
                </a:extLst>
              </p:cNvPr>
              <p:cNvSpPr txBox="1"/>
              <p:nvPr/>
            </p:nvSpPr>
            <p:spPr>
              <a:xfrm>
                <a:off x="3767708" y="3041889"/>
                <a:ext cx="15495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Ob</m:t>
                      </m:r>
                      <m:r>
                        <a:rPr lang="pl-PL" b="0" i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pl-PL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l-PL" b="0" i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pl-PL" b="0" i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pl-PL" b="0" i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</m:oMath>
                  </m:oMathPara>
                </a14:m>
                <a:endParaRPr lang="pl-PL" b="0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r>
                  <a:rPr lang="pl-PL" dirty="0">
                    <a:solidFill>
                      <a:schemeClr val="accent2">
                        <a:lumMod val="75000"/>
                      </a:schemeClr>
                    </a:solidFill>
                  </a:rPr>
                  <a:t> P = a · b</a:t>
                </a:r>
              </a:p>
            </p:txBody>
          </p:sp>
        </mc:Choice>
        <mc:Fallback xmlns="">
          <p:sp>
            <p:nvSpPr>
              <p:cNvPr id="12" name="pole tekstowe 11">
                <a:extLst>
                  <a:ext uri="{FF2B5EF4-FFF2-40B4-BE49-F238E27FC236}">
                    <a16:creationId xmlns:a16="http://schemas.microsoft.com/office/drawing/2014/main" id="{835329E6-19B0-2B3F-9580-22FE22EBC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708" y="3041889"/>
                <a:ext cx="1549591" cy="553998"/>
              </a:xfrm>
              <a:prstGeom prst="rect">
                <a:avLst/>
              </a:prstGeom>
              <a:blipFill>
                <a:blip r:embed="rId10"/>
                <a:stretch>
                  <a:fillRect l="-5512" b="-2417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pole tekstowe 12">
            <a:extLst>
              <a:ext uri="{FF2B5EF4-FFF2-40B4-BE49-F238E27FC236}">
                <a16:creationId xmlns:a16="http://schemas.microsoft.com/office/drawing/2014/main" id="{286A5991-21E4-F65B-F277-F62943616BB1}"/>
              </a:ext>
            </a:extLst>
          </p:cNvPr>
          <p:cNvSpPr txBox="1"/>
          <p:nvPr/>
        </p:nvSpPr>
        <p:spPr>
          <a:xfrm>
            <a:off x="5637402" y="287742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pole tekstowe 15">
                <a:extLst>
                  <a:ext uri="{FF2B5EF4-FFF2-40B4-BE49-F238E27FC236}">
                    <a16:creationId xmlns:a16="http://schemas.microsoft.com/office/drawing/2014/main" id="{353863A1-75B4-90E8-5D2D-E2EFA56CFF31}"/>
                  </a:ext>
                </a:extLst>
              </p:cNvPr>
              <p:cNvSpPr txBox="1"/>
              <p:nvPr/>
            </p:nvSpPr>
            <p:spPr>
              <a:xfrm>
                <a:off x="7262208" y="3154422"/>
                <a:ext cx="1673535" cy="668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Ob</m:t>
                      </m:r>
                      <m:r>
                        <a:rPr lang="pl-PL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pl-PL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pl-PL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pl-PL" b="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r>
                  <a:rPr lang="pl-PL" dirty="0">
                    <a:solidFill>
                      <a:schemeClr val="accent4">
                        <a:lumMod val="75000"/>
                      </a:schemeClr>
                    </a:solidFill>
                  </a:rPr>
                  <a:t> 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i="1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b="0" i="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l-PL" b="0" i="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l-PL" dirty="0">
                    <a:solidFill>
                      <a:schemeClr val="accent4">
                        <a:lumMod val="75000"/>
                      </a:schemeClr>
                    </a:solidFill>
                  </a:rPr>
                  <a:t> </a:t>
                </a:r>
                <a:r>
                  <a:rPr lang="el-GR" dirty="0">
                    <a:solidFill>
                      <a:schemeClr val="accent4">
                        <a:lumMod val="75000"/>
                      </a:schemeClr>
                    </a:solidFill>
                  </a:rPr>
                  <a:t>·</a:t>
                </a:r>
                <a:r>
                  <a:rPr lang="el-GR" dirty="0"/>
                  <a:t> </a:t>
                </a:r>
                <a:r>
                  <a:rPr lang="pl-PL" dirty="0">
                    <a:solidFill>
                      <a:schemeClr val="accent4">
                        <a:lumMod val="75000"/>
                      </a:schemeClr>
                    </a:solidFill>
                  </a:rPr>
                  <a:t>a · h</a:t>
                </a:r>
              </a:p>
            </p:txBody>
          </p:sp>
        </mc:Choice>
        <mc:Fallback xmlns="">
          <p:sp>
            <p:nvSpPr>
              <p:cNvPr id="16" name="pole tekstowe 15">
                <a:extLst>
                  <a:ext uri="{FF2B5EF4-FFF2-40B4-BE49-F238E27FC236}">
                    <a16:creationId xmlns:a16="http://schemas.microsoft.com/office/drawing/2014/main" id="{353863A1-75B4-90E8-5D2D-E2EFA56CF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208" y="3154422"/>
                <a:ext cx="1673535" cy="668132"/>
              </a:xfrm>
              <a:prstGeom prst="rect">
                <a:avLst/>
              </a:prstGeom>
              <a:blipFill>
                <a:blip r:embed="rId11"/>
                <a:stretch>
                  <a:fillRect l="-2182" b="-1272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pole tekstowe 16">
                <a:extLst>
                  <a:ext uri="{FF2B5EF4-FFF2-40B4-BE49-F238E27FC236}">
                    <a16:creationId xmlns:a16="http://schemas.microsoft.com/office/drawing/2014/main" id="{97386478-89B7-725C-41AC-2ADB965578CE}"/>
                  </a:ext>
                </a:extLst>
              </p:cNvPr>
              <p:cNvSpPr txBox="1"/>
              <p:nvPr/>
            </p:nvSpPr>
            <p:spPr>
              <a:xfrm>
                <a:off x="10056746" y="3062890"/>
                <a:ext cx="103259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b="0" i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Ob</m:t>
                    </m:r>
                    <m:r>
                      <a:rPr lang="pl-PL" b="0" i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m:rPr>
                        <m:nor/>
                      </m:rPr>
                      <a:rPr lang="el-GR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m:t>·</m:t>
                    </m:r>
                  </m:oMath>
                </a14:m>
                <a:r>
                  <a:rPr lang="el-GR" dirty="0">
                    <a:solidFill>
                      <a:schemeClr val="accent6">
                        <a:lumMod val="75000"/>
                      </a:schemeClr>
                    </a:solidFill>
                  </a:rPr>
                  <a:t>π·</a:t>
                </a:r>
                <a:r>
                  <a:rPr lang="pl-PL" dirty="0">
                    <a:solidFill>
                      <a:schemeClr val="accent6">
                        <a:lumMod val="75000"/>
                      </a:schemeClr>
                    </a:solidFill>
                  </a:rPr>
                  <a:t>r</a:t>
                </a:r>
              </a:p>
              <a:p>
                <a:r>
                  <a:rPr lang="pl-PL" dirty="0">
                    <a:solidFill>
                      <a:schemeClr val="accent6">
                        <a:lumMod val="75000"/>
                      </a:schemeClr>
                    </a:solidFill>
                  </a:rPr>
                  <a:t>P =</a:t>
                </a:r>
                <a:r>
                  <a:rPr lang="el-GR" dirty="0">
                    <a:solidFill>
                      <a:schemeClr val="accent6">
                        <a:lumMod val="75000"/>
                      </a:schemeClr>
                    </a:solidFill>
                  </a:rPr>
                  <a:t> π 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l-PL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p>
                        <m:r>
                          <a:rPr lang="pl-PL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l-PL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pole tekstowe 16">
                <a:extLst>
                  <a:ext uri="{FF2B5EF4-FFF2-40B4-BE49-F238E27FC236}">
                    <a16:creationId xmlns:a16="http://schemas.microsoft.com/office/drawing/2014/main" id="{97386478-89B7-725C-41AC-2ADB96557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6746" y="3062890"/>
                <a:ext cx="1032590" cy="553998"/>
              </a:xfrm>
              <a:prstGeom prst="rect">
                <a:avLst/>
              </a:prstGeom>
              <a:blipFill>
                <a:blip r:embed="rId12"/>
                <a:stretch>
                  <a:fillRect l="-14201" t="-14286" r="-13018" b="-2527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pole tekstowe 17">
                <a:extLst>
                  <a:ext uri="{FF2B5EF4-FFF2-40B4-BE49-F238E27FC236}">
                    <a16:creationId xmlns:a16="http://schemas.microsoft.com/office/drawing/2014/main" id="{D804A48B-107D-B9EF-74FC-D577C271D7C8}"/>
                  </a:ext>
                </a:extLst>
              </p:cNvPr>
              <p:cNvSpPr txBox="1"/>
              <p:nvPr/>
            </p:nvSpPr>
            <p:spPr>
              <a:xfrm>
                <a:off x="930407" y="5899380"/>
                <a:ext cx="1187184" cy="9451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Ob</m:t>
                    </m:r>
                    <m:r>
                      <a:rPr lang="pl-PL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m:rPr>
                        <m:nor/>
                      </m:rPr>
                      <a:rPr lang="pl-PL" b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l-GR" dirty="0" smtClean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m:t>·</m:t>
                    </m:r>
                    <m:r>
                      <m:rPr>
                        <m:nor/>
                      </m:rPr>
                      <a:rPr lang="pl-PL" b="0" dirty="0" smtClean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accent5">
                        <a:lumMod val="50000"/>
                      </a:schemeClr>
                    </a:solidFill>
                  </a:rPr>
                  <a:t>a</a:t>
                </a:r>
              </a:p>
              <a:p>
                <a:r>
                  <a:rPr lang="pl-PL" dirty="0">
                    <a:solidFill>
                      <a:schemeClr val="accent5">
                        <a:lumMod val="50000"/>
                      </a:schemeClr>
                    </a:solidFill>
                  </a:rPr>
                  <a:t>P = a </a:t>
                </a:r>
                <a:r>
                  <a:rPr lang="el-GR" dirty="0">
                    <a:solidFill>
                      <a:schemeClr val="accent5">
                        <a:lumMod val="50000"/>
                      </a:schemeClr>
                    </a:solidFill>
                  </a:rPr>
                  <a:t>·</a:t>
                </a:r>
                <a:r>
                  <a:rPr lang="pl-PL" dirty="0">
                    <a:solidFill>
                      <a:schemeClr val="accent5">
                        <a:lumMod val="50000"/>
                      </a:schemeClr>
                    </a:solidFill>
                  </a:rPr>
                  <a:t> h</a:t>
                </a:r>
              </a:p>
              <a:p>
                <a:r>
                  <a:rPr lang="pl-PL" dirty="0">
                    <a:solidFill>
                      <a:schemeClr val="accent5">
                        <a:lumMod val="50000"/>
                      </a:schemeClr>
                    </a:solidFill>
                  </a:rPr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l-PL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l-PL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l-GR" dirty="0">
                    <a:solidFill>
                      <a:schemeClr val="accent5">
                        <a:lumMod val="50000"/>
                      </a:schemeClr>
                    </a:solidFill>
                  </a:rPr>
                  <a:t>·</a:t>
                </a:r>
                <a:r>
                  <a:rPr lang="pl-PL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pl-PL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l-GR" dirty="0" smtClean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m:t>·</m:t>
                    </m:r>
                  </m:oMath>
                </a14:m>
                <a:r>
                  <a:rPr lang="pl-PL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pl-PL" b="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pl-PL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pole tekstowe 17">
                <a:extLst>
                  <a:ext uri="{FF2B5EF4-FFF2-40B4-BE49-F238E27FC236}">
                    <a16:creationId xmlns:a16="http://schemas.microsoft.com/office/drawing/2014/main" id="{D804A48B-107D-B9EF-74FC-D577C271D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07" y="5899380"/>
                <a:ext cx="1187184" cy="945131"/>
              </a:xfrm>
              <a:prstGeom prst="rect">
                <a:avLst/>
              </a:prstGeom>
              <a:blipFill>
                <a:blip r:embed="rId13"/>
                <a:stretch>
                  <a:fillRect l="-12371" t="-8387" r="-4124" b="-838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pole tekstowe 20">
                <a:extLst>
                  <a:ext uri="{FF2B5EF4-FFF2-40B4-BE49-F238E27FC236}">
                    <a16:creationId xmlns:a16="http://schemas.microsoft.com/office/drawing/2014/main" id="{607394E4-4B65-A59F-76FC-7F55A040AB64}"/>
                  </a:ext>
                </a:extLst>
              </p:cNvPr>
              <p:cNvSpPr txBox="1"/>
              <p:nvPr/>
            </p:nvSpPr>
            <p:spPr>
              <a:xfrm>
                <a:off x="4862606" y="5974705"/>
                <a:ext cx="15495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Ob</m:t>
                      </m:r>
                      <m:r>
                        <a:rPr lang="pl-PL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pl-PL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l-PL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pl-PL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pl-PL" b="0" i="0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</m:oMath>
                  </m:oMathPara>
                </a14:m>
                <a:endParaRPr lang="pl-PL" b="0" dirty="0">
                  <a:solidFill>
                    <a:srgbClr val="7030A0"/>
                  </a:solidFill>
                </a:endParaRPr>
              </a:p>
              <a:p>
                <a:r>
                  <a:rPr lang="pl-PL" dirty="0">
                    <a:solidFill>
                      <a:srgbClr val="7030A0"/>
                    </a:solidFill>
                  </a:rPr>
                  <a:t> P = a </a:t>
                </a:r>
                <a:r>
                  <a:rPr lang="el-GR" dirty="0">
                    <a:solidFill>
                      <a:srgbClr val="7030A0"/>
                    </a:solidFill>
                  </a:rPr>
                  <a:t>·</a:t>
                </a:r>
                <a:r>
                  <a:rPr lang="pl-PL" dirty="0">
                    <a:solidFill>
                      <a:srgbClr val="7030A0"/>
                    </a:solidFill>
                  </a:rPr>
                  <a:t> h</a:t>
                </a:r>
              </a:p>
            </p:txBody>
          </p:sp>
        </mc:Choice>
        <mc:Fallback xmlns="">
          <p:sp>
            <p:nvSpPr>
              <p:cNvPr id="21" name="pole tekstowe 20">
                <a:extLst>
                  <a:ext uri="{FF2B5EF4-FFF2-40B4-BE49-F238E27FC236}">
                    <a16:creationId xmlns:a16="http://schemas.microsoft.com/office/drawing/2014/main" id="{607394E4-4B65-A59F-76FC-7F55A040A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606" y="5974705"/>
                <a:ext cx="1549591" cy="553998"/>
              </a:xfrm>
              <a:prstGeom prst="rect">
                <a:avLst/>
              </a:prstGeom>
              <a:blipFill>
                <a:blip r:embed="rId14"/>
                <a:stretch>
                  <a:fillRect l="-5906" b="-2527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pole tekstowe 21">
                <a:extLst>
                  <a:ext uri="{FF2B5EF4-FFF2-40B4-BE49-F238E27FC236}">
                    <a16:creationId xmlns:a16="http://schemas.microsoft.com/office/drawing/2014/main" id="{5084F53A-344F-D960-8E74-1420D18AC15E}"/>
                  </a:ext>
                </a:extLst>
              </p:cNvPr>
              <p:cNvSpPr txBox="1"/>
              <p:nvPr/>
            </p:nvSpPr>
            <p:spPr>
              <a:xfrm>
                <a:off x="8996984" y="5946440"/>
                <a:ext cx="2191049" cy="6932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𝑂𝑏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l-P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pl-PL" b="0" dirty="0">
                  <a:solidFill>
                    <a:srgbClr val="0070C0"/>
                  </a:solidFill>
                </a:endParaRPr>
              </a:p>
              <a:p>
                <a:r>
                  <a:rPr lang="pl-PL" dirty="0">
                    <a:solidFill>
                      <a:srgbClr val="0070C0"/>
                    </a:solidFill>
                  </a:rPr>
                  <a:t>  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l-PL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l-PL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l-PL" dirty="0">
                    <a:solidFill>
                      <a:srgbClr val="0070C0"/>
                    </a:solidFill>
                  </a:rPr>
                  <a:t> </a:t>
                </a:r>
                <a:r>
                  <a:rPr lang="el-GR" dirty="0">
                    <a:solidFill>
                      <a:srgbClr val="0070C0"/>
                    </a:solidFill>
                  </a:rPr>
                  <a:t>·</a:t>
                </a:r>
                <a:r>
                  <a:rPr lang="pl-PL" dirty="0">
                    <a:solidFill>
                      <a:srgbClr val="0070C0"/>
                    </a:solidFill>
                  </a:rPr>
                  <a:t> (a +b) </a:t>
                </a:r>
                <a:r>
                  <a:rPr lang="el-GR" dirty="0">
                    <a:solidFill>
                      <a:srgbClr val="0070C0"/>
                    </a:solidFill>
                  </a:rPr>
                  <a:t>·</a:t>
                </a:r>
                <a:r>
                  <a:rPr lang="pl-PL" dirty="0">
                    <a:solidFill>
                      <a:srgbClr val="0070C0"/>
                    </a:solidFill>
                  </a:rPr>
                  <a:t> h</a:t>
                </a:r>
              </a:p>
            </p:txBody>
          </p:sp>
        </mc:Choice>
        <mc:Fallback xmlns="">
          <p:sp>
            <p:nvSpPr>
              <p:cNvPr id="22" name="pole tekstowe 21">
                <a:extLst>
                  <a:ext uri="{FF2B5EF4-FFF2-40B4-BE49-F238E27FC236}">
                    <a16:creationId xmlns:a16="http://schemas.microsoft.com/office/drawing/2014/main" id="{5084F53A-344F-D960-8E74-1420D18AC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6984" y="5946440"/>
                <a:ext cx="2191049" cy="693203"/>
              </a:xfrm>
              <a:prstGeom prst="rect">
                <a:avLst/>
              </a:prstGeom>
              <a:blipFill>
                <a:blip r:embed="rId15"/>
                <a:stretch>
                  <a:fillRect b="-877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ole tekstowe 22">
            <a:extLst>
              <a:ext uri="{FF2B5EF4-FFF2-40B4-BE49-F238E27FC236}">
                <a16:creationId xmlns:a16="http://schemas.microsoft.com/office/drawing/2014/main" id="{40DB70E2-EB96-D6B8-C682-A8A33013CF91}"/>
              </a:ext>
            </a:extLst>
          </p:cNvPr>
          <p:cNvSpPr txBox="1"/>
          <p:nvPr/>
        </p:nvSpPr>
        <p:spPr>
          <a:xfrm>
            <a:off x="-6196" y="43325"/>
            <a:ext cx="2096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rgbClr val="00B0F0"/>
                </a:solidFill>
              </a:rPr>
              <a:t>Źródło: </a:t>
            </a:r>
            <a:r>
              <a:rPr lang="pl-PL" sz="1200" u="sng" dirty="0">
                <a:solidFill>
                  <a:srgbClr val="00B0F0"/>
                </a:solidFill>
              </a:rPr>
              <a:t>https://szaloneliczby.pl</a:t>
            </a:r>
          </a:p>
        </p:txBody>
      </p:sp>
    </p:spTree>
    <p:extLst>
      <p:ext uri="{BB962C8B-B14F-4D97-AF65-F5344CB8AC3E}">
        <p14:creationId xmlns:p14="http://schemas.microsoft.com/office/powerpoint/2010/main" val="32097372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116</Words>
  <Application>Microsoft Office PowerPoint</Application>
  <PresentationFormat>Panoramiczny</PresentationFormat>
  <Paragraphs>25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Motyw pakietu Office</vt:lpstr>
      <vt:lpstr>Figury płaskie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Figury płaskie</dc:title>
  <dc:creator>Adam Wyrzykowski</dc:creator>
  <cp:lastModifiedBy>Beata Wyrzykowska</cp:lastModifiedBy>
  <cp:revision>17</cp:revision>
  <dcterms:created xsi:type="dcterms:W3CDTF">2024-01-26T21:10:04Z</dcterms:created>
  <dcterms:modified xsi:type="dcterms:W3CDTF">2024-01-29T20:39:17Z</dcterms:modified>
</cp:coreProperties>
</file>