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4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DA98CB-4F5D-42F8-9D18-9930D1A95AC2}" type="doc">
      <dgm:prSet loTypeId="urn:microsoft.com/office/officeart/2005/8/layout/vList2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BC3FDA6A-6192-4CBD-90C0-C3ED55801D0F}">
      <dgm:prSet/>
      <dgm:spPr/>
      <dgm:t>
        <a:bodyPr/>
        <a:lstStyle/>
        <a:p>
          <a:r>
            <a:rPr lang="pl-PL"/>
            <a:t>Co roku ogłaszane jest nowe hasło roku oraz temat przewodni Światowe Dnia Zdrowia. W ostatnich latach WHO proponowało następujące tematy przewodnie/hasła:</a:t>
          </a:r>
          <a:endParaRPr lang="en-US"/>
        </a:p>
      </dgm:t>
    </dgm:pt>
    <dgm:pt modelId="{899E9216-FE83-4798-B44D-D7FB6B71FF33}" type="parTrans" cxnId="{95A8670A-1D49-4162-8D80-0B1B29591848}">
      <dgm:prSet/>
      <dgm:spPr/>
      <dgm:t>
        <a:bodyPr/>
        <a:lstStyle/>
        <a:p>
          <a:endParaRPr lang="en-US"/>
        </a:p>
      </dgm:t>
    </dgm:pt>
    <dgm:pt modelId="{2343BFF6-A420-4FA4-AD9B-BFB17147CE49}" type="sibTrans" cxnId="{95A8670A-1D49-4162-8D80-0B1B29591848}">
      <dgm:prSet/>
      <dgm:spPr/>
      <dgm:t>
        <a:bodyPr/>
        <a:lstStyle/>
        <a:p>
          <a:endParaRPr lang="en-US"/>
        </a:p>
      </dgm:t>
    </dgm:pt>
    <dgm:pt modelId="{07FCC9AC-F795-4944-9827-D1256A7AC3D5}">
      <dgm:prSet/>
      <dgm:spPr/>
      <dgm:t>
        <a:bodyPr/>
        <a:lstStyle/>
        <a:p>
          <a:r>
            <a:rPr lang="pl-PL"/>
            <a:t>2019-„Zdrowie dla wszystkich”</a:t>
          </a:r>
          <a:endParaRPr lang="en-US"/>
        </a:p>
      </dgm:t>
    </dgm:pt>
    <dgm:pt modelId="{C957E0EA-8094-47A4-BC40-E200A8049BB1}" type="parTrans" cxnId="{940592AC-6DA5-41F7-BC1B-5EF5DF54F9DE}">
      <dgm:prSet/>
      <dgm:spPr/>
      <dgm:t>
        <a:bodyPr/>
        <a:lstStyle/>
        <a:p>
          <a:endParaRPr lang="en-US"/>
        </a:p>
      </dgm:t>
    </dgm:pt>
    <dgm:pt modelId="{AFC8C56F-16A7-46C0-BA0D-4221B91480AE}" type="sibTrans" cxnId="{940592AC-6DA5-41F7-BC1B-5EF5DF54F9DE}">
      <dgm:prSet/>
      <dgm:spPr/>
      <dgm:t>
        <a:bodyPr/>
        <a:lstStyle/>
        <a:p>
          <a:endParaRPr lang="en-US"/>
        </a:p>
      </dgm:t>
    </dgm:pt>
    <dgm:pt modelId="{06F9289B-BEE5-47CC-97FC-D9DEE47719A7}">
      <dgm:prSet/>
      <dgm:spPr/>
      <dgm:t>
        <a:bodyPr/>
        <a:lstStyle/>
        <a:p>
          <a:r>
            <a:rPr lang="pl-PL"/>
            <a:t>2020- „Wsparcie pielęgniarek i położnych”</a:t>
          </a:r>
          <a:endParaRPr lang="en-US"/>
        </a:p>
      </dgm:t>
    </dgm:pt>
    <dgm:pt modelId="{26659060-ED01-4FC1-9887-601C6DF32EE3}" type="parTrans" cxnId="{8D44F699-EAB3-460E-BC35-FFD6A46D0690}">
      <dgm:prSet/>
      <dgm:spPr/>
      <dgm:t>
        <a:bodyPr/>
        <a:lstStyle/>
        <a:p>
          <a:endParaRPr lang="en-US"/>
        </a:p>
      </dgm:t>
    </dgm:pt>
    <dgm:pt modelId="{51FCC892-7AF6-4E6F-97DF-8AC922B124C6}" type="sibTrans" cxnId="{8D44F699-EAB3-460E-BC35-FFD6A46D0690}">
      <dgm:prSet/>
      <dgm:spPr/>
      <dgm:t>
        <a:bodyPr/>
        <a:lstStyle/>
        <a:p>
          <a:endParaRPr lang="en-US"/>
        </a:p>
      </dgm:t>
    </dgm:pt>
    <dgm:pt modelId="{131FACEE-19A1-42DB-9F0A-E1BA46D9FCFA}">
      <dgm:prSet/>
      <dgm:spPr/>
      <dgm:t>
        <a:bodyPr/>
        <a:lstStyle/>
        <a:p>
          <a:r>
            <a:rPr lang="pl-PL"/>
            <a:t>2021-„Walcz z lekoopornością”.</a:t>
          </a:r>
          <a:endParaRPr lang="en-US"/>
        </a:p>
      </dgm:t>
    </dgm:pt>
    <dgm:pt modelId="{9B627A31-3C19-4FF4-ABE2-13FCF5E85999}" type="parTrans" cxnId="{A9016954-37D1-43D8-BF1B-447EE602C802}">
      <dgm:prSet/>
      <dgm:spPr/>
      <dgm:t>
        <a:bodyPr/>
        <a:lstStyle/>
        <a:p>
          <a:endParaRPr lang="en-US"/>
        </a:p>
      </dgm:t>
    </dgm:pt>
    <dgm:pt modelId="{A395F44A-BB0A-4400-8B96-FDDB9CCA7DFC}" type="sibTrans" cxnId="{A9016954-37D1-43D8-BF1B-447EE602C802}">
      <dgm:prSet/>
      <dgm:spPr/>
      <dgm:t>
        <a:bodyPr/>
        <a:lstStyle/>
        <a:p>
          <a:endParaRPr lang="en-US"/>
        </a:p>
      </dgm:t>
    </dgm:pt>
    <dgm:pt modelId="{1A15FB0D-7552-4191-BF6C-134D7609BD60}" type="pres">
      <dgm:prSet presAssocID="{F8DA98CB-4F5D-42F8-9D18-9930D1A95AC2}" presName="linear" presStyleCnt="0">
        <dgm:presLayoutVars>
          <dgm:animLvl val="lvl"/>
          <dgm:resizeHandles val="exact"/>
        </dgm:presLayoutVars>
      </dgm:prSet>
      <dgm:spPr/>
    </dgm:pt>
    <dgm:pt modelId="{271CD5E5-20D0-4CBD-A184-1599E6BFB901}" type="pres">
      <dgm:prSet presAssocID="{BC3FDA6A-6192-4CBD-90C0-C3ED55801D0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B3F2C77A-93CB-4F8B-BF91-1CEDD2F0F211}" type="pres">
      <dgm:prSet presAssocID="{2343BFF6-A420-4FA4-AD9B-BFB17147CE49}" presName="spacer" presStyleCnt="0"/>
      <dgm:spPr/>
    </dgm:pt>
    <dgm:pt modelId="{CC30F87B-CEDB-4364-9891-21876FD59833}" type="pres">
      <dgm:prSet presAssocID="{07FCC9AC-F795-4944-9827-D1256A7AC3D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722C440-2281-417F-9F77-AC97A97FE40F}" type="pres">
      <dgm:prSet presAssocID="{AFC8C56F-16A7-46C0-BA0D-4221B91480AE}" presName="spacer" presStyleCnt="0"/>
      <dgm:spPr/>
    </dgm:pt>
    <dgm:pt modelId="{CA6CF8E1-57CF-4F9A-B583-D962D741207F}" type="pres">
      <dgm:prSet presAssocID="{06F9289B-BEE5-47CC-97FC-D9DEE47719A7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19241E9-D318-4BF9-89CD-5191B274B56F}" type="pres">
      <dgm:prSet presAssocID="{51FCC892-7AF6-4E6F-97DF-8AC922B124C6}" presName="spacer" presStyleCnt="0"/>
      <dgm:spPr/>
    </dgm:pt>
    <dgm:pt modelId="{66E33A51-3E05-4A72-938E-13F41E24C3AC}" type="pres">
      <dgm:prSet presAssocID="{131FACEE-19A1-42DB-9F0A-E1BA46D9FC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5A8670A-1D49-4162-8D80-0B1B29591848}" srcId="{F8DA98CB-4F5D-42F8-9D18-9930D1A95AC2}" destId="{BC3FDA6A-6192-4CBD-90C0-C3ED55801D0F}" srcOrd="0" destOrd="0" parTransId="{899E9216-FE83-4798-B44D-D7FB6B71FF33}" sibTransId="{2343BFF6-A420-4FA4-AD9B-BFB17147CE49}"/>
    <dgm:cxn modelId="{0FE6570B-198C-4129-8EDF-B4B487DD11E9}" type="presOf" srcId="{06F9289B-BEE5-47CC-97FC-D9DEE47719A7}" destId="{CA6CF8E1-57CF-4F9A-B583-D962D741207F}" srcOrd="0" destOrd="0" presId="urn:microsoft.com/office/officeart/2005/8/layout/vList2"/>
    <dgm:cxn modelId="{215D7C0F-2A10-4467-B3B6-417B28D39CC0}" type="presOf" srcId="{131FACEE-19A1-42DB-9F0A-E1BA46D9FCFA}" destId="{66E33A51-3E05-4A72-938E-13F41E24C3AC}" srcOrd="0" destOrd="0" presId="urn:microsoft.com/office/officeart/2005/8/layout/vList2"/>
    <dgm:cxn modelId="{D8E13750-3119-452E-BA64-A6F5072118F0}" type="presOf" srcId="{07FCC9AC-F795-4944-9827-D1256A7AC3D5}" destId="{CC30F87B-CEDB-4364-9891-21876FD59833}" srcOrd="0" destOrd="0" presId="urn:microsoft.com/office/officeart/2005/8/layout/vList2"/>
    <dgm:cxn modelId="{A9016954-37D1-43D8-BF1B-447EE602C802}" srcId="{F8DA98CB-4F5D-42F8-9D18-9930D1A95AC2}" destId="{131FACEE-19A1-42DB-9F0A-E1BA46D9FCFA}" srcOrd="3" destOrd="0" parTransId="{9B627A31-3C19-4FF4-ABE2-13FCF5E85999}" sibTransId="{A395F44A-BB0A-4400-8B96-FDDB9CCA7DFC}"/>
    <dgm:cxn modelId="{8D44F699-EAB3-460E-BC35-FFD6A46D0690}" srcId="{F8DA98CB-4F5D-42F8-9D18-9930D1A95AC2}" destId="{06F9289B-BEE5-47CC-97FC-D9DEE47719A7}" srcOrd="2" destOrd="0" parTransId="{26659060-ED01-4FC1-9887-601C6DF32EE3}" sibTransId="{51FCC892-7AF6-4E6F-97DF-8AC922B124C6}"/>
    <dgm:cxn modelId="{940592AC-6DA5-41F7-BC1B-5EF5DF54F9DE}" srcId="{F8DA98CB-4F5D-42F8-9D18-9930D1A95AC2}" destId="{07FCC9AC-F795-4944-9827-D1256A7AC3D5}" srcOrd="1" destOrd="0" parTransId="{C957E0EA-8094-47A4-BC40-E200A8049BB1}" sibTransId="{AFC8C56F-16A7-46C0-BA0D-4221B91480AE}"/>
    <dgm:cxn modelId="{CB8837BD-F444-4CEF-8006-914F99432E95}" type="presOf" srcId="{F8DA98CB-4F5D-42F8-9D18-9930D1A95AC2}" destId="{1A15FB0D-7552-4191-BF6C-134D7609BD60}" srcOrd="0" destOrd="0" presId="urn:microsoft.com/office/officeart/2005/8/layout/vList2"/>
    <dgm:cxn modelId="{EC15E7F5-CECF-430A-9B83-C1E11DD558C9}" type="presOf" srcId="{BC3FDA6A-6192-4CBD-90C0-C3ED55801D0F}" destId="{271CD5E5-20D0-4CBD-A184-1599E6BFB901}" srcOrd="0" destOrd="0" presId="urn:microsoft.com/office/officeart/2005/8/layout/vList2"/>
    <dgm:cxn modelId="{D66E22E3-EE49-4643-ACB4-AE0EA7C62627}" type="presParOf" srcId="{1A15FB0D-7552-4191-BF6C-134D7609BD60}" destId="{271CD5E5-20D0-4CBD-A184-1599E6BFB901}" srcOrd="0" destOrd="0" presId="urn:microsoft.com/office/officeart/2005/8/layout/vList2"/>
    <dgm:cxn modelId="{D5EC8D8A-F079-41F7-8B47-5D41E4705AED}" type="presParOf" srcId="{1A15FB0D-7552-4191-BF6C-134D7609BD60}" destId="{B3F2C77A-93CB-4F8B-BF91-1CEDD2F0F211}" srcOrd="1" destOrd="0" presId="urn:microsoft.com/office/officeart/2005/8/layout/vList2"/>
    <dgm:cxn modelId="{12A8AD91-2757-48AC-867E-BBE226E5D909}" type="presParOf" srcId="{1A15FB0D-7552-4191-BF6C-134D7609BD60}" destId="{CC30F87B-CEDB-4364-9891-21876FD59833}" srcOrd="2" destOrd="0" presId="urn:microsoft.com/office/officeart/2005/8/layout/vList2"/>
    <dgm:cxn modelId="{F96F54B1-68A7-4648-B20E-23DF9BB95308}" type="presParOf" srcId="{1A15FB0D-7552-4191-BF6C-134D7609BD60}" destId="{7722C440-2281-417F-9F77-AC97A97FE40F}" srcOrd="3" destOrd="0" presId="urn:microsoft.com/office/officeart/2005/8/layout/vList2"/>
    <dgm:cxn modelId="{6553AC44-0725-4E14-B045-A947FF96C94E}" type="presParOf" srcId="{1A15FB0D-7552-4191-BF6C-134D7609BD60}" destId="{CA6CF8E1-57CF-4F9A-B583-D962D741207F}" srcOrd="4" destOrd="0" presId="urn:microsoft.com/office/officeart/2005/8/layout/vList2"/>
    <dgm:cxn modelId="{2C86D9C3-B92B-45D3-96EF-9EA4A21ED359}" type="presParOf" srcId="{1A15FB0D-7552-4191-BF6C-134D7609BD60}" destId="{919241E9-D318-4BF9-89CD-5191B274B56F}" srcOrd="5" destOrd="0" presId="urn:microsoft.com/office/officeart/2005/8/layout/vList2"/>
    <dgm:cxn modelId="{8DD259E1-8B17-4E9A-9351-8770C4BEF96D}" type="presParOf" srcId="{1A15FB0D-7552-4191-BF6C-134D7609BD60}" destId="{66E33A51-3E05-4A72-938E-13F41E24C3A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71CD5E5-20D0-4CBD-A184-1599E6BFB901}">
      <dsp:nvSpPr>
        <dsp:cNvPr id="0" name=""/>
        <dsp:cNvSpPr/>
      </dsp:nvSpPr>
      <dsp:spPr>
        <a:xfrm>
          <a:off x="0" y="394664"/>
          <a:ext cx="4530898" cy="68445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Co roku ogłaszane jest nowe hasło roku oraz temat przewodni Światowe Dnia Zdrowia. W ostatnich latach WHO proponowało następujące tematy przewodnie/hasła:</a:t>
          </a:r>
          <a:endParaRPr lang="en-US" sz="1300" kern="1200"/>
        </a:p>
      </dsp:txBody>
      <dsp:txXfrm>
        <a:off x="33412" y="428076"/>
        <a:ext cx="4464074" cy="617626"/>
      </dsp:txXfrm>
    </dsp:sp>
    <dsp:sp modelId="{CC30F87B-CEDB-4364-9891-21876FD59833}">
      <dsp:nvSpPr>
        <dsp:cNvPr id="0" name=""/>
        <dsp:cNvSpPr/>
      </dsp:nvSpPr>
      <dsp:spPr>
        <a:xfrm>
          <a:off x="0" y="1116554"/>
          <a:ext cx="4530898" cy="684450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3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2019-„Zdrowie dla wszystkich”</a:t>
          </a:r>
          <a:endParaRPr lang="en-US" sz="1300" kern="1200"/>
        </a:p>
      </dsp:txBody>
      <dsp:txXfrm>
        <a:off x="33412" y="1149966"/>
        <a:ext cx="4464074" cy="617626"/>
      </dsp:txXfrm>
    </dsp:sp>
    <dsp:sp modelId="{CA6CF8E1-57CF-4F9A-B583-D962D741207F}">
      <dsp:nvSpPr>
        <dsp:cNvPr id="0" name=""/>
        <dsp:cNvSpPr/>
      </dsp:nvSpPr>
      <dsp:spPr>
        <a:xfrm>
          <a:off x="0" y="1838445"/>
          <a:ext cx="4530898" cy="68445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4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2020- „Wsparcie pielęgniarek i położnych”</a:t>
          </a:r>
          <a:endParaRPr lang="en-US" sz="1300" kern="1200"/>
        </a:p>
      </dsp:txBody>
      <dsp:txXfrm>
        <a:off x="33412" y="1871857"/>
        <a:ext cx="4464074" cy="617626"/>
      </dsp:txXfrm>
    </dsp:sp>
    <dsp:sp modelId="{66E33A51-3E05-4A72-938E-13F41E24C3AC}">
      <dsp:nvSpPr>
        <dsp:cNvPr id="0" name=""/>
        <dsp:cNvSpPr/>
      </dsp:nvSpPr>
      <dsp:spPr>
        <a:xfrm>
          <a:off x="0" y="2560335"/>
          <a:ext cx="4530898" cy="684450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l"/>
        </a:scene3d>
        <a:sp3d prstMaterial="plastic">
          <a:bevelT w="0" h="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300" kern="1200"/>
            <a:t>2021-„Walcz z lekoopornością”.</a:t>
          </a:r>
          <a:endParaRPr lang="en-US" sz="1300" kern="1200"/>
        </a:p>
      </dsp:txBody>
      <dsp:txXfrm>
        <a:off x="33412" y="2593747"/>
        <a:ext cx="4464074" cy="6176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514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6236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52535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23263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086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38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7224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388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89898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7619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33425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9171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01287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1833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33306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18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21309-53D8-4854-8EE1-0EF8A191BA37}" type="datetimeFigureOut">
              <a:rPr lang="pl-PL" smtClean="0"/>
              <a:t>30.03.2021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1369032-2156-4085-8319-542DC96AF91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13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5" r:id="rId1"/>
    <p:sldLayoutId id="2147483906" r:id="rId2"/>
    <p:sldLayoutId id="2147483907" r:id="rId3"/>
    <p:sldLayoutId id="2147483908" r:id="rId4"/>
    <p:sldLayoutId id="2147483909" r:id="rId5"/>
    <p:sldLayoutId id="2147483910" r:id="rId6"/>
    <p:sldLayoutId id="2147483911" r:id="rId7"/>
    <p:sldLayoutId id="2147483912" r:id="rId8"/>
    <p:sldLayoutId id="2147483913" r:id="rId9"/>
    <p:sldLayoutId id="2147483914" r:id="rId10"/>
    <p:sldLayoutId id="2147483915" r:id="rId11"/>
    <p:sldLayoutId id="2147483916" r:id="rId12"/>
    <p:sldLayoutId id="2147483917" r:id="rId13"/>
    <p:sldLayoutId id="2147483918" r:id="rId14"/>
    <p:sldLayoutId id="2147483919" r:id="rId15"/>
    <p:sldLayoutId id="214748392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801D49FF-2F30-4F9E-9C8F-A625858E62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757" b="5758"/>
          <a:stretch/>
        </p:blipFill>
        <p:spPr>
          <a:xfrm>
            <a:off x="-1" y="1"/>
            <a:ext cx="12192000" cy="60682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598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Obraz 14">
            <a:extLst>
              <a:ext uri="{FF2B5EF4-FFF2-40B4-BE49-F238E27FC236}">
                <a16:creationId xmlns:a16="http://schemas.microsoft.com/office/drawing/2014/main" id="{C390F94A-4975-424C-81D1-AA6B7D68F80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/>
          </a:blip>
          <a:srcRect l="19118" r="18646" b="-1"/>
          <a:stretch/>
        </p:blipFill>
        <p:spPr>
          <a:xfrm>
            <a:off x="5797543" y="10"/>
            <a:ext cx="6394152" cy="6857990"/>
          </a:xfrm>
          <a:prstGeom prst="rect">
            <a:avLst/>
          </a:prstGeom>
        </p:spPr>
      </p:pic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1AC856B-43C9-4226-A249-ED14F0735F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997" y="2272143"/>
            <a:ext cx="4706803" cy="3788830"/>
          </a:xfrm>
        </p:spPr>
        <p:txBody>
          <a:bodyPr anchor="ctr">
            <a:normAutofit/>
          </a:bodyPr>
          <a:lstStyle/>
          <a:p>
            <a:r>
              <a:rPr lang="pl-PL" sz="2000">
                <a:solidFill>
                  <a:srgbClr val="000000"/>
                </a:solidFill>
                <a:latin typeface="Bahnschrift SemiBold Condensed" panose="020B0502040204020203" pitchFamily="34" charset="0"/>
              </a:rPr>
              <a:t>Światowy Dzień Zdrowia, ang. World Health Day – święto ustanowione przez Pierwsze Zgromadzenie Ogólne Światowej Organizacji Zdrowia (WHO) w 1948 roku. Obchodzone jest corocznie od 1950 w dniu 7 kwietnia, w rocznicę powstania WHO. Jego celem jest zwrócenie szczególnej uwagi na najbardziej palące i zaniedbane problemy zdrowotne społeczeństw na świecie. </a:t>
            </a:r>
          </a:p>
        </p:txBody>
      </p:sp>
    </p:spTree>
    <p:extLst>
      <p:ext uri="{BB962C8B-B14F-4D97-AF65-F5344CB8AC3E}">
        <p14:creationId xmlns:p14="http://schemas.microsoft.com/office/powerpoint/2010/main" val="2676445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C07BD52-7E33-4EB9-AAD2-5B5709FB61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5" r="2" b="2"/>
          <a:stretch/>
        </p:blipFill>
        <p:spPr>
          <a:xfrm>
            <a:off x="6016307" y="1141230"/>
            <a:ext cx="5150277" cy="3714244"/>
          </a:xfrm>
          <a:prstGeom prst="rect">
            <a:avLst/>
          </a:prstGeom>
        </p:spPr>
      </p:pic>
      <p:graphicFrame>
        <p:nvGraphicFramePr>
          <p:cNvPr id="5" name="Symbol zastępczy zawartości 2">
            <a:extLst>
              <a:ext uri="{FF2B5EF4-FFF2-40B4-BE49-F238E27FC236}">
                <a16:creationId xmlns:a16="http://schemas.microsoft.com/office/drawing/2014/main" id="{2893DB45-8D86-4729-A018-5ABEE443D85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2426744"/>
              </p:ext>
            </p:extLst>
          </p:nvPr>
        </p:nvGraphicFramePr>
        <p:xfrm>
          <a:off x="793661" y="1513659"/>
          <a:ext cx="4530898" cy="3639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14184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C99AAB-59E5-47D1-9AB0-5EB96B4A4A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0653" y="1239927"/>
            <a:ext cx="4380497" cy="4680583"/>
          </a:xfrm>
        </p:spPr>
        <p:txBody>
          <a:bodyPr anchor="ctr">
            <a:normAutofit/>
          </a:bodyPr>
          <a:lstStyle/>
          <a:p>
            <a:r>
              <a:rPr lang="pl-PL" sz="4800" dirty="0"/>
              <a:t>Co to takiego lekoodporność?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6195CB-E71F-41D5-90FF-5919BD1199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1239927"/>
            <a:ext cx="5167747" cy="4680583"/>
          </a:xfrm>
        </p:spPr>
        <p:txBody>
          <a:bodyPr anchor="ctr">
            <a:normAutofit/>
          </a:bodyPr>
          <a:lstStyle/>
          <a:p>
            <a:r>
              <a:rPr lang="pl-PL" sz="2000" dirty="0"/>
              <a:t>Lekooporność – to zmniejszona wrażliwość w czasie na te same stężenia leków w trakcie terapii, spowodowane na przykład ich zwiększonym metabolizmem. </a:t>
            </a:r>
          </a:p>
        </p:txBody>
      </p:sp>
    </p:spTree>
    <p:extLst>
      <p:ext uri="{BB962C8B-B14F-4D97-AF65-F5344CB8AC3E}">
        <p14:creationId xmlns:p14="http://schemas.microsoft.com/office/powerpoint/2010/main" val="1564369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>
            <a:extLst>
              <a:ext uri="{FF2B5EF4-FFF2-40B4-BE49-F238E27FC236}">
                <a16:creationId xmlns:a16="http://schemas.microsoft.com/office/drawing/2014/main" id="{26AD8EB7-99C2-41B7-A291-6A34E922D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8353" y="1678777"/>
            <a:ext cx="4555700" cy="573094"/>
          </a:xfrm>
          <a:custGeom>
            <a:avLst/>
            <a:gdLst/>
            <a:ahLst/>
            <a:cxnLst/>
            <a:rect l="l" t="t" r="r" b="b"/>
            <a:pathLst>
              <a:path w="4555700" h="2733294">
                <a:moveTo>
                  <a:pt x="82217" y="0"/>
                </a:moveTo>
                <a:lnTo>
                  <a:pt x="4473483" y="0"/>
                </a:lnTo>
                <a:cubicBezTo>
                  <a:pt x="4518890" y="0"/>
                  <a:pt x="4555700" y="36810"/>
                  <a:pt x="4555700" y="82217"/>
                </a:cubicBezTo>
                <a:lnTo>
                  <a:pt x="4555700" y="2651077"/>
                </a:lnTo>
                <a:cubicBezTo>
                  <a:pt x="4555700" y="2696484"/>
                  <a:pt x="4518890" y="2733294"/>
                  <a:pt x="4473483" y="2733294"/>
                </a:cubicBezTo>
                <a:lnTo>
                  <a:pt x="82217" y="2733294"/>
                </a:lnTo>
                <a:cubicBezTo>
                  <a:pt x="36810" y="2733294"/>
                  <a:pt x="0" y="2696484"/>
                  <a:pt x="0" y="2651077"/>
                </a:cubicBezTo>
                <a:lnTo>
                  <a:pt x="0" y="82217"/>
                </a:lnTo>
                <a:cubicBezTo>
                  <a:pt x="0" y="36810"/>
                  <a:pt x="36810" y="0"/>
                  <a:pt x="82217" y="0"/>
                </a:cubicBezTo>
                <a:close/>
              </a:path>
            </a:pathLst>
          </a:cu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1E67AD33-6601-4EC8-8AB9-EEDCA63CC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762" y="366208"/>
            <a:ext cx="2181964" cy="1759371"/>
          </a:xfrm>
          <a:custGeom>
            <a:avLst/>
            <a:gdLst/>
            <a:ahLst/>
            <a:cxnLst/>
            <a:rect l="l" t="t" r="r" b="b"/>
            <a:pathLst>
              <a:path w="4438338" h="2323972">
                <a:moveTo>
                  <a:pt x="69905" y="0"/>
                </a:moveTo>
                <a:lnTo>
                  <a:pt x="4368433" y="0"/>
                </a:lnTo>
                <a:cubicBezTo>
                  <a:pt x="4407040" y="0"/>
                  <a:pt x="4438338" y="31298"/>
                  <a:pt x="4438338" y="69905"/>
                </a:cubicBezTo>
                <a:lnTo>
                  <a:pt x="4438338" y="2254067"/>
                </a:lnTo>
                <a:cubicBezTo>
                  <a:pt x="4438338" y="2292674"/>
                  <a:pt x="4407040" y="2323972"/>
                  <a:pt x="4368433" y="2323972"/>
                </a:cubicBezTo>
                <a:lnTo>
                  <a:pt x="69905" y="2323972"/>
                </a:lnTo>
                <a:cubicBezTo>
                  <a:pt x="31298" y="2323972"/>
                  <a:pt x="0" y="2292674"/>
                  <a:pt x="0" y="2254067"/>
                </a:cubicBezTo>
                <a:lnTo>
                  <a:pt x="0" y="69905"/>
                </a:lnTo>
                <a:cubicBezTo>
                  <a:pt x="0" y="31298"/>
                  <a:pt x="31298" y="0"/>
                  <a:pt x="69905" y="0"/>
                </a:cubicBezTo>
                <a:close/>
              </a:path>
            </a:pathLst>
          </a:custGeom>
        </p:spPr>
      </p:pic>
      <p:sp>
        <p:nvSpPr>
          <p:cNvPr id="18" name="pole tekstowe 17">
            <a:extLst>
              <a:ext uri="{FF2B5EF4-FFF2-40B4-BE49-F238E27FC236}">
                <a16:creationId xmlns:a16="http://schemas.microsoft.com/office/drawing/2014/main" id="{9E31AAB0-2837-492A-8759-799FBC465E9A}"/>
              </a:ext>
            </a:extLst>
          </p:cNvPr>
          <p:cNvSpPr txBox="1"/>
          <p:nvPr/>
        </p:nvSpPr>
        <p:spPr>
          <a:xfrm>
            <a:off x="3941502" y="827885"/>
            <a:ext cx="5672573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dirty="0" err="1"/>
              <a:t>Szanowni</a:t>
            </a:r>
            <a:r>
              <a:rPr lang="en-US" dirty="0"/>
              <a:t> </a:t>
            </a:r>
            <a:r>
              <a:rPr lang="en-US" dirty="0" err="1"/>
              <a:t>Pracownicy</a:t>
            </a:r>
            <a:r>
              <a:rPr lang="en-US" dirty="0"/>
              <a:t> </a:t>
            </a:r>
            <a:r>
              <a:rPr lang="en-US" dirty="0" err="1"/>
              <a:t>Służby</a:t>
            </a:r>
            <a:r>
              <a:rPr lang="en-US" dirty="0"/>
              <a:t> </a:t>
            </a:r>
            <a:r>
              <a:rPr lang="en-US" dirty="0" err="1"/>
              <a:t>Zdrowia,w</a:t>
            </a:r>
            <a:r>
              <a:rPr lang="en-US" dirty="0"/>
              <a:t> </a:t>
            </a:r>
            <a:r>
              <a:rPr lang="en-US" dirty="0" err="1"/>
              <a:t>tym</a:t>
            </a:r>
            <a:r>
              <a:rPr lang="en-US" dirty="0"/>
              <a:t> </a:t>
            </a:r>
            <a:r>
              <a:rPr lang="en-US" dirty="0" err="1"/>
              <a:t>wyjątkowym</a:t>
            </a:r>
            <a:r>
              <a:rPr lang="en-US" dirty="0"/>
              <a:t> </a:t>
            </a:r>
            <a:r>
              <a:rPr lang="en-US" dirty="0" err="1"/>
              <a:t>dniu</a:t>
            </a:r>
            <a:r>
              <a:rPr lang="en-US" dirty="0"/>
              <a:t> </a:t>
            </a:r>
            <a:r>
              <a:rPr lang="en-US" dirty="0" err="1"/>
              <a:t>Waszego</a:t>
            </a:r>
            <a:r>
              <a:rPr lang="en-US" dirty="0"/>
              <a:t> </a:t>
            </a:r>
            <a:r>
              <a:rPr lang="en-US" dirty="0" err="1"/>
              <a:t>święta</a:t>
            </a:r>
            <a:r>
              <a:rPr lang="en-US" dirty="0"/>
              <a:t> </a:t>
            </a:r>
            <a:r>
              <a:rPr lang="en-US" dirty="0" err="1"/>
              <a:t>dziękujemy</a:t>
            </a:r>
            <a:r>
              <a:rPr lang="en-US" dirty="0"/>
              <a:t> </a:t>
            </a:r>
            <a:r>
              <a:rPr lang="en-US" dirty="0" err="1"/>
              <a:t>Wam</a:t>
            </a:r>
            <a:r>
              <a:rPr lang="en-US" dirty="0"/>
              <a:t> za </a:t>
            </a:r>
            <a:r>
              <a:rPr lang="en-US" dirty="0" err="1"/>
              <a:t>codzienną</a:t>
            </a:r>
            <a:r>
              <a:rPr lang="en-US" dirty="0"/>
              <a:t> </a:t>
            </a:r>
            <a:r>
              <a:rPr lang="en-US" dirty="0" err="1"/>
              <a:t>walkę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pierwszej</a:t>
            </a:r>
            <a:r>
              <a:rPr lang="en-US" dirty="0"/>
              <a:t> </a:t>
            </a:r>
            <a:r>
              <a:rPr lang="en-US" dirty="0" err="1"/>
              <a:t>linii</a:t>
            </a:r>
            <a:r>
              <a:rPr lang="en-US" dirty="0"/>
              <a:t> </a:t>
            </a:r>
            <a:r>
              <a:rPr lang="en-US" dirty="0" err="1"/>
              <a:t>frontu</a:t>
            </a:r>
            <a:r>
              <a:rPr lang="en-US" dirty="0"/>
              <a:t>. Z </a:t>
            </a:r>
            <a:r>
              <a:rPr lang="en-US" dirty="0" err="1"/>
              <a:t>narażeniem</a:t>
            </a:r>
            <a:r>
              <a:rPr lang="en-US" dirty="0"/>
              <a:t> </a:t>
            </a:r>
            <a:r>
              <a:rPr lang="en-US" dirty="0" err="1"/>
              <a:t>własnego</a:t>
            </a:r>
            <a:r>
              <a:rPr lang="en-US" dirty="0"/>
              <a:t> </a:t>
            </a:r>
            <a:r>
              <a:rPr lang="en-US" dirty="0" err="1"/>
              <a:t>zdrowia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życia</a:t>
            </a:r>
            <a:r>
              <a:rPr lang="en-US" dirty="0"/>
              <a:t> </a:t>
            </a:r>
            <a:r>
              <a:rPr lang="en-US" dirty="0" err="1"/>
              <a:t>dbacie</a:t>
            </a:r>
            <a:r>
              <a:rPr lang="en-US" dirty="0"/>
              <a:t> o </a:t>
            </a:r>
            <a:r>
              <a:rPr lang="en-US" dirty="0" err="1"/>
              <a:t>nasze</a:t>
            </a:r>
            <a:r>
              <a:rPr lang="en-US" dirty="0"/>
              <a:t> </a:t>
            </a:r>
            <a:r>
              <a:rPr lang="en-US" dirty="0" err="1"/>
              <a:t>bezpieczeństwo</a:t>
            </a:r>
            <a:r>
              <a:rPr lang="en-US" dirty="0"/>
              <a:t>. To Wy </a:t>
            </a:r>
            <a:r>
              <a:rPr lang="en-US" dirty="0" err="1"/>
              <a:t>jako</a:t>
            </a:r>
            <a:r>
              <a:rPr lang="en-US" dirty="0"/>
              <a:t> </a:t>
            </a:r>
            <a:r>
              <a:rPr lang="en-US" dirty="0" err="1"/>
              <a:t>pracownicy</a:t>
            </a:r>
            <a:r>
              <a:rPr lang="en-US" dirty="0"/>
              <a:t> </a:t>
            </a:r>
            <a:r>
              <a:rPr lang="en-US" dirty="0" err="1"/>
              <a:t>ochrony</a:t>
            </a:r>
            <a:r>
              <a:rPr lang="en-US" dirty="0"/>
              <a:t> </a:t>
            </a:r>
            <a:r>
              <a:rPr lang="en-US" dirty="0" err="1"/>
              <a:t>zdrowia</a:t>
            </a:r>
            <a:r>
              <a:rPr lang="en-US" dirty="0"/>
              <a:t> – </a:t>
            </a:r>
            <a:r>
              <a:rPr lang="en-US" dirty="0" err="1"/>
              <a:t>lekarze</a:t>
            </a:r>
            <a:r>
              <a:rPr lang="en-US" dirty="0"/>
              <a:t>, </a:t>
            </a:r>
            <a:r>
              <a:rPr lang="en-US" dirty="0" err="1"/>
              <a:t>pielęgniarki</a:t>
            </a:r>
            <a:r>
              <a:rPr lang="en-US" dirty="0"/>
              <a:t>, </a:t>
            </a:r>
            <a:r>
              <a:rPr lang="en-US" dirty="0" err="1"/>
              <a:t>ratownicy</a:t>
            </a:r>
            <a:r>
              <a:rPr lang="en-US" dirty="0"/>
              <a:t> </a:t>
            </a:r>
            <a:r>
              <a:rPr lang="en-US" dirty="0" err="1"/>
              <a:t>medyczni</a:t>
            </a:r>
            <a:r>
              <a:rPr lang="en-US" dirty="0"/>
              <a:t>, </a:t>
            </a:r>
            <a:r>
              <a:rPr lang="en-US" dirty="0" err="1"/>
              <a:t>diagności</a:t>
            </a:r>
            <a:r>
              <a:rPr lang="en-US" dirty="0"/>
              <a:t> </a:t>
            </a:r>
            <a:r>
              <a:rPr lang="en-US" dirty="0" err="1"/>
              <a:t>laboratoryjni</a:t>
            </a:r>
            <a:r>
              <a:rPr lang="en-US" dirty="0"/>
              <a:t>, </a:t>
            </a:r>
            <a:r>
              <a:rPr lang="en-US" dirty="0" err="1"/>
              <a:t>kierowcy</a:t>
            </a:r>
            <a:r>
              <a:rPr lang="en-US" dirty="0"/>
              <a:t> </a:t>
            </a:r>
            <a:r>
              <a:rPr lang="en-US" dirty="0" err="1"/>
              <a:t>karetek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cały</a:t>
            </a:r>
            <a:r>
              <a:rPr lang="en-US" dirty="0"/>
              <a:t> </a:t>
            </a:r>
            <a:r>
              <a:rPr lang="en-US" dirty="0" err="1"/>
              <a:t>personel</a:t>
            </a:r>
            <a:r>
              <a:rPr lang="en-US" dirty="0"/>
              <a:t> </a:t>
            </a:r>
            <a:r>
              <a:rPr lang="en-US" dirty="0" err="1"/>
              <a:t>medyczny</a:t>
            </a:r>
            <a:r>
              <a:rPr lang="en-US" dirty="0"/>
              <a:t> </a:t>
            </a:r>
            <a:r>
              <a:rPr lang="en-US" dirty="0" err="1"/>
              <a:t>staracie</a:t>
            </a:r>
            <a:r>
              <a:rPr lang="en-US" dirty="0"/>
              <a:t> </a:t>
            </a:r>
            <a:r>
              <a:rPr lang="en-US" dirty="0" err="1"/>
              <a:t>się</a:t>
            </a:r>
            <a:r>
              <a:rPr lang="en-US" dirty="0"/>
              <a:t>, </a:t>
            </a:r>
            <a:r>
              <a:rPr lang="en-US" dirty="0" err="1"/>
              <a:t>żeby</a:t>
            </a:r>
            <a:r>
              <a:rPr lang="en-US" dirty="0"/>
              <a:t> </a:t>
            </a:r>
            <a:r>
              <a:rPr lang="en-US" dirty="0" err="1"/>
              <a:t>nic</a:t>
            </a:r>
            <a:r>
              <a:rPr lang="en-US" dirty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zagroziło</a:t>
            </a:r>
            <a:r>
              <a:rPr lang="en-US" dirty="0"/>
              <a:t> </a:t>
            </a:r>
            <a:r>
              <a:rPr lang="en-US" dirty="0" err="1"/>
              <a:t>naszemu</a:t>
            </a:r>
            <a:r>
              <a:rPr lang="en-US" dirty="0"/>
              <a:t> </a:t>
            </a:r>
            <a:r>
              <a:rPr lang="en-US" dirty="0" err="1"/>
              <a:t>życiu</a:t>
            </a:r>
            <a:r>
              <a:rPr lang="en-US" dirty="0"/>
              <a:t>.</a:t>
            </a: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0A47F8E8-A6D3-4C51-9BE0-7953799CE818}"/>
              </a:ext>
            </a:extLst>
          </p:cNvPr>
          <p:cNvSpPr txBox="1"/>
          <p:nvPr/>
        </p:nvSpPr>
        <p:spPr>
          <a:xfrm>
            <a:off x="5872914" y="4579058"/>
            <a:ext cx="39241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pl-PL" dirty="0">
                <a:latin typeface="Bookman Old Style" panose="02050604050505020204" pitchFamily="18" charset="0"/>
              </a:rPr>
              <a:t>Z wyrazami szacunku i uznania życzą Pracownicy i Uczniowie Szkoły Podstawowej Nr 2 im. Białych Górników w Kłodawie</a:t>
            </a:r>
          </a:p>
        </p:txBody>
      </p:sp>
    </p:spTree>
    <p:extLst>
      <p:ext uri="{BB962C8B-B14F-4D97-AF65-F5344CB8AC3E}">
        <p14:creationId xmlns:p14="http://schemas.microsoft.com/office/powerpoint/2010/main" val="3243511266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</TotalTime>
  <Words>214</Words>
  <Application>Microsoft Office PowerPoint</Application>
  <PresentationFormat>Panoramiczny</PresentationFormat>
  <Paragraphs>9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Arial</vt:lpstr>
      <vt:lpstr>Bahnschrift SemiBold Condensed</vt:lpstr>
      <vt:lpstr>Bookman Old Style</vt:lpstr>
      <vt:lpstr>Trebuchet MS</vt:lpstr>
      <vt:lpstr>Wingdings 3</vt:lpstr>
      <vt:lpstr>Faseta</vt:lpstr>
      <vt:lpstr>Prezentacja programu PowerPoint</vt:lpstr>
      <vt:lpstr>Prezentacja programu PowerPoint</vt:lpstr>
      <vt:lpstr>Prezentacja programu PowerPoint</vt:lpstr>
      <vt:lpstr>Co to takiego lekoodporność?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RADOSŁAW SKRZYPCZAK</dc:creator>
  <cp:lastModifiedBy>RADOSŁAW SKRZYPCZAK</cp:lastModifiedBy>
  <cp:revision>5</cp:revision>
  <dcterms:created xsi:type="dcterms:W3CDTF">2021-03-30T05:45:40Z</dcterms:created>
  <dcterms:modified xsi:type="dcterms:W3CDTF">2021-03-30T06:27:01Z</dcterms:modified>
</cp:coreProperties>
</file>