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87DFC9-853E-45E5-8B5E-53843ADAD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34F4D45-B84A-4F3B-BB45-24275DE6C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4454796-FBBC-4915-B571-AC067AB8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D486-FE8D-4D34-9908-A1189766C182}" type="datetimeFigureOut">
              <a:rPr lang="pl-PL" smtClean="0"/>
              <a:t>2020-11-10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2849F33-CB4E-460F-B811-F74A69D7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D51A14D-8993-4F89-AB20-1BABC862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7726-E219-4D64-AC74-6243F4B834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16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0CF077-7CEE-411A-8F18-90F7BC49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2938E12-A6E8-476B-BF0D-7DAEEB9CB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80B233E-CD1F-47D9-97F1-F52F92B30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D486-FE8D-4D34-9908-A1189766C182}" type="datetimeFigureOut">
              <a:rPr lang="pl-PL" smtClean="0"/>
              <a:t>2020-11-10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C1B9592-F842-41CE-8AFE-D8262993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41144DA-3B91-4A56-9B06-13E5D0FE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7726-E219-4D64-AC74-6243F4B834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35194485-4B14-4D22-8549-D2FDDE025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D957CA9-D66F-4673-8DD0-7AC36990A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C9C2DCE-684C-4640-B141-610FA094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D486-FE8D-4D34-9908-A1189766C182}" type="datetimeFigureOut">
              <a:rPr lang="pl-PL" smtClean="0"/>
              <a:t>2020-11-10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D411112-8DBD-457D-BD7F-EA80B9D0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DD25651-88D8-4C31-ACAE-A19D9730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7726-E219-4D64-AC74-6243F4B834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61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2075C1-6BCB-429D-B1D1-A09F7DBAE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95F7C5F-ADA7-454E-A4E4-5671A4A26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4D06445-2883-4EB1-AF28-C8664316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D486-FE8D-4D34-9908-A1189766C182}" type="datetimeFigureOut">
              <a:rPr lang="pl-PL" smtClean="0"/>
              <a:t>2020-11-10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F527C3F-FEFD-4437-AC93-8C1DC87F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43BD16B-DEB5-43FF-AFB4-1343AB2E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7726-E219-4D64-AC74-6243F4B834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81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9E03A0-5108-43BC-9F3E-107EDBC9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8BD2447-1727-46E3-B5BF-686FA497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CD5481D-B362-4989-A431-CBE12D5A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D486-FE8D-4D34-9908-A1189766C182}" type="datetimeFigureOut">
              <a:rPr lang="pl-PL" smtClean="0"/>
              <a:t>2020-11-10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51100A9-2AD4-4186-A228-4F83D4C0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6297DC3-3C5D-416D-ABB1-1D54B056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7726-E219-4D64-AC74-6243F4B834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20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565EFD-A50A-44DC-84E6-AAAA004D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D4B2A98-6E62-4A20-9E66-8DBBD65C2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08B4D4E-E492-4564-9E59-8C4108D81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A000F47-587B-43E7-A800-C6A7C842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D486-FE8D-4D34-9908-A1189766C182}" type="datetimeFigureOut">
              <a:rPr lang="pl-PL" smtClean="0"/>
              <a:t>2020-11-10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B21FB5A-274C-4FFB-9314-73F571B1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8BDB99D-69AF-473E-90B4-8CDC3FC1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7726-E219-4D64-AC74-6243F4B834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01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33E22F6-E5D1-4FA7-BB7D-AB1BF5DB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2746A89-53AF-4BE1-9CA3-787AD889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BB92C71-92DF-46C6-971A-3233F6DFC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79D9A7A4-BFF6-4413-9544-ED77A5548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BB74C23E-4FD8-4EE4-B481-BB4C04B56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FBE4CAC3-399B-4A21-8CB8-8707C49B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D486-FE8D-4D34-9908-A1189766C182}" type="datetimeFigureOut">
              <a:rPr lang="pl-PL" smtClean="0"/>
              <a:t>2020-11-10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B052CEB2-C7AD-4605-BB4F-D377F0EB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5DEE4847-7F21-457E-8996-2155F916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7726-E219-4D64-AC74-6243F4B834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85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474E6E2-2C13-4372-9859-A81E171BB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87466D6F-D35D-4364-9A87-3E0C9D96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D486-FE8D-4D34-9908-A1189766C182}" type="datetimeFigureOut">
              <a:rPr lang="pl-PL" smtClean="0"/>
              <a:t>2020-11-10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AC0D893B-E372-48AA-B0E9-D137F123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F9B24077-77C4-4AED-A427-A4D09BC3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7726-E219-4D64-AC74-6243F4B834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792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A474D9F2-591D-472F-9970-E9863BC1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D486-FE8D-4D34-9908-A1189766C182}" type="datetimeFigureOut">
              <a:rPr lang="pl-PL" smtClean="0"/>
              <a:t>2020-11-10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AB571028-A393-484A-AF62-1ABB0EE7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B2575B8D-5493-495D-81A4-9321D6B9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7726-E219-4D64-AC74-6243F4B834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5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4FF10C-D11F-42EA-BF4C-5CDBBA56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A607CDF-9E93-4DC4-B601-4F75116EC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67C85D7-4BB3-4086-89B4-A46A12D69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F033EEA-8EFA-460D-9ADE-F57F51DB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D486-FE8D-4D34-9908-A1189766C182}" type="datetimeFigureOut">
              <a:rPr lang="pl-PL" smtClean="0"/>
              <a:t>2020-11-10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A998F97-158A-4AA5-B4BF-73E4118F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F317B07-B9AE-4EB4-B9B3-63319A59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7726-E219-4D64-AC74-6243F4B834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493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BA5A0C0-73A2-432F-9B00-F163919C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8F500226-B384-4714-97F9-18E0B950E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8CB385E-2854-4B58-904C-8AAAC752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0B2315D-CDA7-46C0-958D-344687D7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D486-FE8D-4D34-9908-A1189766C182}" type="datetimeFigureOut">
              <a:rPr lang="pl-PL" smtClean="0"/>
              <a:t>2020-11-10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6F2325A-9DB4-428E-B4FF-DBB865F4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194CD02-6223-4A17-B257-1E7384CA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7726-E219-4D64-AC74-6243F4B834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10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707A3C5E-3996-4B98-85C1-1F465D88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368211A-BAEF-44B5-82E2-6E0CF2C61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3C3D4FB-8D1F-47CC-B305-ED4A45A09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BD486-FE8D-4D34-9908-A1189766C182}" type="datetimeFigureOut">
              <a:rPr lang="pl-PL" smtClean="0"/>
              <a:t>2020-11-10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E2F488F-729F-45B7-A07F-55A66B569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EC5BE89-55B5-41C9-9166-BBED4338B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D7726-E219-4D64-AC74-6243F4B834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20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wma"/><Relationship Id="rId1" Type="http://schemas.microsoft.com/office/2007/relationships/media" Target="../media/media29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0.wma"/><Relationship Id="rId1" Type="http://schemas.microsoft.com/office/2007/relationships/media" Target="../media/media30.wm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wma"/><Relationship Id="rId1" Type="http://schemas.microsoft.com/office/2007/relationships/media" Target="../media/media31.wm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2.wma"/><Relationship Id="rId1" Type="http://schemas.microsoft.com/office/2007/relationships/media" Target="../media/media32.wm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wma"/><Relationship Id="rId1" Type="http://schemas.microsoft.com/office/2007/relationships/media" Target="../media/media33.wm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wma"/><Relationship Id="rId1" Type="http://schemas.microsoft.com/office/2007/relationships/media" Target="../media/media34.wm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5.wma"/><Relationship Id="rId1" Type="http://schemas.microsoft.com/office/2007/relationships/media" Target="../media/media35.wm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6.wma"/><Relationship Id="rId1" Type="http://schemas.microsoft.com/office/2007/relationships/media" Target="../media/media36.wm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7.wma"/><Relationship Id="rId1" Type="http://schemas.microsoft.com/office/2007/relationships/media" Target="../media/media37.wm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8.wma"/><Relationship Id="rId1" Type="http://schemas.microsoft.com/office/2007/relationships/media" Target="../media/media38.wm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9.wma"/><Relationship Id="rId1" Type="http://schemas.microsoft.com/office/2007/relationships/media" Target="../media/media39.wm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0.wma"/><Relationship Id="rId1" Type="http://schemas.microsoft.com/office/2007/relationships/media" Target="../media/media40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8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FC1BBA9-97C1-40FE-B01A-30945EC93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6301"/>
            <a:ext cx="9144000" cy="5899759"/>
          </a:xfrm>
        </p:spPr>
        <p:txBody>
          <a:bodyPr>
            <a:noAutofit/>
          </a:bodyPr>
          <a:lstStyle/>
          <a:p>
            <a:pPr marL="457200">
              <a:lnSpc>
                <a:spcPct val="107000"/>
              </a:lnSpc>
            </a:pP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  listopada </a:t>
            </a:r>
            <a:r>
              <a:rPr lang="pl-PL" sz="9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9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Narodowe</a:t>
            </a:r>
            <a:r>
              <a:rPr lang="pl-PL" sz="8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Święto</a:t>
            </a:r>
            <a:r>
              <a:rPr lang="pl-PL" sz="9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9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Niepodległości   </a:t>
            </a:r>
            <a:endParaRPr lang="pl-PL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83821"/>
      </p:ext>
    </p:extLst>
  </p:cSld>
  <p:clrMapOvr>
    <a:masterClrMapping/>
  </p:clrMapOvr>
  <p:transition spd="slow" advTm="1141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ACFC66-9E80-4237-B243-A832AB34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 fontScale="90000"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wybuchu rewolucji 1905 r. Piłsudski tworzy Organizację Spiskowo-Bojową, 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następnie Organizację Bojową PPS do walki z zaborcą oraz ochrony licznych wówczas demonstracji robotniczych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33424"/>
      </p:ext>
    </p:extLst>
  </p:cSld>
  <p:clrMapOvr>
    <a:masterClrMapping/>
  </p:clrMapOvr>
  <p:transition spd="slow" advTm="449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4541A0-6942-4501-A10C-1E0FE73A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 fontScale="90000"/>
          </a:bodyPr>
          <a:lstStyle/>
          <a:p>
            <a:pPr marL="457200" algn="ctr">
              <a:lnSpc>
                <a:spcPct val="107000"/>
              </a:lnSpc>
            </a:pPr>
            <a:r>
              <a:rPr lang="pl-PL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 1912  Józef Piłsudski zostaje wybrany na Komendanta Głównego Związku Strzeleckiego </a:t>
            </a:r>
            <a:r>
              <a:rPr lang="pl-PL" sz="6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6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przyjmuje pseudonim „Mieczysław”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26491"/>
      </p:ext>
    </p:extLst>
  </p:cSld>
  <p:clrMapOvr>
    <a:masterClrMapping/>
  </p:clrMapOvr>
  <p:transition spd="slow" advTm="453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11206B-2B52-4F79-A9CF-27593637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lipca 1914  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wybucha I wojna światowa.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Już następnego dnia Piłsudski wydaje pierwsze rozkazy mobilizacyjne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49569"/>
      </p:ext>
    </p:extLst>
  </p:cSld>
  <p:clrMapOvr>
    <a:masterClrMapping/>
  </p:clrMapOvr>
  <p:transition spd="slow" advTm="48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457F80-D5E3-48E7-B69C-CC93B6EA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sierpnia 1914 Piłsudski wydaje odezwę, w której to ogłasza się Komendantem Wojsk Polskich,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podległych utworzonemu w Warszawie Rządowi Narodowemu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85662"/>
      </p:ext>
    </p:extLst>
  </p:cSld>
  <p:clrMapOvr>
    <a:masterClrMapping/>
  </p:clrMapOvr>
  <p:transition spd="slow" advTm="381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9F8C69-E93F-48E9-8316-12AB7C4E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październiku 1914 Piłsudski inicjuje powstanie Polskiej Organizacji Wojskowej,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tajnego zrzeszenia działającego 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wszystkich zaborach.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Był Komendantem Głównym tej Organizacji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23616"/>
      </p:ext>
    </p:extLst>
  </p:cSld>
  <p:clrMapOvr>
    <a:masterClrMapping/>
  </p:clrMapOvr>
  <p:transition spd="slow" advTm="421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D98584E-9A66-4882-A879-AE860F44B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lipca 1916 brygadier Piłsudski składa rezygnację z dowództwa, 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pragnąc wyrazić tym swój sprzeciw wobec lekceważenia Legionów i nieuznawania ich za wojska polskie walczące o niepodległość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28279"/>
      </p:ext>
    </p:extLst>
  </p:cSld>
  <p:clrMapOvr>
    <a:masterClrMapping/>
  </p:clrMapOvr>
  <p:transition spd="slow" advTm="384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089343-367B-42D7-AC97-CAED99E2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Powoduje to masowe rezygnacje 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służby wojskowej 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składane   przez Polaków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2630"/>
      </p:ext>
    </p:extLst>
  </p:cSld>
  <p:clrMapOvr>
    <a:masterClrMapping/>
  </p:clrMapOvr>
  <p:transition spd="slow" advTm="407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A08027-FE45-4B81-8395-1C6F9394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99346"/>
          </a:xfrm>
        </p:spPr>
        <p:txBody>
          <a:bodyPr>
            <a:norm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4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Między innymi z tego powodu </a:t>
            </a:r>
            <a:br>
              <a:rPr lang="pl-PL" sz="4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listopada 1916 Cesarstwo Niemieckie </a:t>
            </a:r>
            <a:r>
              <a:rPr lang="pl-PL" sz="4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4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Austro-Węgry wydają proklamację</a:t>
            </a:r>
            <a:r>
              <a:rPr lang="pl-PL" sz="4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4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(tzw. Akt 5 listopada) po raz pierwszy deklarując utworzenie niezależnego (marionetkowego) Państwa Polskiego na ziemiach Imperium Rosyjskiego</a:t>
            </a:r>
            <a:r>
              <a:rPr lang="pl-PL" sz="4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4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10189"/>
      </p:ext>
    </p:extLst>
  </p:cSld>
  <p:clrMapOvr>
    <a:masterClrMapping/>
  </p:clrMapOvr>
  <p:transition spd="slow" advTm="425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705A5A-152C-4845-A524-E484C1A5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8ABDF380-30D8-4420-B358-14FB930808D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8" y="0"/>
            <a:ext cx="109404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37741"/>
      </p:ext>
    </p:extLst>
  </p:cSld>
  <p:clrMapOvr>
    <a:masterClrMapping/>
  </p:clrMapOvr>
  <p:transition spd="slow" advTm="400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02FCAF-DA97-4098-A247-A969232C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stycznia 1917 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rozpoczyna działalność 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Tymczasowa Rada Stanu, </a:t>
            </a:r>
            <a:b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która oznacza formalne zaistnienie Królestwa Polskiego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17957"/>
      </p:ext>
    </p:extLst>
  </p:cSld>
  <p:clrMapOvr>
    <a:masterClrMapping/>
  </p:clrMapOvr>
  <p:transition spd="slow" advTm="382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D3E866B-4F55-48B6-971A-7BF792019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6614"/>
            <a:ext cx="10515600" cy="5716261"/>
          </a:xfrm>
        </p:spPr>
        <p:txBody>
          <a:bodyPr>
            <a:normAutofit/>
          </a:bodyPr>
          <a:lstStyle/>
          <a:p>
            <a:pPr indent="0" algn="ctr">
              <a:lnSpc>
                <a:spcPct val="107000"/>
              </a:lnSpc>
              <a:buNone/>
            </a:pPr>
            <a:r>
              <a:rPr lang="pl-PL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Droga</a:t>
            </a:r>
            <a:endParaRPr lang="pl-PL" sz="9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buNone/>
            </a:pPr>
            <a:r>
              <a:rPr lang="pl-PL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niepodległości </a:t>
            </a:r>
            <a:endParaRPr lang="pl-PL" sz="9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9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1914  -  1918</a:t>
            </a:r>
            <a:endParaRPr lang="pl-PL" sz="9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69349"/>
      </p:ext>
    </p:extLst>
  </p:cSld>
  <p:clrMapOvr>
    <a:masterClrMapping/>
  </p:clrMapOvr>
  <p:transition spd="slow" advTm="413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945B6228-3221-4294-96D2-029F7AC2A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9643" y="964504"/>
            <a:ext cx="4718137" cy="4904484"/>
          </a:xfrm>
        </p:spPr>
        <p:txBody>
          <a:bodyPr>
            <a:normAutofit/>
          </a:bodyPr>
          <a:lstStyle/>
          <a:p>
            <a:pPr marL="457200">
              <a:lnSpc>
                <a:spcPct val="107000"/>
              </a:lnSpc>
            </a:pPr>
            <a:r>
              <a:rPr lang="pl-PL" sz="4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posiedzenie inauguracyjne Tymczasowej Rady Stanu </a:t>
            </a:r>
            <a:endParaRPr lang="pl-PL" sz="4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15 stycznia 1917)</a:t>
            </a:r>
            <a:endParaRPr lang="pl-PL" sz="4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6" name="Symbol zastępczy zawartości 5" descr="Ilustracja">
            <a:extLst>
              <a:ext uri="{FF2B5EF4-FFF2-40B4-BE49-F238E27FC236}">
                <a16:creationId xmlns:a16="http://schemas.microsoft.com/office/drawing/2014/main" xmlns="" id="{23BFEAFA-9BDE-40DA-B3D7-F627039909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93" y="457200"/>
            <a:ext cx="6864263" cy="541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15404"/>
      </p:ext>
    </p:extLst>
  </p:cSld>
  <p:clrMapOvr>
    <a:masterClrMapping/>
  </p:clrMapOvr>
  <p:transition spd="slow" advTm="456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F6BC26D-ED3B-4E48-8353-8C3B8D1FC223}"/>
              </a:ext>
            </a:extLst>
          </p:cNvPr>
          <p:cNvSpPr txBox="1"/>
          <p:nvPr/>
        </p:nvSpPr>
        <p:spPr>
          <a:xfrm>
            <a:off x="0" y="1158434"/>
            <a:ext cx="12192000" cy="389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Józef Piłsudski zostaje aresztowany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lipca 1917.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Przewieziony do więzienia w Gdańsku,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stamtąd trafia do Magdeburga</a:t>
            </a:r>
            <a:endParaRPr lang="pl-PL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37454"/>
      </p:ext>
    </p:extLst>
  </p:cSld>
  <p:clrMapOvr>
    <a:masterClrMapping/>
  </p:clrMapOvr>
  <p:transition spd="slow" advTm="407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D06EB69-BCBC-4E7E-9B6C-18D2D972AB97}"/>
              </a:ext>
            </a:extLst>
          </p:cNvPr>
          <p:cNvSpPr txBox="1"/>
          <p:nvPr/>
        </p:nvSpPr>
        <p:spPr>
          <a:xfrm>
            <a:off x="-100208" y="1654680"/>
            <a:ext cx="12192000" cy="272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września 1917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obowiązki Głowy Państwa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obejmuje Rada Regencyjna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62799"/>
      </p:ext>
    </p:extLst>
  </p:cSld>
  <p:clrMapOvr>
    <a:masterClrMapping/>
  </p:clrMapOvr>
  <p:transition spd="slow" advTm="366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2D076D4-8FDD-4EDA-8691-9C7109BC473B}"/>
              </a:ext>
            </a:extLst>
          </p:cNvPr>
          <p:cNvSpPr txBox="1"/>
          <p:nvPr/>
        </p:nvSpPr>
        <p:spPr>
          <a:xfrm>
            <a:off x="0" y="1858227"/>
            <a:ext cx="12192000" cy="272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października 1918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Rada Regencyjna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ogłasza Niepodległość Polski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12611"/>
      </p:ext>
    </p:extLst>
  </p:cSld>
  <p:clrMapOvr>
    <a:masterClrMapping/>
  </p:clrMapOvr>
  <p:transition spd="slow" advTm="454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28834A5-BDC6-46E8-9165-918AF6C06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308" y="2057400"/>
            <a:ext cx="4383718" cy="3811588"/>
          </a:xfrm>
        </p:spPr>
        <p:txBody>
          <a:bodyPr/>
          <a:lstStyle/>
          <a:p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(Monitor Polski dodatek nadzwyczajny z 7 X 1918)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FDFF1072-6C88-42D1-85B2-A37CA209D2A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62" y="457200"/>
            <a:ext cx="6212909" cy="606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08709"/>
      </p:ext>
    </p:extLst>
  </p:cSld>
  <p:clrMapOvr>
    <a:masterClrMapping/>
  </p:clrMapOvr>
  <p:transition spd="slow" advTm="39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EE2B692-0E93-4A90-981E-17E891373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626" y="457199"/>
            <a:ext cx="4471400" cy="5411789"/>
          </a:xfrm>
        </p:spPr>
        <p:txBody>
          <a:bodyPr>
            <a:normAutofit fontScale="92500" lnSpcReduction="20000"/>
          </a:bodyPr>
          <a:lstStyle/>
          <a:p>
            <a:pPr marL="457200" algn="ctr">
              <a:lnSpc>
                <a:spcPct val="107000"/>
              </a:lnSpc>
            </a:pPr>
            <a:r>
              <a:rPr lang="pl-PL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Zdjęcie Rady Regencyjnej</a:t>
            </a:r>
            <a:endParaRPr lang="pl-PL" sz="3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l-PL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lewej: </a:t>
            </a:r>
          </a:p>
          <a:p>
            <a:pPr marL="457200">
              <a:lnSpc>
                <a:spcPct val="107000"/>
              </a:lnSpc>
            </a:pPr>
            <a:r>
              <a:rPr lang="pl-PL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Józef Ostrowski, </a:t>
            </a:r>
          </a:p>
          <a:p>
            <a:pPr marL="457200">
              <a:lnSpc>
                <a:spcPct val="107000"/>
              </a:lnSpc>
            </a:pPr>
            <a:r>
              <a:rPr lang="pl-PL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arcybiskup warszawski Aleksander Kakowski, książę </a:t>
            </a:r>
          </a:p>
          <a:p>
            <a:pPr marL="457200">
              <a:lnSpc>
                <a:spcPct val="107000"/>
              </a:lnSpc>
            </a:pPr>
            <a:r>
              <a:rPr lang="pl-PL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Zdzisław Lubomirski</a:t>
            </a:r>
            <a:endParaRPr lang="pl-PL" sz="3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" name="Symbol zastępczy zawartości 4" descr="Ilustracja">
            <a:extLst>
              <a:ext uri="{FF2B5EF4-FFF2-40B4-BE49-F238E27FC236}">
                <a16:creationId xmlns:a16="http://schemas.microsoft.com/office/drawing/2014/main" xmlns="" id="{F648906D-D2FB-47CE-AFCD-7CD72AA8E1A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57199"/>
            <a:ext cx="6816746" cy="550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97668"/>
      </p:ext>
    </p:extLst>
  </p:cSld>
  <p:clrMapOvr>
    <a:masterClrMapping/>
  </p:clrMapOvr>
  <p:transition spd="slow" advTm="403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B5C28CA-CC93-465D-96F1-826820496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9646" y="1114817"/>
            <a:ext cx="4542380" cy="4754172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listopada 1918 Oddziały Polskiej Organizacji rozpoczynają rozbrajanie żołnierzy niemieckich </a:t>
            </a:r>
          </a:p>
          <a:p>
            <a:pPr algn="ctr"/>
            <a:r>
              <a:rPr lang="pl-PL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austriackich</a:t>
            </a:r>
            <a:endParaRPr lang="pl-PL" sz="3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" name="Symbol zastępczy zawartości 4" descr="Członek Polskiej Organizacji Wojskowej rozbraja niemieckiego żołnierza na warszawskiej ulicy. Zdjęcie wykonane 10 listopada 1918 r.">
            <a:extLst>
              <a:ext uri="{FF2B5EF4-FFF2-40B4-BE49-F238E27FC236}">
                <a16:creationId xmlns:a16="http://schemas.microsoft.com/office/drawing/2014/main" xmlns="" id="{E9F43A88-69BB-4D0B-94D4-C3822D15F6B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24" y="457201"/>
            <a:ext cx="6727231" cy="550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31256"/>
      </p:ext>
    </p:extLst>
  </p:cSld>
  <p:clrMapOvr>
    <a:masterClrMapping/>
  </p:clrMapOvr>
  <p:transition spd="slow" advTm="401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4A18E49-5DA1-4CF3-8142-1A3D90FE10C5}"/>
              </a:ext>
            </a:extLst>
          </p:cNvPr>
          <p:cNvSpPr txBox="1"/>
          <p:nvPr/>
        </p:nvSpPr>
        <p:spPr>
          <a:xfrm>
            <a:off x="0" y="958484"/>
            <a:ext cx="12192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listopada 1918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dworzec główny w Warszawie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pociągu z Berlina przybył Józef Piłsudski, zwolniony z więzienia z Magdeburgu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70162"/>
      </p:ext>
    </p:extLst>
  </p:cSld>
  <p:clrMapOvr>
    <a:masterClrMapping/>
  </p:clrMapOvr>
  <p:transition spd="slow" advTm="413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24C63512-AA2D-4F35-8D94-3A14A2E18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312" y="1515649"/>
            <a:ext cx="4621713" cy="4353339"/>
          </a:xfrm>
        </p:spPr>
        <p:txBody>
          <a:bodyPr>
            <a:normAutofit/>
          </a:bodyPr>
          <a:lstStyle/>
          <a:p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obwieszczenie o przybyciu Piłsudskiego do Warszawy</a:t>
            </a:r>
            <a:endParaRPr lang="pl-PL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3F1A7554-B54A-4FFE-814C-A365E5E313F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93" y="263047"/>
            <a:ext cx="6501008" cy="645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16236"/>
      </p:ext>
    </p:extLst>
  </p:cSld>
  <p:clrMapOvr>
    <a:masterClrMapping/>
  </p:clrMapOvr>
  <p:transition spd="slow" advTm="415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80D9400-BDEF-444C-AD3E-E34DD0C43701}"/>
              </a:ext>
            </a:extLst>
          </p:cNvPr>
          <p:cNvSpPr txBox="1"/>
          <p:nvPr/>
        </p:nvSpPr>
        <p:spPr>
          <a:xfrm>
            <a:off x="-87682" y="1373761"/>
            <a:ext cx="12192000" cy="369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listopada 1918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Rada Regencyjna przekazuje władzę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 wojskiem polskim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Józefowi Piłsudskiemu</a:t>
            </a:r>
            <a:endParaRPr lang="pl-PL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3121"/>
      </p:ext>
    </p:extLst>
  </p:cSld>
  <p:clrMapOvr>
    <a:masterClrMapping/>
  </p:clrMapOvr>
  <p:transition spd="slow" advTm="389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90446CD9-15C9-48AD-820C-38B203B9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2" y="457200"/>
            <a:ext cx="4559083" cy="1600200"/>
          </a:xfrm>
        </p:spPr>
        <p:txBody>
          <a:bodyPr>
            <a:normAutofit/>
          </a:bodyPr>
          <a:lstStyle/>
          <a:p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Józef Piłsudski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9E9BEB56-BB07-4C0F-970A-6A19D8F9A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4772025" cy="3811588"/>
          </a:xfrm>
        </p:spPr>
        <p:txBody>
          <a:bodyPr/>
          <a:lstStyle/>
          <a:p>
            <a:r>
              <a:rPr lang="pl-PL" sz="4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dał Polsce: wolność, </a:t>
            </a:r>
          </a:p>
          <a:p>
            <a:r>
              <a:rPr lang="pl-PL" sz="4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granice, </a:t>
            </a:r>
          </a:p>
          <a:p>
            <a:r>
              <a:rPr lang="pl-PL" sz="4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moc, </a:t>
            </a:r>
          </a:p>
          <a:p>
            <a:r>
              <a:rPr lang="pl-PL" sz="48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szacunek</a:t>
            </a:r>
            <a:endParaRPr lang="pl-PL" sz="4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7" name="Symbol zastępczy zawartości 6" descr="Ilustracja">
            <a:extLst>
              <a:ext uri="{FF2B5EF4-FFF2-40B4-BE49-F238E27FC236}">
                <a16:creationId xmlns:a16="http://schemas.microsoft.com/office/drawing/2014/main" xmlns="" id="{AA944225-B9ED-480A-BBCB-1D32E14095B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62" y="338204"/>
            <a:ext cx="6450904" cy="638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96830"/>
      </p:ext>
    </p:extLst>
  </p:cSld>
  <p:clrMapOvr>
    <a:masterClrMapping/>
  </p:clrMapOvr>
  <p:transition spd="slow" advTm="294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C875040-C817-48A7-8E8D-00F37E74F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910" y="1553227"/>
            <a:ext cx="4655115" cy="4315761"/>
          </a:xfrm>
        </p:spPr>
        <p:txBody>
          <a:bodyPr/>
          <a:lstStyle/>
          <a:p>
            <a:pPr algn="ctr"/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(Piłsudski dokonuje przeglądu wojsk)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" name="Symbol zastępczy zawartości 4" descr="1918 Polska - Artykuły | Polskatimes Plus">
            <a:extLst>
              <a:ext uri="{FF2B5EF4-FFF2-40B4-BE49-F238E27FC236}">
                <a16:creationId xmlns:a16="http://schemas.microsoft.com/office/drawing/2014/main" xmlns="" id="{2F8ACCB6-D10F-4685-A292-6B25B8A98FD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85" y="457200"/>
            <a:ext cx="7077205" cy="541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40491"/>
      </p:ext>
    </p:extLst>
  </p:cSld>
  <p:clrMapOvr>
    <a:masterClrMapping/>
  </p:clrMapOvr>
  <p:transition spd="slow" advTm="444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B39A24A5-FE7C-4486-80A8-C4B8BEBCA5D3}"/>
              </a:ext>
            </a:extLst>
          </p:cNvPr>
          <p:cNvSpPr txBox="1"/>
          <p:nvPr/>
        </p:nvSpPr>
        <p:spPr>
          <a:xfrm>
            <a:off x="0" y="1472051"/>
            <a:ext cx="12192000" cy="3609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listopada 1918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Komitet Narodowy Polski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Paryżu zostaje uznany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przez Francję za rząd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74673"/>
      </p:ext>
    </p:extLst>
  </p:cSld>
  <p:clrMapOvr>
    <a:masterClrMapping/>
  </p:clrMapOvr>
  <p:transition spd="slow" advTm="437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3F67DE0-A5E8-4F06-9BF4-B38F008AF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208" y="1453019"/>
            <a:ext cx="5311036" cy="4415969"/>
          </a:xfrm>
        </p:spPr>
        <p:txBody>
          <a:bodyPr>
            <a:normAutofit/>
          </a:bodyPr>
          <a:lstStyle/>
          <a:p>
            <a:r>
              <a:rPr lang="pl-PL" sz="52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(siedzą od lewej: </a:t>
            </a:r>
          </a:p>
          <a:p>
            <a:r>
              <a:rPr lang="pl-PL" sz="49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Maurycy Zamoyski, </a:t>
            </a:r>
          </a:p>
          <a:p>
            <a:r>
              <a:rPr lang="pl-PL" sz="49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 Dmowski, </a:t>
            </a:r>
          </a:p>
          <a:p>
            <a:r>
              <a:rPr lang="pl-PL" sz="49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Erazm </a:t>
            </a:r>
            <a:r>
              <a:rPr lang="pl-PL" sz="4900" b="1" dirty="0" err="1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Piltz</a:t>
            </a:r>
            <a:r>
              <a:rPr lang="pl-PL" sz="49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49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9195890C-5DEC-4F11-A1AA-B9388AF71D8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63" y="457200"/>
            <a:ext cx="5937337" cy="541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6917"/>
      </p:ext>
    </p:extLst>
  </p:cSld>
  <p:clrMapOvr>
    <a:masterClrMapping/>
  </p:clrMapOvr>
  <p:transition spd="slow" advTm="396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8E004E1-DAB7-4303-8CF6-740E80ABD384}"/>
              </a:ext>
            </a:extLst>
          </p:cNvPr>
          <p:cNvSpPr txBox="1"/>
          <p:nvPr/>
        </p:nvSpPr>
        <p:spPr>
          <a:xfrm>
            <a:off x="0" y="1720441"/>
            <a:ext cx="12192000" cy="272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listopada 1918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zwierzchnikiem nad państwem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zostaje Józef Piłsudski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20946"/>
      </p:ext>
    </p:extLst>
  </p:cSld>
  <p:clrMapOvr>
    <a:masterClrMapping/>
  </p:clrMapOvr>
  <p:transition spd="slow" advTm="397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8339CA3-C210-4160-A10D-7EF901388631}"/>
              </a:ext>
            </a:extLst>
          </p:cNvPr>
          <p:cNvSpPr txBox="1"/>
          <p:nvPr/>
        </p:nvSpPr>
        <p:spPr>
          <a:xfrm>
            <a:off x="0" y="1179666"/>
            <a:ext cx="12192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listopada 1918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Józef Piłsudski podpisuje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depeszę notyfikującą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powstanie niepodległego Państwa Polskiego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36096"/>
      </p:ext>
    </p:extLst>
  </p:cSld>
  <p:clrMapOvr>
    <a:masterClrMapping/>
  </p:clrMapOvr>
  <p:transition spd="slow" advTm="393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B5883AE-85FD-4EE7-BC41-9779A8C18B5E}"/>
              </a:ext>
            </a:extLst>
          </p:cNvPr>
          <p:cNvSpPr txBox="1"/>
          <p:nvPr/>
        </p:nvSpPr>
        <p:spPr>
          <a:xfrm>
            <a:off x="0" y="1843571"/>
            <a:ext cx="12192000" cy="272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listopada 1918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zostaje zaprzysiężony rząd Jędrzeja Moraczewskiego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47969"/>
      </p:ext>
    </p:extLst>
  </p:cSld>
  <p:clrMapOvr>
    <a:masterClrMapping/>
  </p:clrMapOvr>
  <p:transition spd="slow" advTm="403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xmlns="" id="{C33A4BE9-61CC-4B15-A183-5D4889C2C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786" y="2057400"/>
            <a:ext cx="4784943" cy="3811588"/>
          </a:xfrm>
        </p:spPr>
        <p:txBody>
          <a:bodyPr/>
          <a:lstStyle/>
          <a:p>
            <a:r>
              <a:rPr lang="pl-PL" sz="4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Rząd Jędrzeja Moraczewskiego </a:t>
            </a:r>
          </a:p>
          <a:p>
            <a:r>
              <a:rPr lang="pl-PL" sz="4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listopada1918 – </a:t>
            </a:r>
          </a:p>
          <a:p>
            <a:r>
              <a:rPr lang="pl-PL" sz="4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stycznia 1919</a:t>
            </a:r>
            <a:endParaRPr lang="pl-PL" sz="4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8" name="Symbol zastępczy zawartości 7" descr="Ilustracja">
            <a:extLst>
              <a:ext uri="{FF2B5EF4-FFF2-40B4-BE49-F238E27FC236}">
                <a16:creationId xmlns:a16="http://schemas.microsoft.com/office/drawing/2014/main" xmlns="" id="{47602905-91FB-4885-BE40-E9A58F6210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688933"/>
            <a:ext cx="6666434" cy="5085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03581"/>
      </p:ext>
    </p:extLst>
  </p:cSld>
  <p:clrMapOvr>
    <a:masterClrMapping/>
  </p:clrMapOvr>
  <p:transition spd="slow" advTm="410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9D97D49-B3F4-41C5-8FD5-044288A8D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32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Jędrzej Moraczewski</a:t>
            </a:r>
            <a:endParaRPr lang="pl-PL" sz="32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1D304C08-041E-448A-8FD6-FE30FA9DF92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63" y="457200"/>
            <a:ext cx="4820625" cy="578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97842"/>
      </p:ext>
    </p:extLst>
  </p:cSld>
  <p:clrMapOvr>
    <a:masterClrMapping/>
  </p:clrMapOvr>
  <p:transition spd="slow" advTm="404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7013FCF2-02B6-4103-B862-6B2CA85D4210}"/>
              </a:ext>
            </a:extLst>
          </p:cNvPr>
          <p:cNvSpPr txBox="1"/>
          <p:nvPr/>
        </p:nvSpPr>
        <p:spPr>
          <a:xfrm>
            <a:off x="0" y="1179666"/>
            <a:ext cx="12192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listopada 1918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Józef Piłsudski obejmuje urząd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Naczelnika Państwa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„Tymczasowy Naczelnik Państwa"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38407"/>
      </p:ext>
    </p:extLst>
  </p:cSld>
  <p:clrMapOvr>
    <a:masterClrMapping/>
  </p:clrMapOvr>
  <p:transition spd="slow" advTm="422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A7437F3-7EA3-4F23-A292-7428FBD9E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5185775" cy="3811588"/>
          </a:xfrm>
        </p:spPr>
        <p:txBody>
          <a:bodyPr/>
          <a:lstStyle/>
          <a:p>
            <a:r>
              <a:rPr lang="pl-PL" sz="4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Jedynym waszym znakiem jest orzeł biały</a:t>
            </a:r>
            <a:endParaRPr lang="pl-PL" sz="4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" name="Symbol zastępczy zawartości 4" descr="Orzeł Biały herb godło Polski symbole narodowe Aleksander Bąk">
            <a:extLst>
              <a:ext uri="{FF2B5EF4-FFF2-40B4-BE49-F238E27FC236}">
                <a16:creationId xmlns:a16="http://schemas.microsoft.com/office/drawing/2014/main" xmlns="" id="{41A0AF50-92FD-46AE-B63B-64EF2EDB08B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75" y="200416"/>
            <a:ext cx="6363222" cy="665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4786"/>
      </p:ext>
    </p:extLst>
  </p:cSld>
  <p:clrMapOvr>
    <a:masterClrMapping/>
  </p:clrMapOvr>
  <p:transition spd="slow" advTm="379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9B44BE18-7D31-4998-A9F1-CC85676C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Urodzony 5 grudnia 1867 roku  </a:t>
            </a:r>
            <a:r>
              <a:rPr lang="pl-PL" sz="6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6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zmarł 12 maja 1935 roku</a:t>
            </a:r>
            <a:r>
              <a:rPr lang="pl-PL" sz="6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6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 działacz społeczny </a:t>
            </a:r>
            <a:br>
              <a:rPr lang="pl-PL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niepodległościowy,</a:t>
            </a:r>
            <a:r>
              <a:rPr lang="pl-PL" sz="6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6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żołnierz, polityk, mąż stanu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20633"/>
      </p:ext>
    </p:extLst>
  </p:cSld>
  <p:clrMapOvr>
    <a:masterClrMapping/>
  </p:clrMapOvr>
  <p:transition spd="slow" advTm="440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EB7B339-9A26-498B-AF24-BD63FDD422B3}"/>
              </a:ext>
            </a:extLst>
          </p:cNvPr>
          <p:cNvSpPr txBox="1"/>
          <p:nvPr/>
        </p:nvSpPr>
        <p:spPr>
          <a:xfrm>
            <a:off x="0" y="948089"/>
            <a:ext cx="12192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Dziękuję za poświęcony czas 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obejrzenie prezentacji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Klaudia Walkowska</a:t>
            </a:r>
            <a:endParaRPr lang="pl-PL" sz="5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90635"/>
      </p:ext>
    </p:extLst>
  </p:cSld>
  <p:clrMapOvr>
    <a:masterClrMapping/>
  </p:clrMapOvr>
  <p:transition spd="slow" advTm="737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8DC2944-EA5D-481F-8F09-D6121998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 fontScale="90000"/>
          </a:bodyPr>
          <a:lstStyle/>
          <a:p>
            <a:pPr marL="457200" algn="ctr">
              <a:lnSpc>
                <a:spcPct val="107000"/>
              </a:lnSpc>
            </a:pPr>
            <a:r>
              <a:rPr lang="pl-PL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1884 roku rozpoczyna </a:t>
            </a:r>
            <a:br>
              <a:rPr lang="pl-PL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studia medyczne </a:t>
            </a:r>
            <a:r>
              <a:rPr lang="pl-PL" sz="6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6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Uniwersytecie Charkowskim gdzie również rozpoczyna działalność konspiracyjną </a:t>
            </a:r>
            <a:br>
              <a:rPr lang="pl-PL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niepodległościowych organizacjach studenckich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78477"/>
      </p:ext>
    </p:extLst>
  </p:cSld>
  <p:clrMapOvr>
    <a:masterClrMapping/>
  </p:clrMapOvr>
  <p:transition spd="slow" advTm="444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64B1E92-F5DD-4EF8-93E6-82F0628E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1352"/>
          </a:xfrm>
        </p:spPr>
        <p:txBody>
          <a:bodyPr>
            <a:norm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marca 1887 r. Józef Piłsudski zostaje aresztowany </a:t>
            </a:r>
            <a:b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zarzutem udziału 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spisku na życie cara.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Zostaje skazany na pięcioletnie zesłanie w głąb Rosji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4186"/>
      </p:ext>
    </p:extLst>
  </p:cSld>
  <p:clrMapOvr>
    <a:masterClrMapping/>
  </p:clrMapOvr>
  <p:transition spd="slow" advTm="388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68377F-415D-46F0-BE42-0A2215369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/>
          <a:lstStyle/>
          <a:p>
            <a:pPr algn="ctr"/>
            <a:r>
              <a:rPr lang="pl-PL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lipca 1892 r. </a:t>
            </a:r>
            <a:br>
              <a:rPr lang="pl-PL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Wilnie wstępuje do ruchu socjalistycznego będąc początkowo wileńskim korespondentem czasopisma konspiracyjnego „Przedświt”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47310"/>
      </p:ext>
    </p:extLst>
  </p:cSld>
  <p:clrMapOvr>
    <a:masterClrMapping/>
  </p:clrMapOvr>
  <p:transition spd="slow" advTm="417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85085F1-A3E6-4DBC-B389-45664888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 fontScale="90000"/>
          </a:bodyPr>
          <a:lstStyle/>
          <a:p>
            <a:pPr marL="457200" algn="ctr">
              <a:lnSpc>
                <a:spcPct val="107000"/>
              </a:lnSpc>
            </a:pP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maja do sierpnia 1896 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Piłsudski przebywa w Londynie jako przedstawiciel w Centralnym Komitecie Robotniczym PPS 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IV Kongresie </a:t>
            </a:r>
            <a:b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Międzynarodówki Socjalistycznej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3114"/>
      </p:ext>
    </p:extLst>
  </p:cSld>
  <p:clrMapOvr>
    <a:masterClrMapping/>
  </p:clrMapOvr>
  <p:transition spd="slow" advTm="377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36D560-D023-40D9-B236-ADF918AF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Autofit/>
          </a:bodyPr>
          <a:lstStyle/>
          <a:p>
            <a:pPr marL="457200" algn="ctr">
              <a:lnSpc>
                <a:spcPct val="107000"/>
              </a:lnSpc>
            </a:pPr>
            <a:r>
              <a:rPr lang="pl-PL" sz="5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lutym 1904 pod wpływem rozwoju sytuacji na Dalekim Wschodzie </a:t>
            </a:r>
            <a:r>
              <a:rPr lang="pl-PL" sz="5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zaczyna myśleć o zorganizowaniu konspiracyjnych oddziałów bojowych </a:t>
            </a:r>
            <a:br>
              <a:rPr lang="pl-PL" sz="5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(wojna rosyjsko-japońska 1904 – 1905)</a:t>
            </a:r>
            <a:r>
              <a:rPr lang="pl-PL" sz="5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40836"/>
      </p:ext>
    </p:extLst>
  </p:cSld>
  <p:clrMapOvr>
    <a:masterClrMapping/>
  </p:clrMapOvr>
  <p:transition spd="slow" advTm="399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358</Words>
  <Application>Microsoft Office PowerPoint</Application>
  <PresentationFormat>Panoramiczny</PresentationFormat>
  <Paragraphs>86</Paragraphs>
  <Slides>40</Slides>
  <Notes>0</Notes>
  <HiddenSlides>0</HiddenSlides>
  <MMClips>40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Motyw pakietu Office</vt:lpstr>
      <vt:lpstr>                     11   listopada  Narodowe   Święto Niepodległości   </vt:lpstr>
      <vt:lpstr>Prezentacja programu PowerPoint</vt:lpstr>
      <vt:lpstr>Józef Piłsudski </vt:lpstr>
      <vt:lpstr>Urodzony 5 grudnia 1867 roku   zmarł 12 maja 1935 roku Polski działacz społeczny  i niepodległościowy, żołnierz, polityk, mąż stanu </vt:lpstr>
      <vt:lpstr>W 1884 roku rozpoczyna  studia medyczne  na Uniwersytecie Charkowskim gdzie również rozpoczyna działalność konspiracyjną  w niepodległościowych organizacjach studenckich </vt:lpstr>
      <vt:lpstr>22 marca 1887 r. Józef Piłsudski zostaje aresztowany  pod zarzutem udziału  w spisku na życie cara. Zostaje skazany na pięcioletnie zesłanie w głąb Rosji </vt:lpstr>
      <vt:lpstr>1 lipca 1892 r.  w Wilnie wstępuje do ruchu socjalistycznego będąc początkowo wileńskim korespondentem czasopisma konspiracyjnego „Przedświt” </vt:lpstr>
      <vt:lpstr>Od maja do sierpnia 1896  Piłsudski przebywa w Londynie jako przedstawiciel w Centralnym Komitecie Robotniczym PPS  na IV Kongresie  II Międzynarodówki Socjalistycznej </vt:lpstr>
      <vt:lpstr>W lutym 1904 pod wpływem rozwoju sytuacji na Dalekim Wschodzie  zaczyna myśleć o zorganizowaniu konspiracyjnych oddziałów bojowych  (wojna rosyjsko-japońska 1904 – 1905) </vt:lpstr>
      <vt:lpstr>Po wybuchu rewolucji 1905 r. Piłsudski tworzy Organizację Spiskowo-Bojową,  a następnie Organizację Bojową PPS do walki z zaborcą oraz ochrony licznych wówczas demonstracji robotniczych </vt:lpstr>
      <vt:lpstr>W  1912  Józef Piłsudski zostaje wybrany na Komendanta Głównego Związku Strzeleckiego  i przyjmuje pseudonim „Mieczysław” </vt:lpstr>
      <vt:lpstr>28 lipca 1914   wybucha I wojna światowa.   Już następnego dnia Piłsudski wydaje pierwsze rozkazy mobilizacyjne </vt:lpstr>
      <vt:lpstr>12 sierpnia 1914 Piłsudski wydaje odezwę, w której to ogłasza się Komendantem Wojsk Polskich, podległych utworzonemu w Warszawie Rządowi Narodowemu </vt:lpstr>
      <vt:lpstr>W październiku 1914 Piłsudski inicjuje powstanie Polskiej Organizacji Wojskowej, tajnego zrzeszenia działającego  we wszystkich zaborach. Był Komendantem Głównym tej Organizacji </vt:lpstr>
      <vt:lpstr>29 lipca 1916 brygadier Piłsudski składa rezygnację z dowództwa,  pragnąc wyrazić tym swój sprzeciw wobec lekceważenia Legionów i nieuznawania ich za wojska polskie walczące o niepodległość </vt:lpstr>
      <vt:lpstr>Powoduje to masowe rezygnacje  ze służby wojskowej  składane   przez Polaków </vt:lpstr>
      <vt:lpstr>Między innymi z tego powodu  5 listopada 1916 Cesarstwo Niemieckie  i Austro-Węgry wydają proklamację  (tzw. Akt 5 listopada) po raz pierwszy deklarując utworzenie niezależnego (marionetkowego) Państwa Polskiego na ziemiach Imperium Rosyjskiego </vt:lpstr>
      <vt:lpstr>Prezentacja programu PowerPoint</vt:lpstr>
      <vt:lpstr>14 stycznia 1917  rozpoczyna działalność  Tymczasowa Rada Stanu,  która oznacza formalne zaistnienie Królestwa Polskiego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  listopada  Narodowe   Święto Niepodległości</dc:title>
  <dc:creator>Magdalena MW. Walkowska</dc:creator>
  <cp:lastModifiedBy>Dell</cp:lastModifiedBy>
  <cp:revision>11</cp:revision>
  <dcterms:created xsi:type="dcterms:W3CDTF">2020-11-05T10:36:13Z</dcterms:created>
  <dcterms:modified xsi:type="dcterms:W3CDTF">2020-11-10T17:40:29Z</dcterms:modified>
</cp:coreProperties>
</file>