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3" r:id="rId5"/>
    <p:sldId id="258" r:id="rId6"/>
    <p:sldId id="259" r:id="rId7"/>
    <p:sldId id="264" r:id="rId8"/>
    <p:sldId id="260" r:id="rId9"/>
    <p:sldId id="261" r:id="rId10"/>
    <p:sldId id="262" r:id="rId11"/>
    <p:sldId id="263" r:id="rId12"/>
    <p:sldId id="274" r:id="rId13"/>
    <p:sldId id="265" r:id="rId14"/>
    <p:sldId id="275" r:id="rId15"/>
    <p:sldId id="266" r:id="rId16"/>
    <p:sldId id="267" r:id="rId17"/>
    <p:sldId id="268" r:id="rId18"/>
    <p:sldId id="269" r:id="rId19"/>
    <p:sldId id="270" r:id="rId20"/>
    <p:sldId id="271"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D52A76A2-8309-4073-8F6B-AD821E6EA0A5}" type="datetimeFigureOut">
              <a:rPr lang="pl-PL" smtClean="0"/>
              <a:t>29.04.2021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2452349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52A76A2-8309-4073-8F6B-AD821E6EA0A5}" type="datetimeFigureOut">
              <a:rPr lang="pl-PL" smtClean="0"/>
              <a:t>29.04.2021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282946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52A76A2-8309-4073-8F6B-AD821E6EA0A5}" type="datetimeFigureOut">
              <a:rPr lang="pl-PL" smtClean="0"/>
              <a:t>29.04.2021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1597367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52A76A2-8309-4073-8F6B-AD821E6EA0A5}" type="datetimeFigureOut">
              <a:rPr lang="pl-PL" smtClean="0"/>
              <a:t>29.04.2021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2099126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D52A76A2-8309-4073-8F6B-AD821E6EA0A5}" type="datetimeFigureOut">
              <a:rPr lang="pl-PL" smtClean="0"/>
              <a:t>29.04.2021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100782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D52A76A2-8309-4073-8F6B-AD821E6EA0A5}" type="datetimeFigureOut">
              <a:rPr lang="pl-PL" smtClean="0"/>
              <a:t>29.04.2021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41570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D52A76A2-8309-4073-8F6B-AD821E6EA0A5}" type="datetimeFigureOut">
              <a:rPr lang="pl-PL" smtClean="0"/>
              <a:t>29.04.2021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2914815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D52A76A2-8309-4073-8F6B-AD821E6EA0A5}" type="datetimeFigureOut">
              <a:rPr lang="pl-PL" smtClean="0"/>
              <a:t>29.04.2021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3289528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52A76A2-8309-4073-8F6B-AD821E6EA0A5}" type="datetimeFigureOut">
              <a:rPr lang="pl-PL" smtClean="0"/>
              <a:t>29.04.2021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1288124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52A76A2-8309-4073-8F6B-AD821E6EA0A5}" type="datetimeFigureOut">
              <a:rPr lang="pl-PL" smtClean="0"/>
              <a:t>29.04.2021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3041158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52A76A2-8309-4073-8F6B-AD821E6EA0A5}" type="datetimeFigureOut">
              <a:rPr lang="pl-PL" smtClean="0"/>
              <a:t>29.04.2021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261F64A-F682-4837-9F23-851767D5C344}" type="slidenum">
              <a:rPr lang="pl-PL" smtClean="0"/>
              <a:t>‹#›</a:t>
            </a:fld>
            <a:endParaRPr lang="pl-PL"/>
          </a:p>
        </p:txBody>
      </p:sp>
    </p:spTree>
    <p:extLst>
      <p:ext uri="{BB962C8B-B14F-4D97-AF65-F5344CB8AC3E}">
        <p14:creationId xmlns:p14="http://schemas.microsoft.com/office/powerpoint/2010/main" val="3229178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A76A2-8309-4073-8F6B-AD821E6EA0A5}" type="datetimeFigureOut">
              <a:rPr lang="pl-PL" smtClean="0"/>
              <a:t>29.04.2021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1F64A-F682-4837-9F23-851767D5C344}" type="slidenum">
              <a:rPr lang="pl-PL" smtClean="0"/>
              <a:t>‹#›</a:t>
            </a:fld>
            <a:endParaRPr lang="pl-PL"/>
          </a:p>
        </p:txBody>
      </p:sp>
    </p:spTree>
    <p:extLst>
      <p:ext uri="{BB962C8B-B14F-4D97-AF65-F5344CB8AC3E}">
        <p14:creationId xmlns:p14="http://schemas.microsoft.com/office/powerpoint/2010/main" val="1168404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484785"/>
            <a:ext cx="7772400" cy="1656183"/>
          </a:xfrm>
        </p:spPr>
        <p:txBody>
          <a:bodyPr>
            <a:normAutofit/>
          </a:bodyPr>
          <a:lstStyle/>
          <a:p>
            <a:r>
              <a:rPr lang="pl-PL" sz="7200" dirty="0" smtClean="0"/>
              <a:t>KONSTYTUCJA</a:t>
            </a:r>
            <a:endParaRPr lang="pl-PL" sz="7200" dirty="0"/>
          </a:p>
        </p:txBody>
      </p:sp>
      <p:sp>
        <p:nvSpPr>
          <p:cNvPr id="3" name="Podtytuł 2"/>
          <p:cNvSpPr>
            <a:spLocks noGrp="1"/>
          </p:cNvSpPr>
          <p:nvPr>
            <p:ph type="subTitle" idx="1"/>
          </p:nvPr>
        </p:nvSpPr>
        <p:spPr>
          <a:xfrm>
            <a:off x="1331640" y="3068960"/>
            <a:ext cx="6400800" cy="1752600"/>
          </a:xfrm>
        </p:spPr>
        <p:txBody>
          <a:bodyPr>
            <a:normAutofit/>
          </a:bodyPr>
          <a:lstStyle/>
          <a:p>
            <a:r>
              <a:rPr lang="pl-PL" sz="7200" b="1" dirty="0" smtClean="0">
                <a:solidFill>
                  <a:srgbClr val="00B050"/>
                </a:solidFill>
              </a:rPr>
              <a:t>WCZORAJ</a:t>
            </a:r>
            <a:r>
              <a:rPr lang="pl-PL" sz="7200" dirty="0" smtClean="0"/>
              <a:t> </a:t>
            </a:r>
            <a:r>
              <a:rPr lang="pl-PL" sz="7200" dirty="0" smtClean="0">
                <a:solidFill>
                  <a:schemeClr val="tx1"/>
                </a:solidFill>
              </a:rPr>
              <a:t>i</a:t>
            </a:r>
            <a:r>
              <a:rPr lang="pl-PL" sz="7200" dirty="0" smtClean="0"/>
              <a:t> </a:t>
            </a:r>
            <a:r>
              <a:rPr lang="pl-PL" sz="7200" b="1" dirty="0" smtClean="0">
                <a:solidFill>
                  <a:srgbClr val="0070C0"/>
                </a:solidFill>
              </a:rPr>
              <a:t>DZIŚ</a:t>
            </a:r>
            <a:endParaRPr lang="pl-PL" sz="7200" b="1" dirty="0">
              <a:solidFill>
                <a:srgbClr val="0070C0"/>
              </a:solidFill>
            </a:endParaRPr>
          </a:p>
        </p:txBody>
      </p:sp>
    </p:spTree>
    <p:extLst>
      <p:ext uri="{BB962C8B-B14F-4D97-AF65-F5344CB8AC3E}">
        <p14:creationId xmlns:p14="http://schemas.microsoft.com/office/powerpoint/2010/main" val="797317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PREAMBUŁA</a:t>
            </a:r>
            <a:endParaRPr lang="pl-PL" b="1" dirty="0">
              <a:solidFill>
                <a:srgbClr val="0070C0"/>
              </a:solidFill>
            </a:endParaRPr>
          </a:p>
        </p:txBody>
      </p:sp>
      <p:sp>
        <p:nvSpPr>
          <p:cNvPr id="3" name="Symbol zastępczy zawartości 2"/>
          <p:cNvSpPr>
            <a:spLocks noGrp="1"/>
          </p:cNvSpPr>
          <p:nvPr>
            <p:ph idx="1"/>
          </p:nvPr>
        </p:nvSpPr>
        <p:spPr/>
        <p:txBody>
          <a:bodyPr>
            <a:normAutofit/>
          </a:bodyPr>
          <a:lstStyle/>
          <a:p>
            <a:pPr algn="just"/>
            <a:r>
              <a:rPr lang="pl-PL" dirty="0" smtClean="0"/>
              <a:t>Treść preambuły nawiązuje do państwowej tradycji Narodu, ponad tysiącletniego dorobku państwowego. Przywołuje polskie tradycje niepodległościowe i demokratyczne. </a:t>
            </a:r>
          </a:p>
          <a:p>
            <a:pPr algn="just"/>
            <a:r>
              <a:rPr lang="pl-PL" dirty="0" smtClean="0"/>
              <a:t>Wskazano tutaj uniwersalne wartości, którym powinniśmy być wierni: dążenie do prawdy, sprawiedliwości, dobra, piękna, wolności, solidarności i godności ludzkiej. </a:t>
            </a:r>
          </a:p>
          <a:p>
            <a:endParaRPr lang="pl-PL" dirty="0"/>
          </a:p>
        </p:txBody>
      </p:sp>
    </p:spTree>
    <p:extLst>
      <p:ext uri="{BB962C8B-B14F-4D97-AF65-F5344CB8AC3E}">
        <p14:creationId xmlns:p14="http://schemas.microsoft.com/office/powerpoint/2010/main" val="973808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USTRÓJ</a:t>
            </a:r>
            <a:endParaRPr lang="pl-PL" b="1" dirty="0">
              <a:solidFill>
                <a:srgbClr val="00B050"/>
              </a:solidFill>
            </a:endParaRPr>
          </a:p>
        </p:txBody>
      </p:sp>
      <p:sp>
        <p:nvSpPr>
          <p:cNvPr id="3" name="Symbol zastępczy zawartości 2"/>
          <p:cNvSpPr>
            <a:spLocks noGrp="1"/>
          </p:cNvSpPr>
          <p:nvPr>
            <p:ph idx="1"/>
          </p:nvPr>
        </p:nvSpPr>
        <p:spPr/>
        <p:txBody>
          <a:bodyPr>
            <a:normAutofit lnSpcReduction="10000"/>
          </a:bodyPr>
          <a:lstStyle/>
          <a:p>
            <a:pPr marL="0" indent="0" algn="just">
              <a:buNone/>
            </a:pPr>
            <a:r>
              <a:rPr lang="pl-PL" i="1" dirty="0" smtClean="0"/>
              <a:t>Ustawa Rządowa </a:t>
            </a:r>
            <a:r>
              <a:rPr lang="pl-PL" dirty="0" smtClean="0"/>
              <a:t>opierała się na zasadzie trójpodziału władzy, zaczerpniętej z koncepcji Monteskiusza: </a:t>
            </a:r>
            <a:r>
              <a:rPr lang="pl-PL" dirty="0"/>
              <a:t>„Wszelka władza społeczności ludzkiej początek swój bierze z woli narodu. (…) Trzy władze rządu narodu polskiego składać powinny i z woli prawa niniejszego na zawsze składać będą, to jest: władza prawodawcza </a:t>
            </a:r>
            <a:r>
              <a:rPr lang="pl-PL" dirty="0" smtClean="0"/>
              <a:t>         w </a:t>
            </a:r>
            <a:r>
              <a:rPr lang="pl-PL" dirty="0"/>
              <a:t>stanach zgromadzonych, władza wykonawcza w królu i Straży i władza sądownicza </a:t>
            </a:r>
            <a:r>
              <a:rPr lang="pl-PL" dirty="0" smtClean="0"/>
              <a:t>                     w </a:t>
            </a:r>
            <a:r>
              <a:rPr lang="pl-PL" dirty="0"/>
              <a:t>jurysdykcjach (…).”</a:t>
            </a:r>
          </a:p>
          <a:p>
            <a:endParaRPr lang="pl-PL" i="1" dirty="0"/>
          </a:p>
        </p:txBody>
      </p:sp>
    </p:spTree>
    <p:extLst>
      <p:ext uri="{BB962C8B-B14F-4D97-AF65-F5344CB8AC3E}">
        <p14:creationId xmlns:p14="http://schemas.microsoft.com/office/powerpoint/2010/main" val="4092661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USTRÓJ</a:t>
            </a:r>
            <a:endParaRPr lang="pl-PL" b="1" dirty="0">
              <a:solidFill>
                <a:srgbClr val="00B050"/>
              </a:solidFill>
            </a:endParaRPr>
          </a:p>
        </p:txBody>
      </p:sp>
      <p:sp>
        <p:nvSpPr>
          <p:cNvPr id="3" name="Symbol zastępczy zawartości 2"/>
          <p:cNvSpPr>
            <a:spLocks noGrp="1"/>
          </p:cNvSpPr>
          <p:nvPr>
            <p:ph idx="1"/>
          </p:nvPr>
        </p:nvSpPr>
        <p:spPr/>
        <p:txBody>
          <a:bodyPr>
            <a:normAutofit fontScale="92500" lnSpcReduction="20000"/>
          </a:bodyPr>
          <a:lstStyle/>
          <a:p>
            <a:pPr algn="just"/>
            <a:r>
              <a:rPr lang="pl-PL" dirty="0"/>
              <a:t>Zrezygnowano z dotychczasowego zwyczaju, iż na sejm składają się trzy stany: król, senat i izba poselska na rzecz sejmu dwuizbowego. Niezwykle istotne było zniesienie liberum veto, odtąd uchwały sejmowe zapadać miały większością głosów. Sejm miał być zawsze gotowy, czyli posłowie zachowywali mandat na dwa lata</a:t>
            </a:r>
            <a:r>
              <a:rPr lang="pl-PL" dirty="0" smtClean="0"/>
              <a:t>.</a:t>
            </a:r>
          </a:p>
          <a:p>
            <a:pPr algn="just"/>
            <a:r>
              <a:rPr lang="pl-PL" dirty="0" smtClean="0"/>
              <a:t>Najwyższą </a:t>
            </a:r>
            <a:r>
              <a:rPr lang="pl-PL" dirty="0"/>
              <a:t>władzę wykonawczą miała Straż Praw, która składała się z króla, prymasa oraz 5 ministrów. Tron w Polsce miał być po śmierci Stanisława Augusta dziedziczny.</a:t>
            </a:r>
          </a:p>
          <a:p>
            <a:endParaRPr lang="pl-PL" dirty="0"/>
          </a:p>
          <a:p>
            <a:endParaRPr lang="pl-PL" dirty="0"/>
          </a:p>
          <a:p>
            <a:endParaRPr lang="pl-PL" dirty="0"/>
          </a:p>
        </p:txBody>
      </p:sp>
    </p:spTree>
    <p:extLst>
      <p:ext uri="{BB962C8B-B14F-4D97-AF65-F5344CB8AC3E}">
        <p14:creationId xmlns:p14="http://schemas.microsoft.com/office/powerpoint/2010/main" val="430892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USTRÓJ	</a:t>
            </a:r>
            <a:endParaRPr lang="pl-PL" b="1" dirty="0">
              <a:solidFill>
                <a:srgbClr val="0070C0"/>
              </a:solidFill>
            </a:endParaRPr>
          </a:p>
        </p:txBody>
      </p:sp>
      <p:sp>
        <p:nvSpPr>
          <p:cNvPr id="3" name="Symbol zastępczy zawartości 2"/>
          <p:cNvSpPr>
            <a:spLocks noGrp="1"/>
          </p:cNvSpPr>
          <p:nvPr>
            <p:ph idx="1"/>
          </p:nvPr>
        </p:nvSpPr>
        <p:spPr/>
        <p:txBody>
          <a:bodyPr/>
          <a:lstStyle/>
          <a:p>
            <a:pPr marL="0" indent="0">
              <a:buNone/>
            </a:pPr>
            <a:endParaRPr lang="pl-PL" dirty="0" smtClean="0"/>
          </a:p>
          <a:p>
            <a:pPr marL="0" indent="0">
              <a:buNone/>
            </a:pPr>
            <a:r>
              <a:rPr lang="pl-PL" dirty="0" smtClean="0"/>
              <a:t>Władzę, według trójpodziału, obecnie sprawują:</a:t>
            </a:r>
          </a:p>
          <a:p>
            <a:r>
              <a:rPr lang="pl-PL" dirty="0" smtClean="0"/>
              <a:t>ustawodawczą: Sejm i Senat,</a:t>
            </a:r>
          </a:p>
          <a:p>
            <a:r>
              <a:rPr lang="pl-PL" dirty="0" smtClean="0"/>
              <a:t>wykonawczą: Rada Ministrów i Prezydent,</a:t>
            </a:r>
          </a:p>
          <a:p>
            <a:r>
              <a:rPr lang="pl-PL" dirty="0" smtClean="0"/>
              <a:t>sądowniczą: sądy i trybunały.</a:t>
            </a:r>
          </a:p>
          <a:p>
            <a:endParaRPr lang="pl-PL" dirty="0"/>
          </a:p>
        </p:txBody>
      </p:sp>
    </p:spTree>
    <p:extLst>
      <p:ext uri="{BB962C8B-B14F-4D97-AF65-F5344CB8AC3E}">
        <p14:creationId xmlns:p14="http://schemas.microsoft.com/office/powerpoint/2010/main" val="2408936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USTRÓJ</a:t>
            </a:r>
            <a:endParaRPr lang="pl-PL" b="1" dirty="0">
              <a:solidFill>
                <a:srgbClr val="0070C0"/>
              </a:solidFill>
            </a:endParaRPr>
          </a:p>
        </p:txBody>
      </p:sp>
      <p:sp>
        <p:nvSpPr>
          <p:cNvPr id="3" name="Symbol zastępczy zawartości 2"/>
          <p:cNvSpPr>
            <a:spLocks noGrp="1"/>
          </p:cNvSpPr>
          <p:nvPr>
            <p:ph idx="1"/>
          </p:nvPr>
        </p:nvSpPr>
        <p:spPr/>
        <p:txBody>
          <a:bodyPr>
            <a:normAutofit fontScale="92500" lnSpcReduction="10000"/>
          </a:bodyPr>
          <a:lstStyle/>
          <a:p>
            <a:pPr algn="just"/>
            <a:r>
              <a:rPr lang="pl-PL" dirty="0"/>
              <a:t>Władzę ustawodawczą w </a:t>
            </a:r>
            <a:r>
              <a:rPr lang="pl-PL" dirty="0" smtClean="0"/>
              <a:t>Polsce sprawuje sejm       </a:t>
            </a:r>
            <a:r>
              <a:rPr lang="pl-PL" dirty="0"/>
              <a:t>i senat. </a:t>
            </a:r>
            <a:endParaRPr lang="pl-PL" dirty="0" smtClean="0"/>
          </a:p>
          <a:p>
            <a:pPr algn="just"/>
            <a:r>
              <a:rPr lang="pl-PL" dirty="0" smtClean="0"/>
              <a:t>Władza wykonawcza zajmuje się działalnością polegająca na wykonywaniu zadań państwowych mających na celu realizację prawa. W Polsce przedstawicielami tej władzy jest Prezydent, Rada Ministrów oraz administracja rządowa. </a:t>
            </a:r>
          </a:p>
          <a:p>
            <a:pPr algn="just"/>
            <a:r>
              <a:rPr lang="pl-PL" dirty="0" smtClean="0"/>
              <a:t>Władzę sądowniczą sprawują sądy i trybunały. Konstytucja gwarantuje ich odrębność                      i niezależność od innych władz. </a:t>
            </a:r>
            <a:endParaRPr lang="pl-PL" dirty="0"/>
          </a:p>
        </p:txBody>
      </p:sp>
    </p:spTree>
    <p:extLst>
      <p:ext uri="{BB962C8B-B14F-4D97-AF65-F5344CB8AC3E}">
        <p14:creationId xmlns:p14="http://schemas.microsoft.com/office/powerpoint/2010/main" val="18509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PRAWA OBYWATELI</a:t>
            </a:r>
            <a:endParaRPr lang="pl-PL" b="1" dirty="0">
              <a:solidFill>
                <a:srgbClr val="00B050"/>
              </a:solidFill>
            </a:endParaRPr>
          </a:p>
        </p:txBody>
      </p:sp>
      <p:sp>
        <p:nvSpPr>
          <p:cNvPr id="3" name="Symbol zastępczy zawartości 2"/>
          <p:cNvSpPr>
            <a:spLocks noGrp="1"/>
          </p:cNvSpPr>
          <p:nvPr>
            <p:ph idx="1"/>
          </p:nvPr>
        </p:nvSpPr>
        <p:spPr/>
        <p:txBody>
          <a:bodyPr>
            <a:normAutofit/>
          </a:bodyPr>
          <a:lstStyle/>
          <a:p>
            <a:pPr marL="0" indent="0" algn="just">
              <a:buNone/>
            </a:pPr>
            <a:endParaRPr lang="pl-PL" dirty="0" smtClean="0"/>
          </a:p>
          <a:p>
            <a:pPr marL="0" indent="0" algn="just">
              <a:buNone/>
            </a:pPr>
            <a:r>
              <a:rPr lang="pl-PL" dirty="0" smtClean="0"/>
              <a:t>W </a:t>
            </a:r>
            <a:r>
              <a:rPr lang="pl-PL" i="1" dirty="0" smtClean="0"/>
              <a:t>Ustawie Rządowej </a:t>
            </a:r>
            <a:r>
              <a:rPr lang="pl-PL" dirty="0" smtClean="0"/>
              <a:t>pojawiło się zupełnie nowe pojęcie narodu. Nawiązano bezpośrednio do ideologii Jana Jakuba Rousseau – naród to wszyscy mieszkańcy państwa, a nie, jak dotąd to było, tylko szlachta.</a:t>
            </a:r>
          </a:p>
          <a:p>
            <a:pPr algn="just"/>
            <a:endParaRPr lang="pl-PL" dirty="0"/>
          </a:p>
        </p:txBody>
      </p:sp>
    </p:spTree>
    <p:extLst>
      <p:ext uri="{BB962C8B-B14F-4D97-AF65-F5344CB8AC3E}">
        <p14:creationId xmlns:p14="http://schemas.microsoft.com/office/powerpoint/2010/main" val="2606749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PRAWA OBYWATELI</a:t>
            </a:r>
            <a:endParaRPr lang="pl-PL" b="1" dirty="0">
              <a:solidFill>
                <a:srgbClr val="0070C0"/>
              </a:solidFill>
            </a:endParaRP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Konstytucja wprowadza w państwie wiele praw i swobód obywatelskich, a najważniejsze to: prawo do życia, nietykalności osobistej, wolność sumienia i wyznania oraz wyrażania własnych poglądów, a także prawo do ochrony prywatności. Z grupy praw i wolności politycznych wymienić należy: wolność zrzeszania się, organizowania pokojowych zgromadzeń i manifestacji oraz prawa wyborcze, jak również prawo do informacji o działaniach władz publicznych. Do wolności i praw ekonomicznych, socjalnych i kulturalnych należą: wolność wykonywania zawodu, swoboda działalności gospodarczej, prawo do zabezpieczenia społecznego, ochrony zdrowia i nauki. Ważne miejsce w konstytucji zajmuje też prawo własności.</a:t>
            </a:r>
            <a:endParaRPr lang="pl-PL" dirty="0"/>
          </a:p>
        </p:txBody>
      </p:sp>
    </p:spTree>
    <p:extLst>
      <p:ext uri="{BB962C8B-B14F-4D97-AF65-F5344CB8AC3E}">
        <p14:creationId xmlns:p14="http://schemas.microsoft.com/office/powerpoint/2010/main" val="4202348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SEJMIKI ZIEMSKIE</a:t>
            </a:r>
            <a:endParaRPr lang="pl-PL" b="1" dirty="0">
              <a:solidFill>
                <a:srgbClr val="00B050"/>
              </a:solidFill>
            </a:endParaRP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W ustawie o sejmikach odsunięto od praw politycznych szlachtę najuboższą. Odsunięcie tak zwanej gołoty od udziału w sejmikach miało na celu eliminację z życia politycznego grupy najbardziej podatnej na wpływy. Obok kryterium urodzenia pojawił się też cenzus majątkowy. Tak więc ograniczanie praw wyborczych miało przysłużyć się likwidacji jednej z największych patologii życia politycznego szlacheckiej Rzeczypospolitej i służyć zmianie w kierunku poprawy jakości życia politycznego.</a:t>
            </a:r>
            <a:endParaRPr lang="pl-PL" dirty="0"/>
          </a:p>
        </p:txBody>
      </p:sp>
    </p:spTree>
    <p:extLst>
      <p:ext uri="{BB962C8B-B14F-4D97-AF65-F5344CB8AC3E}">
        <p14:creationId xmlns:p14="http://schemas.microsoft.com/office/powerpoint/2010/main" val="76913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SAMORZĄD TERYTORIALNY	</a:t>
            </a:r>
            <a:endParaRPr lang="pl-PL" b="1" dirty="0">
              <a:solidFill>
                <a:srgbClr val="0070C0"/>
              </a:solidFill>
            </a:endParaRPr>
          </a:p>
        </p:txBody>
      </p:sp>
      <p:sp>
        <p:nvSpPr>
          <p:cNvPr id="3" name="Symbol zastępczy zawartości 2"/>
          <p:cNvSpPr>
            <a:spLocks noGrp="1"/>
          </p:cNvSpPr>
          <p:nvPr>
            <p:ph idx="1"/>
          </p:nvPr>
        </p:nvSpPr>
        <p:spPr/>
        <p:txBody>
          <a:bodyPr>
            <a:normAutofit fontScale="92500" lnSpcReduction="20000"/>
          </a:bodyPr>
          <a:lstStyle/>
          <a:p>
            <a:pPr algn="just"/>
            <a:r>
              <a:rPr lang="pl-PL" dirty="0" smtClean="0"/>
              <a:t>Artykuł 163 Konstytucji RP stanowi, iż: „Samorząd terytorialny wykonuje zadania publiczne nie zastrzeżone przez Konstytucję lub ustawy dla organów innych władz publicznych.”</a:t>
            </a:r>
          </a:p>
          <a:p>
            <a:r>
              <a:rPr lang="pl-PL" dirty="0" smtClean="0"/>
              <a:t>Obecnie obowiązuje w Rzeczpospolitej Polskiej trójstopniowa struktura samorządu terytorialnego składająca się z:</a:t>
            </a:r>
          </a:p>
          <a:p>
            <a:pPr algn="just">
              <a:buFontTx/>
              <a:buChar char="-"/>
            </a:pPr>
            <a:r>
              <a:rPr lang="pl-PL" dirty="0" smtClean="0"/>
              <a:t>samorządu gminnego,</a:t>
            </a:r>
          </a:p>
          <a:p>
            <a:pPr algn="just">
              <a:buFontTx/>
              <a:buChar char="-"/>
            </a:pPr>
            <a:r>
              <a:rPr lang="pl-PL" dirty="0" smtClean="0"/>
              <a:t>samorządu powiatowego,</a:t>
            </a:r>
          </a:p>
          <a:p>
            <a:pPr algn="just">
              <a:buFontTx/>
              <a:buChar char="-"/>
            </a:pPr>
            <a:r>
              <a:rPr lang="pl-PL" dirty="0" smtClean="0"/>
              <a:t>samorządu województwa.</a:t>
            </a:r>
          </a:p>
          <a:p>
            <a:endParaRPr lang="pl-PL" dirty="0"/>
          </a:p>
        </p:txBody>
      </p:sp>
    </p:spTree>
    <p:extLst>
      <p:ext uri="{BB962C8B-B14F-4D97-AF65-F5344CB8AC3E}">
        <p14:creationId xmlns:p14="http://schemas.microsoft.com/office/powerpoint/2010/main" val="1345543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STOSUNEK DO RELIGII</a:t>
            </a:r>
            <a:endParaRPr lang="pl-PL" b="1" dirty="0">
              <a:solidFill>
                <a:srgbClr val="00B050"/>
              </a:solidFill>
            </a:endParaRPr>
          </a:p>
        </p:txBody>
      </p:sp>
      <p:sp>
        <p:nvSpPr>
          <p:cNvPr id="3" name="Symbol zastępczy zawartości 2"/>
          <p:cNvSpPr>
            <a:spLocks noGrp="1"/>
          </p:cNvSpPr>
          <p:nvPr>
            <p:ph idx="1"/>
          </p:nvPr>
        </p:nvSpPr>
        <p:spPr/>
        <p:txBody>
          <a:bodyPr/>
          <a:lstStyle/>
          <a:p>
            <a:pPr marL="0" indent="0" algn="just">
              <a:buNone/>
            </a:pPr>
            <a:r>
              <a:rPr lang="pl-PL" dirty="0" smtClean="0"/>
              <a:t>Zgodnie </a:t>
            </a:r>
            <a:r>
              <a:rPr lang="pl-PL" dirty="0"/>
              <a:t>z polską tradycją potwierdzono rolę </a:t>
            </a:r>
            <a:r>
              <a:rPr lang="pl-PL" dirty="0" smtClean="0"/>
              <a:t>katolicyzmu, </a:t>
            </a:r>
            <a:r>
              <a:rPr lang="pl-PL" dirty="0"/>
              <a:t>zapewniając swobodę innym </a:t>
            </a:r>
            <a:r>
              <a:rPr lang="pl-PL" dirty="0" smtClean="0"/>
              <a:t>wyznaniom: „Religią </a:t>
            </a:r>
            <a:r>
              <a:rPr lang="pl-PL" dirty="0"/>
              <a:t>narodową panującą </a:t>
            </a:r>
            <a:r>
              <a:rPr lang="pl-PL" dirty="0" smtClean="0"/>
              <a:t>jest        </a:t>
            </a:r>
            <a:r>
              <a:rPr lang="pl-PL" dirty="0"/>
              <a:t>i będzie wiara święta rzymska katolicka ze wszystkimi jej prawami. (…) wszystkim ludziom, jakiegokolwiek bądź wyznania, pokój w wierze </a:t>
            </a:r>
            <a:r>
              <a:rPr lang="pl-PL" dirty="0" smtClean="0"/>
              <a:t>    i </a:t>
            </a:r>
            <a:r>
              <a:rPr lang="pl-PL" dirty="0"/>
              <a:t>opiekę rządową winniśmy (…)”.</a:t>
            </a:r>
          </a:p>
          <a:p>
            <a:endParaRPr lang="pl-PL" dirty="0"/>
          </a:p>
        </p:txBody>
      </p:sp>
    </p:spTree>
    <p:extLst>
      <p:ext uri="{BB962C8B-B14F-4D97-AF65-F5344CB8AC3E}">
        <p14:creationId xmlns:p14="http://schemas.microsoft.com/office/powerpoint/2010/main" val="3357529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Co to jest konstytucja?</a:t>
            </a:r>
            <a:br>
              <a:rPr lang="pl-PL" dirty="0" smtClean="0"/>
            </a:br>
            <a:endParaRPr lang="pl-PL" dirty="0"/>
          </a:p>
        </p:txBody>
      </p:sp>
      <p:sp>
        <p:nvSpPr>
          <p:cNvPr id="3" name="Symbol zastępczy zawartości 2"/>
          <p:cNvSpPr>
            <a:spLocks noGrp="1"/>
          </p:cNvSpPr>
          <p:nvPr>
            <p:ph idx="1"/>
          </p:nvPr>
        </p:nvSpPr>
        <p:spPr/>
        <p:txBody>
          <a:bodyPr>
            <a:normAutofit lnSpcReduction="10000"/>
          </a:bodyPr>
          <a:lstStyle/>
          <a:p>
            <a:pPr algn="just"/>
            <a:r>
              <a:rPr lang="pl-PL" dirty="0" smtClean="0"/>
              <a:t>Konstytucja określa zasady funkcjonowania państwa, jego organizację i kompetencje najważniejszych organów państwowych. Ponadto określa podstawowe prawa i wolności obywateli.</a:t>
            </a:r>
          </a:p>
          <a:p>
            <a:pPr algn="just"/>
            <a:r>
              <a:rPr lang="pl-PL" dirty="0" smtClean="0"/>
              <a:t>Za pierwszą historycznie uznaje się konstytucję USA z 1787 roku. Drugą </a:t>
            </a:r>
            <a:r>
              <a:rPr lang="pl-PL" dirty="0" smtClean="0"/>
              <a:t>na </a:t>
            </a:r>
            <a:r>
              <a:rPr lang="pl-PL" dirty="0" smtClean="0"/>
              <a:t>świecie,                   a pierwszą w Europie jest Polska Konstytucja 3 Maja z </a:t>
            </a:r>
            <a:r>
              <a:rPr lang="pl-PL" dirty="0" smtClean="0"/>
              <a:t>1791 roku.</a:t>
            </a:r>
            <a:endParaRPr lang="pl-PL" dirty="0"/>
          </a:p>
        </p:txBody>
      </p:sp>
    </p:spTree>
    <p:extLst>
      <p:ext uri="{BB962C8B-B14F-4D97-AF65-F5344CB8AC3E}">
        <p14:creationId xmlns:p14="http://schemas.microsoft.com/office/powerpoint/2010/main" val="3621302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STOSUNEK DO RELIGII</a:t>
            </a:r>
            <a:endParaRPr lang="pl-PL" b="1" dirty="0">
              <a:solidFill>
                <a:srgbClr val="0070C0"/>
              </a:solidFill>
            </a:endParaRPr>
          </a:p>
        </p:txBody>
      </p:sp>
      <p:sp>
        <p:nvSpPr>
          <p:cNvPr id="3" name="Symbol zastępczy zawartości 2"/>
          <p:cNvSpPr>
            <a:spLocks noGrp="1"/>
          </p:cNvSpPr>
          <p:nvPr>
            <p:ph idx="1"/>
          </p:nvPr>
        </p:nvSpPr>
        <p:spPr/>
        <p:txBody>
          <a:bodyPr>
            <a:normAutofit/>
          </a:bodyPr>
          <a:lstStyle/>
          <a:p>
            <a:pPr marL="0" indent="0" algn="just">
              <a:buNone/>
            </a:pPr>
            <a:r>
              <a:rPr lang="pl-PL" dirty="0" smtClean="0"/>
              <a:t>Na gruncie prawa polskiego wolność sumienia     i religii w Konstytucji z 1997 roku została uregulowana w art. 25 , w którym czytamy: „Kościoły i inne związki wyznaniowe są równouprawnione” </a:t>
            </a:r>
            <a:r>
              <a:rPr lang="pl-PL" smtClean="0"/>
              <a:t>oraz  „Władze publiczne      w </a:t>
            </a:r>
            <a:r>
              <a:rPr lang="pl-PL" dirty="0" smtClean="0"/>
              <a:t>Rzeczypospolitej Polskiej zachowują bezstronność w sprawach przekonań religijnych, światopoglądowych i filozoficznych, zapewniając swobodę ich wyrażania w życiu publicznym”.</a:t>
            </a:r>
            <a:endParaRPr lang="pl-PL" dirty="0"/>
          </a:p>
        </p:txBody>
      </p:sp>
    </p:spTree>
    <p:extLst>
      <p:ext uri="{BB962C8B-B14F-4D97-AF65-F5344CB8AC3E}">
        <p14:creationId xmlns:p14="http://schemas.microsoft.com/office/powerpoint/2010/main" val="3581396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OKRES W DZIEJACH HISTORII</a:t>
            </a:r>
            <a:endParaRPr lang="pl-PL" b="1" dirty="0">
              <a:solidFill>
                <a:srgbClr val="00B050"/>
              </a:solidFill>
            </a:endParaRPr>
          </a:p>
        </p:txBody>
      </p:sp>
      <p:sp>
        <p:nvSpPr>
          <p:cNvPr id="3" name="Symbol zastępczy zawartości 2"/>
          <p:cNvSpPr>
            <a:spLocks noGrp="1"/>
          </p:cNvSpPr>
          <p:nvPr>
            <p:ph idx="1"/>
          </p:nvPr>
        </p:nvSpPr>
        <p:spPr/>
        <p:txBody>
          <a:bodyPr>
            <a:normAutofit fontScale="85000" lnSpcReduction="10000"/>
          </a:bodyPr>
          <a:lstStyle/>
          <a:p>
            <a:pPr algn="just"/>
            <a:r>
              <a:rPr lang="pl-PL" dirty="0" smtClean="0"/>
              <a:t>W roku 1772 Rosja, Prusy i Austria zażądały zwołania sejmu, który zatwierdziłby dokonany rozbiór. Posłowie polscy i litewscy rok później nadali rabunkowi pozór zgodności z prawem Rzeczypospolitej.</a:t>
            </a:r>
          </a:p>
          <a:p>
            <a:pPr algn="just"/>
            <a:r>
              <a:rPr lang="pl-PL" dirty="0" smtClean="0"/>
              <a:t>W 1787 roku wybuchła wojna Rosji z Turcją. Turcja okazała się tak silna, że caryca musiała wysłać na front potężną armię. Zniknęła więc groźba rosyjskiej interwencji na Wisłą. W takiej właśnie sytuacji w 1788 roku zebrał się w Warszawie sejm. Nazwano go Sejmem Wielkim albo Czteroletnim, gdyż został rozwiązany w 1792 roku</a:t>
            </a:r>
            <a:r>
              <a:rPr lang="pl-PL" dirty="0" smtClean="0"/>
              <a:t>. W trakcie jego obrad przyjęto konstytucję.</a:t>
            </a:r>
            <a:endParaRPr lang="pl-PL" dirty="0"/>
          </a:p>
        </p:txBody>
      </p:sp>
    </p:spTree>
    <p:extLst>
      <p:ext uri="{BB962C8B-B14F-4D97-AF65-F5344CB8AC3E}">
        <p14:creationId xmlns:p14="http://schemas.microsoft.com/office/powerpoint/2010/main" val="3718542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OKRES W DZIEJACH HISTORII</a:t>
            </a:r>
            <a:endParaRPr lang="pl-PL" b="1" dirty="0">
              <a:solidFill>
                <a:srgbClr val="0070C0"/>
              </a:solidFill>
            </a:endParaRPr>
          </a:p>
        </p:txBody>
      </p:sp>
      <p:sp>
        <p:nvSpPr>
          <p:cNvPr id="3" name="Symbol zastępczy zawartości 2"/>
          <p:cNvSpPr>
            <a:spLocks noGrp="1"/>
          </p:cNvSpPr>
          <p:nvPr>
            <p:ph idx="1"/>
          </p:nvPr>
        </p:nvSpPr>
        <p:spPr/>
        <p:txBody>
          <a:bodyPr>
            <a:normAutofit fontScale="85000" lnSpcReduction="20000"/>
          </a:bodyPr>
          <a:lstStyle/>
          <a:p>
            <a:pPr algn="just"/>
            <a:r>
              <a:rPr lang="pl-PL" dirty="0" smtClean="0"/>
              <a:t>Polska jako pierwszy kraj w obozie socjalistycznym, wkroczyła na drogę transformacji. W jej dobie stworzono podstawy samorządnej Rzeczypospolitej.</a:t>
            </a:r>
          </a:p>
          <a:p>
            <a:pPr algn="just"/>
            <a:r>
              <a:rPr lang="pl-PL" dirty="0" smtClean="0"/>
              <a:t>Przebudowa państwa objęła swoim zasięgiem niemal wszystkie sfery życia społecznego. W związku z tym wyróżniamy:</a:t>
            </a:r>
          </a:p>
          <a:p>
            <a:pPr algn="just">
              <a:buFontTx/>
              <a:buChar char="-"/>
            </a:pPr>
            <a:r>
              <a:rPr lang="pl-PL" dirty="0" smtClean="0"/>
              <a:t>transformację ustrojową (wdrażanie instytucji                 i procedur demokratycznych),</a:t>
            </a:r>
          </a:p>
          <a:p>
            <a:pPr algn="just">
              <a:buFontTx/>
              <a:buChar char="-"/>
            </a:pPr>
            <a:r>
              <a:rPr lang="pl-PL" dirty="0" smtClean="0"/>
              <a:t>transformację gospodarczą (tworzenie wolnego rynku opartego na własności prywatnej),</a:t>
            </a:r>
          </a:p>
          <a:p>
            <a:pPr algn="just">
              <a:buFontTx/>
              <a:buChar char="-"/>
            </a:pPr>
            <a:r>
              <a:rPr lang="pl-PL" dirty="0" smtClean="0"/>
              <a:t>transformację społeczną (zmiana mentalności społecznej, akceptacja nowych reguł).</a:t>
            </a:r>
          </a:p>
          <a:p>
            <a:endParaRPr lang="pl-PL" dirty="0"/>
          </a:p>
        </p:txBody>
      </p:sp>
    </p:spTree>
    <p:extLst>
      <p:ext uri="{BB962C8B-B14F-4D97-AF65-F5344CB8AC3E}">
        <p14:creationId xmlns:p14="http://schemas.microsoft.com/office/powerpoint/2010/main" val="391427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PRZYJĘCIE KONSTYTUCJI</a:t>
            </a:r>
            <a:endParaRPr lang="pl-PL" b="1" dirty="0">
              <a:solidFill>
                <a:srgbClr val="00B050"/>
              </a:solidFill>
            </a:endParaRPr>
          </a:p>
        </p:txBody>
      </p:sp>
      <p:sp>
        <p:nvSpPr>
          <p:cNvPr id="3" name="Symbol zastępczy zawartości 2"/>
          <p:cNvSpPr>
            <a:spLocks noGrp="1"/>
          </p:cNvSpPr>
          <p:nvPr>
            <p:ph idx="1"/>
          </p:nvPr>
        </p:nvSpPr>
        <p:spPr/>
        <p:txBody>
          <a:bodyPr/>
          <a:lstStyle/>
          <a:p>
            <a:pPr marL="0" indent="0" algn="just">
              <a:buNone/>
            </a:pPr>
            <a:r>
              <a:rPr lang="pl-PL" dirty="0" smtClean="0"/>
              <a:t>Wielkanoc w 1791 roku wypadała 24 kwietnia. Większość posłów biorących udział w obradach sejmu rozjechała się do domu, sądząc, iż obrady zostaną wznowione 5 maja. Zwolenników reformy powiadomiono jednak dyskretnie            o przyspieszonym o dwa dni rozpoczęciu obrad po przerwie świątecznej. </a:t>
            </a:r>
            <a:endParaRPr lang="pl-PL" dirty="0"/>
          </a:p>
        </p:txBody>
      </p:sp>
    </p:spTree>
    <p:extLst>
      <p:ext uri="{BB962C8B-B14F-4D97-AF65-F5344CB8AC3E}">
        <p14:creationId xmlns:p14="http://schemas.microsoft.com/office/powerpoint/2010/main" val="3878940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PRZYJĘCIE KONSTYTUCJI</a:t>
            </a:r>
            <a:endParaRPr lang="pl-PL" b="1" dirty="0">
              <a:solidFill>
                <a:srgbClr val="00B050"/>
              </a:solidFill>
            </a:endParaRPr>
          </a:p>
        </p:txBody>
      </p:sp>
      <p:sp>
        <p:nvSpPr>
          <p:cNvPr id="3" name="Symbol zastępczy zawartości 2"/>
          <p:cNvSpPr>
            <a:spLocks noGrp="1"/>
          </p:cNvSpPr>
          <p:nvPr>
            <p:ph idx="1"/>
          </p:nvPr>
        </p:nvSpPr>
        <p:spPr/>
        <p:txBody>
          <a:bodyPr/>
          <a:lstStyle/>
          <a:p>
            <a:pPr marL="0" indent="0" algn="just">
              <a:buNone/>
            </a:pPr>
            <a:r>
              <a:rPr lang="pl-PL" dirty="0" smtClean="0"/>
              <a:t>3 maja 1791 roku przybył do sejmu Stanisław August. Na sali byli już Stanisław Małachowski, Ignacy Potocki oraz inne osoby ze stronnictwa patriotycznego. Odczytano projekt </a:t>
            </a:r>
            <a:r>
              <a:rPr lang="pl-PL" i="1" dirty="0" smtClean="0"/>
              <a:t>Ustawy Rządowej. </a:t>
            </a:r>
            <a:r>
              <a:rPr lang="pl-PL" dirty="0" smtClean="0"/>
              <a:t>Fala powszechnego entuzjazmu izby zagłuszyła pojedyncze sprzeciwy. Uznano </a:t>
            </a:r>
            <a:r>
              <a:rPr lang="pl-PL" i="1" dirty="0" smtClean="0"/>
              <a:t>Ustawę Rządową </a:t>
            </a:r>
            <a:r>
              <a:rPr lang="pl-PL" dirty="0" smtClean="0"/>
              <a:t>za przyjętą i król złożył na nią przysięgę.</a:t>
            </a:r>
            <a:endParaRPr lang="pl-PL" dirty="0"/>
          </a:p>
        </p:txBody>
      </p:sp>
    </p:spTree>
    <p:extLst>
      <p:ext uri="{BB962C8B-B14F-4D97-AF65-F5344CB8AC3E}">
        <p14:creationId xmlns:p14="http://schemas.microsoft.com/office/powerpoint/2010/main" val="43443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PRZYJĘCIE KONSTYTUCJI</a:t>
            </a:r>
            <a:endParaRPr lang="pl-PL" b="1" dirty="0">
              <a:solidFill>
                <a:srgbClr val="0070C0"/>
              </a:solidFill>
            </a:endParaRPr>
          </a:p>
        </p:txBody>
      </p:sp>
      <p:sp>
        <p:nvSpPr>
          <p:cNvPr id="3" name="Symbol zastępczy zawartości 2"/>
          <p:cNvSpPr>
            <a:spLocks noGrp="1"/>
          </p:cNvSpPr>
          <p:nvPr>
            <p:ph idx="1"/>
          </p:nvPr>
        </p:nvSpPr>
        <p:spPr/>
        <p:txBody>
          <a:bodyPr/>
          <a:lstStyle/>
          <a:p>
            <a:pPr marL="0" indent="0" algn="just">
              <a:buNone/>
            </a:pPr>
            <a:r>
              <a:rPr lang="pl-PL" dirty="0" smtClean="0"/>
              <a:t>Obecnie obowiązująca konstytucja została uchwalona 2 kwietnia 1997 roku przez Zgromadzenie </a:t>
            </a:r>
            <a:r>
              <a:rPr lang="pl-PL" dirty="0" smtClean="0"/>
              <a:t>Narodowe, </a:t>
            </a:r>
            <a:r>
              <a:rPr lang="pl-PL" dirty="0" smtClean="0"/>
              <a:t>zatwierdzona w ogólnonarodowym referendum 25 </a:t>
            </a:r>
            <a:r>
              <a:rPr lang="pl-PL" dirty="0" smtClean="0"/>
              <a:t>maja </a:t>
            </a:r>
            <a:r>
              <a:rPr lang="pl-PL" dirty="0" smtClean="0"/>
              <a:t>1997 </a:t>
            </a:r>
            <a:r>
              <a:rPr lang="pl-PL" dirty="0" smtClean="0"/>
              <a:t>roku, a następnie ogłoszona </a:t>
            </a:r>
            <a:r>
              <a:rPr lang="pl-PL" dirty="0" smtClean="0"/>
              <a:t>w Dzienniku </a:t>
            </a:r>
            <a:r>
              <a:rPr lang="pl-PL" dirty="0" smtClean="0"/>
              <a:t>Ustaw</a:t>
            </a:r>
            <a:r>
              <a:rPr lang="pl-PL" dirty="0" smtClean="0"/>
              <a:t>. Konstytucja RP weszła w życie 17 października 1997. </a:t>
            </a:r>
            <a:endParaRPr lang="pl-PL" dirty="0"/>
          </a:p>
        </p:txBody>
      </p:sp>
    </p:spTree>
    <p:extLst>
      <p:ext uri="{BB962C8B-B14F-4D97-AF65-F5344CB8AC3E}">
        <p14:creationId xmlns:p14="http://schemas.microsoft.com/office/powerpoint/2010/main" val="2378646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Co to preambuła?</a:t>
            </a:r>
            <a:endParaRPr lang="pl-PL" dirty="0"/>
          </a:p>
        </p:txBody>
      </p:sp>
      <p:sp>
        <p:nvSpPr>
          <p:cNvPr id="3" name="Symbol zastępczy zawartości 2"/>
          <p:cNvSpPr>
            <a:spLocks noGrp="1"/>
          </p:cNvSpPr>
          <p:nvPr>
            <p:ph idx="1"/>
          </p:nvPr>
        </p:nvSpPr>
        <p:spPr/>
        <p:txBody>
          <a:bodyPr/>
          <a:lstStyle/>
          <a:p>
            <a:pPr marL="0" indent="0" algn="just">
              <a:buNone/>
            </a:pPr>
            <a:endParaRPr lang="pl-PL" dirty="0" smtClean="0"/>
          </a:p>
          <a:p>
            <a:pPr marL="0" indent="0" algn="just">
              <a:buNone/>
            </a:pPr>
            <a:r>
              <a:rPr lang="pl-PL" dirty="0" smtClean="0"/>
              <a:t>Preambuła </a:t>
            </a:r>
            <a:r>
              <a:rPr lang="pl-PL" dirty="0"/>
              <a:t>to nieartykułowany i uroczysty wstęp rozpoczynający konstytucję. Posiada ona bardziej charakter polityczny niż prawny. </a:t>
            </a:r>
            <a:r>
              <a:rPr lang="pl-PL" dirty="0" smtClean="0"/>
              <a:t>Charakteryzuję ją podniosły i patetyczny styl.</a:t>
            </a:r>
            <a:endParaRPr lang="pl-PL" dirty="0"/>
          </a:p>
          <a:p>
            <a:endParaRPr lang="pl-PL" dirty="0"/>
          </a:p>
        </p:txBody>
      </p:sp>
    </p:spTree>
    <p:extLst>
      <p:ext uri="{BB962C8B-B14F-4D97-AF65-F5344CB8AC3E}">
        <p14:creationId xmlns:p14="http://schemas.microsoft.com/office/powerpoint/2010/main" val="67616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PREAMBUŁA</a:t>
            </a:r>
            <a:endParaRPr lang="pl-PL" b="1" dirty="0">
              <a:solidFill>
                <a:srgbClr val="00B050"/>
              </a:solidFill>
            </a:endParaRPr>
          </a:p>
        </p:txBody>
      </p:sp>
      <p:sp>
        <p:nvSpPr>
          <p:cNvPr id="3" name="Symbol zastępczy zawartości 2"/>
          <p:cNvSpPr>
            <a:spLocks noGrp="1"/>
          </p:cNvSpPr>
          <p:nvPr>
            <p:ph idx="1"/>
          </p:nvPr>
        </p:nvSpPr>
        <p:spPr/>
        <p:txBody>
          <a:bodyPr>
            <a:normAutofit/>
          </a:bodyPr>
          <a:lstStyle/>
          <a:p>
            <a:pPr marL="0" indent="0" algn="just">
              <a:buNone/>
            </a:pPr>
            <a:r>
              <a:rPr lang="pl-PL" dirty="0" smtClean="0"/>
              <a:t>Twórcy Konstytucji 3 Maja odwołali się                 w preambule do takich wartości jak niepodległość </a:t>
            </a:r>
            <a:r>
              <a:rPr lang="pl-PL" dirty="0" smtClean="0"/>
              <a:t>zewnętrzna i </a:t>
            </a:r>
            <a:r>
              <a:rPr lang="pl-PL" dirty="0" smtClean="0"/>
              <a:t>wolność wewnętrzna narodu. </a:t>
            </a:r>
            <a:r>
              <a:rPr lang="pl-PL" dirty="0"/>
              <a:t> </a:t>
            </a:r>
            <a:r>
              <a:rPr lang="pl-PL" dirty="0" smtClean="0"/>
              <a:t>Ustawa Rządowa powstała: „dla dobra powszechnego, dla ugruntowania wolności, dla ocalenia ojczyzny naszej i jej granic”.</a:t>
            </a:r>
            <a:endParaRPr lang="pl-PL" dirty="0"/>
          </a:p>
        </p:txBody>
      </p:sp>
    </p:spTree>
    <p:extLst>
      <p:ext uri="{BB962C8B-B14F-4D97-AF65-F5344CB8AC3E}">
        <p14:creationId xmlns:p14="http://schemas.microsoft.com/office/powerpoint/2010/main" val="14754413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1100</Words>
  <Application>Microsoft Office PowerPoint</Application>
  <PresentationFormat>Pokaz na ekranie (4:3)</PresentationFormat>
  <Paragraphs>61</Paragraphs>
  <Slides>20</Slides>
  <Notes>0</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Motyw pakietu Office</vt:lpstr>
      <vt:lpstr>KONSTYTUCJA</vt:lpstr>
      <vt:lpstr>Co to jest konstytucja? </vt:lpstr>
      <vt:lpstr>OKRES W DZIEJACH HISTORII</vt:lpstr>
      <vt:lpstr>OKRES W DZIEJACH HISTORII</vt:lpstr>
      <vt:lpstr>PRZYJĘCIE KONSTYTUCJI</vt:lpstr>
      <vt:lpstr>PRZYJĘCIE KONSTYTUCJI</vt:lpstr>
      <vt:lpstr>PRZYJĘCIE KONSTYTUCJI</vt:lpstr>
      <vt:lpstr>Co to preambuła?</vt:lpstr>
      <vt:lpstr>PREAMBUŁA</vt:lpstr>
      <vt:lpstr>PREAMBUŁA</vt:lpstr>
      <vt:lpstr>USTRÓJ</vt:lpstr>
      <vt:lpstr>USTRÓJ</vt:lpstr>
      <vt:lpstr>USTRÓJ </vt:lpstr>
      <vt:lpstr>USTRÓJ</vt:lpstr>
      <vt:lpstr>PRAWA OBYWATELI</vt:lpstr>
      <vt:lpstr>PRAWA OBYWATELI</vt:lpstr>
      <vt:lpstr>SEJMIKI ZIEMSKIE</vt:lpstr>
      <vt:lpstr>SAMORZĄD TERYTORIALNY </vt:lpstr>
      <vt:lpstr>STOSUNEK DO RELIGII</vt:lpstr>
      <vt:lpstr>STOSUNEK DO RELIGII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KONSTYTUCJA</dc:title>
  <dc:creator>Użytkownik systemu Windows</dc:creator>
  <cp:lastModifiedBy>Użytkownik systemu Windows</cp:lastModifiedBy>
  <cp:revision>23</cp:revision>
  <dcterms:created xsi:type="dcterms:W3CDTF">2021-04-27T14:56:42Z</dcterms:created>
  <dcterms:modified xsi:type="dcterms:W3CDTF">2021-04-29T06:55:44Z</dcterms:modified>
</cp:coreProperties>
</file>