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62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D1B"/>
    <a:srgbClr val="235A10"/>
    <a:srgbClr val="6062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40AD87-64C7-46E5-A51B-CC508A30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BAACACC-BB3A-4A10-A7CC-27F4FC5BC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D7182A-925C-4976-86F1-F78E743F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1E4D-1A7F-4756-A417-6D01625E2D8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5579C3-0613-4F33-9EBE-C5C57719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931E43-EAFE-4FED-8C14-89B4C180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F180-AF3B-430A-88ED-117F19359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21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A168F3-18BA-407A-8DBB-C7F357DA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C66652-CD53-46DA-9E30-F4C3C2973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D99BE3-800C-4881-9732-0C4E5BD0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1E4D-1A7F-4756-A417-6D01625E2D8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6C791E-BD14-4339-B970-C3D5BCE6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EEC8D9-9BBD-40D7-8C76-7AA2FC9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F180-AF3B-430A-88ED-117F19359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8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998C145-7F9F-42DB-B9C0-71294DA88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4853BE9-7967-4FB3-BA73-2E7A300A8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6730C5-15FF-43B4-AFEB-C95C71B3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1E4D-1A7F-4756-A417-6D01625E2D8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1E534B-DDFE-4F4D-A10E-125E398E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1EB90E-EE98-4693-A765-03CD0F01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F180-AF3B-430A-88ED-117F19359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74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BBA606-F68F-47AB-ACCF-969CB87C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27C8E9-59E6-490A-AE7C-F5DD0AED0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03A1B3-A988-4601-B33C-5A734852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1E4D-1A7F-4756-A417-6D01625E2D8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F809A7-B88D-4763-A77F-27A192A4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8A5439-96EE-4202-B776-9B2637DD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F180-AF3B-430A-88ED-117F19359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50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46FFF-D193-4286-90D8-67AB9C97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D4514B-BE9C-4C69-8015-04B6A2031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1D0B35-F036-4B14-A20E-8A6A8B51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1E4D-1A7F-4756-A417-6D01625E2D8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B434DB-FB3D-41D6-8BDD-9352EB28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51241B-764D-4E20-82DA-7DE5AEB2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F180-AF3B-430A-88ED-117F19359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00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92A0B-2DF6-447D-98DB-2F29295C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2FF477-3ECF-47C9-9BD5-0E46D88D2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F0DA74-4196-47EF-AAC3-3792FADC8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574D6D9-44EB-4C26-A797-CE518EDC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1E4D-1A7F-4756-A417-6D01625E2D8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DA3696-BB21-4727-B2C9-837A02A6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35C94F-7AFB-4878-9E62-4A465F93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F180-AF3B-430A-88ED-117F19359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4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B81463-380C-403A-85C3-3966C2ED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71B62F-16FE-42C7-8816-CE31D2911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66ADE3-B3D6-4AA3-96CD-4F470AAA4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0AA5B13-52F1-4632-AB0C-4B54943C6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DA1334-1E19-4AE1-918A-F3F02E00C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1314BA-50F0-4D93-8149-889B7AB5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1E4D-1A7F-4756-A417-6D01625E2D8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C7C348E-F56B-4741-ADCC-53C68047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5F636DE-DFB5-45BF-B765-7EFE2B21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F180-AF3B-430A-88ED-117F19359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72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6236C5-E184-4D2B-96CF-DA25C4EB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968A81F-1F3F-4005-81CE-7D2DC01E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1E4D-1A7F-4756-A417-6D01625E2D8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0C3B4CB-03C9-408D-AD15-A3CEE7F3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7CFE0EF-4614-46C6-9D7F-2FA63026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F180-AF3B-430A-88ED-117F19359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78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733D4A6-83A7-44A6-B949-FB4F7CC8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1E4D-1A7F-4756-A417-6D01625E2D8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38D70B8-2C11-4872-A675-2CDD7064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65E6678-1B73-407C-BD04-631989A2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F180-AF3B-430A-88ED-117F19359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80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0FB19-3D74-4DAE-BE6C-C7404646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56DF7B-BB02-4C88-A88A-5E254856A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57C3FE-AC0F-406D-8111-4F342A213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F95F6FB-E378-41CC-8369-7853300E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1E4D-1A7F-4756-A417-6D01625E2D8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5C1D58-FE16-4DF8-AB80-80FA1604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47243F-C056-44BC-B80F-4C635F77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F180-AF3B-430A-88ED-117F19359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79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25B9E2-FE7E-4527-810D-2AB2D3F4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8907633-EF77-4871-9391-2950497F3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C9621D-3CE1-45FA-81D6-594D0207D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B3B94C-3665-4B53-A0C3-0E740E9F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1E4D-1A7F-4756-A417-6D01625E2D8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54F5A6-1233-4BE4-8D02-EF6DB8E3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E14E77-EA02-4771-899F-8CFC27DC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F180-AF3B-430A-88ED-117F19359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08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1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AB55099-7250-4E2F-9B3E-36BB2312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63ADA7-9931-43A8-8425-C5EC4D64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C72840-68A1-4DA4-BCF8-014E25270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31E4D-1A7F-4756-A417-6D01625E2D82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95F49E-EC9D-4084-8415-54079ECF0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49F439-87A0-4D12-95F0-61D4DAE78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F180-AF3B-430A-88ED-117F19359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92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8130F8D0-F482-40AF-BD86-B54AB8CA8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17" y="1869627"/>
            <a:ext cx="9964366" cy="3118745"/>
          </a:xfrm>
        </p:spPr>
        <p:txBody>
          <a:bodyPr>
            <a:normAutofit/>
          </a:bodyPr>
          <a:lstStyle/>
          <a:p>
            <a:r>
              <a:rPr lang="pl-PL" sz="5400" b="1" i="1" dirty="0">
                <a:solidFill>
                  <a:srgbClr val="F2ED1B"/>
                </a:solidFill>
                <a:latin typeface="Petit Formal Script" panose="03020602040807080B06" pitchFamily="66" charset="0"/>
              </a:rPr>
              <a:t>27 marca </a:t>
            </a:r>
          </a:p>
          <a:p>
            <a:r>
              <a:rPr lang="pl-PL" sz="5400" b="1" i="1" dirty="0">
                <a:solidFill>
                  <a:srgbClr val="F2ED1B"/>
                </a:solidFill>
                <a:latin typeface="Petit Formal Script" panose="03020602040807080B06" pitchFamily="66" charset="0"/>
              </a:rPr>
              <a:t>Międzynarodowy </a:t>
            </a:r>
          </a:p>
          <a:p>
            <a:r>
              <a:rPr lang="pl-PL" sz="5400" b="1" i="1" dirty="0">
                <a:solidFill>
                  <a:srgbClr val="F2ED1B"/>
                </a:solidFill>
                <a:latin typeface="Petit Formal Script" panose="03020602040807080B06" pitchFamily="66" charset="0"/>
              </a:rPr>
              <a:t>Dzień Teatru</a:t>
            </a:r>
          </a:p>
        </p:txBody>
      </p:sp>
    </p:spTree>
    <p:extLst>
      <p:ext uri="{BB962C8B-B14F-4D97-AF65-F5344CB8AC3E}">
        <p14:creationId xmlns:p14="http://schemas.microsoft.com/office/powerpoint/2010/main" val="166945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wa, największa w Polsce kurtyna dla Teatru Muzycznego w Gdyni -  GazetaPrawna.pl">
            <a:extLst>
              <a:ext uri="{FF2B5EF4-FFF2-40B4-BE49-F238E27FC236}">
                <a16:creationId xmlns:a16="http://schemas.microsoft.com/office/drawing/2014/main" id="{22E25D95-ECC4-4127-BD36-A0ABFD3C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21" y="1089836"/>
            <a:ext cx="4152363" cy="23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E559BC6-2264-478F-80E3-F506133F475B}"/>
              </a:ext>
            </a:extLst>
          </p:cNvPr>
          <p:cNvSpPr txBox="1"/>
          <p:nvPr/>
        </p:nvSpPr>
        <p:spPr>
          <a:xfrm>
            <a:off x="911489" y="1936252"/>
            <a:ext cx="609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i="0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KURTYNA- element dekoracji teatralnej, spa</a:t>
            </a:r>
            <a:r>
              <a:rPr lang="pl-PL" sz="2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da, gdy kończy się przedstawienie;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DD70D64-FE7D-4604-81C0-53F5D7136B8A}"/>
              </a:ext>
            </a:extLst>
          </p:cNvPr>
          <p:cNvSpPr txBox="1"/>
          <p:nvPr/>
        </p:nvSpPr>
        <p:spPr>
          <a:xfrm>
            <a:off x="586298" y="4633995"/>
            <a:ext cx="67485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1" i="0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LOŻA- małe, kilku-, kilkunastoosobowe pomieszczenie dla widzów, wyodrębnione w balkonach  </a:t>
            </a:r>
            <a:r>
              <a:rPr lang="pl-PL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teatralnych;</a:t>
            </a:r>
          </a:p>
        </p:txBody>
      </p:sp>
      <p:pic>
        <p:nvPicPr>
          <p:cNvPr id="5124" name="Picture 4" descr="Loża honorowa w Teatrze&amp;nbsp;Wielkim. - dyskusje na Garnek.pl">
            <a:extLst>
              <a:ext uri="{FF2B5EF4-FFF2-40B4-BE49-F238E27FC236}">
                <a16:creationId xmlns:a16="http://schemas.microsoft.com/office/drawing/2014/main" id="{3CFEF5DD-026A-4C95-B08C-46D8C2709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51" y="4099247"/>
            <a:ext cx="3546702" cy="236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7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88C13E-1B78-4626-9477-7A20239F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88" y="1241982"/>
            <a:ext cx="6442230" cy="73770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2000" b="1" i="0" dirty="0">
                <a:solidFill>
                  <a:schemeClr val="bg1"/>
                </a:solidFill>
                <a:effectLst/>
                <a:latin typeface="Petit Formal Script" panose="03020602040807080B06" pitchFamily="66" charset="0"/>
                <a:cs typeface="Arial" panose="020B0604020202020204" pitchFamily="34" charset="0"/>
              </a:rPr>
              <a:t>REKWIZYT- przedmiot używany podczas przedstawienia;</a:t>
            </a:r>
          </a:p>
          <a:p>
            <a:endParaRPr lang="pl-PL" sz="2000" b="1" dirty="0">
              <a:latin typeface="Petit Formal Script" panose="03020602040807080B06" pitchFamily="66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Zdalne nauczanie – czwartek 26.03.2020r. – Przedszkole nr 15">
            <a:extLst>
              <a:ext uri="{FF2B5EF4-FFF2-40B4-BE49-F238E27FC236}">
                <a16:creationId xmlns:a16="http://schemas.microsoft.com/office/drawing/2014/main" id="{AC1BDBD8-6A48-43CB-8752-9FE0E9C5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71" y="3742143"/>
            <a:ext cx="4055571" cy="24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kwizyty teatralne - Majster od wszystkiego - produkcja mebli">
            <a:extLst>
              <a:ext uri="{FF2B5EF4-FFF2-40B4-BE49-F238E27FC236}">
                <a16:creationId xmlns:a16="http://schemas.microsoft.com/office/drawing/2014/main" id="{50164531-3324-4F02-9934-56F20E5D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97" y="1035593"/>
            <a:ext cx="4538745" cy="18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5EC57C5-4801-4C88-B263-DD7739C4D924}"/>
              </a:ext>
            </a:extLst>
          </p:cNvPr>
          <p:cNvSpPr txBox="1"/>
          <p:nvPr/>
        </p:nvSpPr>
        <p:spPr>
          <a:xfrm>
            <a:off x="314288" y="4355093"/>
            <a:ext cx="6035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0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SUFLER- osoba podpowiadająca aktorowi podczas przedstawienia;</a:t>
            </a:r>
          </a:p>
          <a:p>
            <a:endParaRPr lang="pl-PL" b="1" dirty="0">
              <a:solidFill>
                <a:schemeClr val="bg1"/>
              </a:solidFill>
              <a:latin typeface="Petit Formal Script" panose="03020602040807080B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4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23E9F8-DEC9-4ABD-86F4-456837B07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08" y="2174103"/>
            <a:ext cx="701668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3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- tytuł</a:t>
            </a:r>
            <a:br>
              <a:rPr lang="pl-PL" sz="3000" b="1" dirty="0">
                <a:solidFill>
                  <a:schemeClr val="bg1"/>
                </a:solidFill>
                <a:latin typeface="Petit Formal Script" panose="03020602040807080B06" pitchFamily="66" charset="0"/>
              </a:rPr>
            </a:br>
            <a:r>
              <a:rPr lang="pl-PL" sz="3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- autor</a:t>
            </a:r>
            <a:br>
              <a:rPr lang="pl-PL" sz="3000" b="1" dirty="0">
                <a:solidFill>
                  <a:schemeClr val="bg1"/>
                </a:solidFill>
                <a:latin typeface="Petit Formal Script" panose="03020602040807080B06" pitchFamily="66" charset="0"/>
              </a:rPr>
            </a:br>
            <a:r>
              <a:rPr lang="pl-PL" sz="3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- reżyser</a:t>
            </a:r>
            <a:br>
              <a:rPr lang="pl-PL" sz="3000" b="1" dirty="0">
                <a:solidFill>
                  <a:schemeClr val="bg1"/>
                </a:solidFill>
                <a:latin typeface="Petit Formal Script" panose="03020602040807080B06" pitchFamily="66" charset="0"/>
              </a:rPr>
            </a:br>
            <a:r>
              <a:rPr lang="pl-PL" sz="3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- miejsce wystawienia</a:t>
            </a:r>
            <a:br>
              <a:rPr lang="pl-PL" sz="3000" b="1" dirty="0">
                <a:solidFill>
                  <a:schemeClr val="bg1"/>
                </a:solidFill>
                <a:latin typeface="Petit Formal Script" panose="03020602040807080B06" pitchFamily="66" charset="0"/>
              </a:rPr>
            </a:br>
            <a:r>
              <a:rPr lang="pl-PL" sz="3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- obsada oraz część ilustracyjna.</a:t>
            </a:r>
          </a:p>
        </p:txBody>
      </p:sp>
      <p:pic>
        <p:nvPicPr>
          <p:cNvPr id="4" name="Picture 2" descr="KOT W BUTACH - SPEKTAKL ZDROJOWEGO TEATRU ANIMACJI W JELENIEJ GÓRZE -  Świdnicki Ośrodek Kultury">
            <a:extLst>
              <a:ext uri="{FF2B5EF4-FFF2-40B4-BE49-F238E27FC236}">
                <a16:creationId xmlns:a16="http://schemas.microsoft.com/office/drawing/2014/main" id="{996991E4-89D2-433F-9D6E-AFA41DD5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24" y="2723747"/>
            <a:ext cx="2309510" cy="32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A407650-A44C-4431-891A-41F5BA737B21}"/>
              </a:ext>
            </a:extLst>
          </p:cNvPr>
          <p:cNvSpPr txBox="1"/>
          <p:nvPr/>
        </p:nvSpPr>
        <p:spPr>
          <a:xfrm>
            <a:off x="948447" y="332559"/>
            <a:ext cx="1029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 Jakie informacje zawiera afisz teatralny? </a:t>
            </a:r>
          </a:p>
        </p:txBody>
      </p:sp>
    </p:spTree>
    <p:extLst>
      <p:ext uri="{BB962C8B-B14F-4D97-AF65-F5344CB8AC3E}">
        <p14:creationId xmlns:p14="http://schemas.microsoft.com/office/powerpoint/2010/main" val="409117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E3E3C7-CF60-489E-96FC-3BFDF5B4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24" y="1361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i="1" dirty="0">
                <a:solidFill>
                  <a:schemeClr val="bg1"/>
                </a:solidFill>
                <a:latin typeface="Petit Formal Script" panose="03020602040807080B06" pitchFamily="66" charset="0"/>
              </a:rPr>
              <a:t>Kalisz też ma swój teatr…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BDBC5D-CC6B-4533-AC2F-AEE7EFCB9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9" y="2183105"/>
            <a:ext cx="6104586" cy="35866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000" b="1" dirty="0">
              <a:solidFill>
                <a:schemeClr val="bg1"/>
              </a:solidFill>
              <a:latin typeface="Petit Formal Script" panose="03020602040807080B06" pitchFamily="66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Został założony w 1801 r. przez </a:t>
            </a:r>
            <a:r>
              <a:rPr lang="pl-PL" sz="2000" b="1" strike="noStrike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Wojciecha Bogusławskiego</a:t>
            </a:r>
            <a:r>
              <a:rPr lang="pl-PL" sz="2000" b="1" strike="noStrike" dirty="0">
                <a:solidFill>
                  <a:schemeClr val="bg1"/>
                </a:solidFill>
                <a:latin typeface="Petit Formal Script" panose="03020602040807080B06" pitchFamily="66" charset="0"/>
              </a:rPr>
              <a:t>. J</a:t>
            </a:r>
            <a:r>
              <a:rPr lang="pl-PL" sz="2000" b="1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est honorową sceną narodową i trzecim najstarszym</a:t>
            </a:r>
            <a:r>
              <a:rPr lang="pl-PL" sz="2000" b="1" baseline="30000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 </a:t>
            </a:r>
            <a:r>
              <a:rPr lang="pl-PL" sz="2000" b="1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teatrem dramatycznym w Polsce; od 1936 nosi imię założyciela. Od 1961 r. organizuje </a:t>
            </a:r>
            <a:r>
              <a:rPr lang="pl-PL" sz="2000" b="1" strike="noStrike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Kaliskie Spotkania Teatralne</a:t>
            </a:r>
            <a:r>
              <a:rPr lang="pl-PL" sz="2000" b="1" strike="noStrike" dirty="0">
                <a:solidFill>
                  <a:schemeClr val="bg1"/>
                </a:solidFill>
                <a:latin typeface="Petit Formal Script" panose="03020602040807080B06" pitchFamily="66" charset="0"/>
              </a:rPr>
              <a:t>. Budynek</a:t>
            </a:r>
            <a:r>
              <a:rPr lang="pl-PL" sz="2000" b="1" strike="noStrike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 teatru został</a:t>
            </a:r>
            <a:r>
              <a:rPr lang="pl-PL" sz="2000" b="1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 wzniesiony w latach1920–1923</a:t>
            </a:r>
            <a:r>
              <a:rPr lang="pl-PL" sz="2000" b="1" baseline="30000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.</a:t>
            </a:r>
            <a:endParaRPr lang="pl-PL" sz="2000" b="1" dirty="0">
              <a:solidFill>
                <a:schemeClr val="bg1"/>
              </a:solidFill>
              <a:latin typeface="Petit Formal Script" panose="03020602040807080B06" pitchFamily="66" charset="0"/>
            </a:endParaRPr>
          </a:p>
        </p:txBody>
      </p:sp>
      <p:pic>
        <p:nvPicPr>
          <p:cNvPr id="7172" name="Picture 4" descr="Teatr im. Wojciecha Bogusławskiego w Kaliszu – Wikipedia, wolna encyklopedia">
            <a:extLst>
              <a:ext uri="{FF2B5EF4-FFF2-40B4-BE49-F238E27FC236}">
                <a16:creationId xmlns:a16="http://schemas.microsoft.com/office/drawing/2014/main" id="{7B5658A7-529D-4274-A589-318924B6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3" y="1461752"/>
            <a:ext cx="3980233" cy="24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ojciech Bogusławski Theatre \ Tourists \ Monuments and attractions \  Monuments \ Kalisz.pl">
            <a:extLst>
              <a:ext uri="{FF2B5EF4-FFF2-40B4-BE49-F238E27FC236}">
                <a16:creationId xmlns:a16="http://schemas.microsoft.com/office/drawing/2014/main" id="{B25E9770-6B98-497A-911E-609F3438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3" y="3992450"/>
            <a:ext cx="3980232" cy="26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0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lisz. Zbliżają się 60 Kaliskie Spotkania Teatralne | e-teatr.pl">
            <a:extLst>
              <a:ext uri="{FF2B5EF4-FFF2-40B4-BE49-F238E27FC236}">
                <a16:creationId xmlns:a16="http://schemas.microsoft.com/office/drawing/2014/main" id="{CFCA304C-51F1-461A-907F-6414806512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1146"/>
            <a:ext cx="3811073" cy="21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9. Kaliskie Spotkania Teatralne – Festiwal Sztuki Aktorskiej">
            <a:extLst>
              <a:ext uri="{FF2B5EF4-FFF2-40B4-BE49-F238E27FC236}">
                <a16:creationId xmlns:a16="http://schemas.microsoft.com/office/drawing/2014/main" id="{FD5E36F9-4CD1-4D7F-B1E1-0FD1288E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154" y="1690688"/>
            <a:ext cx="2865646" cy="40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18 : Kaliskie Spotkania Teatralne">
            <a:extLst>
              <a:ext uri="{FF2B5EF4-FFF2-40B4-BE49-F238E27FC236}">
                <a16:creationId xmlns:a16="http://schemas.microsoft.com/office/drawing/2014/main" id="{0735A455-B5C3-4EC1-9474-494B4B3D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52" y="2392192"/>
            <a:ext cx="3061722" cy="42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7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14D19F-C6C3-4E75-AAFF-F5346A43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1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Teatr niejedno ma imię….</a:t>
            </a:r>
          </a:p>
        </p:txBody>
      </p:sp>
      <p:pic>
        <p:nvPicPr>
          <p:cNvPr id="2050" name="Picture 2" descr="Poznań: ”Pippin” w Teatrze Muzycznym, czyli udany początek nowego sezonu |  Głos Wielkopolski">
            <a:extLst>
              <a:ext uri="{FF2B5EF4-FFF2-40B4-BE49-F238E27FC236}">
                <a16:creationId xmlns:a16="http://schemas.microsoft.com/office/drawing/2014/main" id="{E411BEBC-388F-4DBA-97F6-53017B4827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6932">
            <a:off x="748665" y="1959222"/>
            <a:ext cx="3942617" cy="263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 teatrze ulicznym – Filmy i Teatr">
            <a:extLst>
              <a:ext uri="{FF2B5EF4-FFF2-40B4-BE49-F238E27FC236}">
                <a16:creationId xmlns:a16="http://schemas.microsoft.com/office/drawing/2014/main" id="{8A228044-17DA-4B91-9618-6FFD7EB95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034">
            <a:off x="5496707" y="1663081"/>
            <a:ext cx="3193961" cy="213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atr cieni w bibliotece">
            <a:extLst>
              <a:ext uri="{FF2B5EF4-FFF2-40B4-BE49-F238E27FC236}">
                <a16:creationId xmlns:a16="http://schemas.microsoft.com/office/drawing/2014/main" id="{DDFC4049-803D-43CA-8485-0B9752A9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772">
            <a:off x="3137106" y="4252940"/>
            <a:ext cx="3686125" cy="21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ena Miłosna Pantomima Aktorzy Obraz Stock - Obraz złożonej z pantomima,  zdziwiony: 129449925">
            <a:extLst>
              <a:ext uri="{FF2B5EF4-FFF2-40B4-BE49-F238E27FC236}">
                <a16:creationId xmlns:a16="http://schemas.microsoft.com/office/drawing/2014/main" id="{E6D9D4BC-98A0-4EA9-83D2-C0FD070ED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113">
            <a:off x="8051271" y="3812158"/>
            <a:ext cx="2898576" cy="19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3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C60CFA-B1F1-45FB-8ACE-9644A939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Czy wiesz, że….?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37B36C-F9F9-46EF-9712-643DE7C9D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Teatr powstał 2500 lat temu w Grecji.</a:t>
            </a:r>
          </a:p>
          <a:p>
            <a:pPr algn="just"/>
            <a:r>
              <a:rPr lang="pl-PL" sz="2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Był on związany z obrzędami ku czci boga Dionizosa- 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boga winnej latorośli. Na jego cześć dwa razy do roku obchodzono święta nazywane Dionizjami: Wielkimi (w miastach) oraz Małymi (na wsiach). </a:t>
            </a:r>
          </a:p>
          <a:p>
            <a:pPr algn="just"/>
            <a:r>
              <a:rPr lang="pl-PL" sz="2000" b="1" i="0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Podczas uroczystości śpiewano pieśni zwane dytyrambami, które dały początek dziełom teatralnym.</a:t>
            </a:r>
          </a:p>
          <a:p>
            <a:pPr algn="just"/>
            <a:r>
              <a:rPr lang="pl-PL" sz="2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P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rzedstawienia teatralne odbywały się na wolnym powietrzu, w miejscach mogących pomieścić wszystkich chętnych widzów. Najczęściej były to zbocza gór, posiadające  świetną akustykę. Później Grecy zaczęli wznosić na zboczach pierwsze amfiteatry. </a:t>
            </a:r>
          </a:p>
          <a:p>
            <a:pPr algn="just"/>
            <a:r>
              <a:rPr lang="pl-PL" sz="2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W teatrze mogli grać tylko mężczyźni, ubrani w maskę, chiton i koturny.</a:t>
            </a:r>
          </a:p>
        </p:txBody>
      </p:sp>
    </p:spTree>
    <p:extLst>
      <p:ext uri="{BB962C8B-B14F-4D97-AF65-F5344CB8AC3E}">
        <p14:creationId xmlns:p14="http://schemas.microsoft.com/office/powerpoint/2010/main" val="175616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7028398-C8F7-41D5-9D62-92372E556F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14" y="222161"/>
            <a:ext cx="8551571" cy="64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0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03FB7916-3160-448B-A1D1-18208C45A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10" y="657833"/>
            <a:ext cx="7389779" cy="55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9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06C00B-EA61-44ED-A4A6-5261409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040" y="3072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Teatr dawniej ….i dziś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7D3CBE5-B520-4299-93C6-BA3D5AE19544}"/>
              </a:ext>
            </a:extLst>
          </p:cNvPr>
          <p:cNvSpPr txBox="1"/>
          <p:nvPr/>
        </p:nvSpPr>
        <p:spPr>
          <a:xfrm>
            <a:off x="3049073" y="283205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); </a:t>
            </a:r>
            <a:endParaRPr lang="pl-PL" dirty="0"/>
          </a:p>
        </p:txBody>
      </p:sp>
      <p:pic>
        <p:nvPicPr>
          <p:cNvPr id="2052" name="Picture 4" descr="Opisz krótko, jak wyglądał teatr w starożytnej Grecji. | AleKlasa">
            <a:extLst>
              <a:ext uri="{FF2B5EF4-FFF2-40B4-BE49-F238E27FC236}">
                <a16:creationId xmlns:a16="http://schemas.microsoft.com/office/drawing/2014/main" id="{AFE11E5F-C543-4F21-9907-89D575FDAF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9" y="137486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ndacja Kultury Bez Barier - Aktualności - Teatr Studio - Teatr od kuchni  - scenografia, zajęcia z Ewą Machnio">
            <a:extLst>
              <a:ext uri="{FF2B5EF4-FFF2-40B4-BE49-F238E27FC236}">
                <a16:creationId xmlns:a16="http://schemas.microsoft.com/office/drawing/2014/main" id="{7B252567-3E96-4D64-BBBB-3F64C0B0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40" y="2614411"/>
            <a:ext cx="5305779" cy="352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8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CD3286-2918-42ED-8077-8DBA2A2C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613" y="2619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Te pojęcia warto znać….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DEFF9F-30FA-477A-BB60-779DA4FE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AKTOR- osoba grająca w sztuce; 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Petit Formal Script" panose="03020602040807080B06" pitchFamily="66" charset="0"/>
            </a:endParaRPr>
          </a:p>
          <a:p>
            <a:endParaRPr lang="pl-PL" b="1" dirty="0">
              <a:latin typeface="Petit Formal Script" panose="03020602040807080B06" pitchFamily="66" charset="0"/>
            </a:endParaRPr>
          </a:p>
          <a:p>
            <a:endParaRPr lang="pl-PL" b="1" dirty="0">
              <a:latin typeface="Petit Formal Script" panose="03020602040807080B06" pitchFamily="66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ANTRAKT- przerwa pomiędzy aktami w czasie spektaklu;</a:t>
            </a:r>
          </a:p>
        </p:txBody>
      </p:sp>
      <p:pic>
        <p:nvPicPr>
          <p:cNvPr id="1026" name="Picture 2" descr="Piotr B. Dąbrowski | Teatr Polski w Poznaniu">
            <a:extLst>
              <a:ext uri="{FF2B5EF4-FFF2-40B4-BE49-F238E27FC236}">
                <a16:creationId xmlns:a16="http://schemas.microsoft.com/office/drawing/2014/main" id="{F566422D-9644-469E-8BF1-DE81EE00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01" y="158753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5A67CD5-F340-43C3-A0E2-C54FD6366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15" y="4137481"/>
            <a:ext cx="3685972" cy="24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8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9F62AF-AE51-40E0-91B2-C4070CF9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64596"/>
            <a:ext cx="7159557" cy="41187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600" b="1" i="0" dirty="0">
                <a:solidFill>
                  <a:schemeClr val="bg1"/>
                </a:solidFill>
                <a:effectLst/>
                <a:latin typeface="Petit Formal Script" panose="03020602040807080B06" pitchFamily="66" charset="0"/>
                <a:cs typeface="Arial" panose="020B0604020202020204" pitchFamily="34" charset="0"/>
              </a:rPr>
              <a:t>CHARAKTERYZATOR- osoba nadająca  twarzy i sylwetce aktora cech granej przez niego postaci (wieku, osobowości, wyglądu zewnętrznego);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Petit Formal Script" panose="03020602040807080B06" pitchFamily="66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Petit Formal Script" panose="03020602040807080B06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Petit Formal Script" panose="03020602040807080B06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Petit Formal Script" panose="03020602040807080B06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Petit Formal Script" panose="03020602040807080B06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600" b="1" dirty="0">
                <a:solidFill>
                  <a:schemeClr val="bg1"/>
                </a:solidFill>
                <a:latin typeface="Petit Formal Script" panose="03020602040807080B06" pitchFamily="66" charset="0"/>
                <a:cs typeface="Arial" panose="020B0604020202020204" pitchFamily="34" charset="0"/>
              </a:rPr>
              <a:t>DEKORACJA- wystrój sceny;</a:t>
            </a:r>
          </a:p>
          <a:p>
            <a:endParaRPr lang="pl-PL" b="1" dirty="0">
              <a:solidFill>
                <a:schemeClr val="bg1"/>
              </a:solidFill>
              <a:latin typeface="Petit Formal Script" panose="03020602040807080B06" pitchFamily="66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harakteryzacja - Oferta - Szkoły policealne TEB Edukacja - zdobądź zawód  przyszłości">
            <a:extLst>
              <a:ext uri="{FF2B5EF4-FFF2-40B4-BE49-F238E27FC236}">
                <a16:creationId xmlns:a16="http://schemas.microsoft.com/office/drawing/2014/main" id="{BA287C34-EA44-4BED-AD57-A83AEB84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71" y="1264596"/>
            <a:ext cx="3371312" cy="189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jkowe kostiumy i pomysłowe dekoracje. O &quot;Brzechwie dla dzieci&quot; w Teatrze  Muzycznym">
            <a:extLst>
              <a:ext uri="{FF2B5EF4-FFF2-40B4-BE49-F238E27FC236}">
                <a16:creationId xmlns:a16="http://schemas.microsoft.com/office/drawing/2014/main" id="{AAE76B49-2181-4052-ADAB-48C8A578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21" y="4247944"/>
            <a:ext cx="3320462" cy="22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2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C4E7EA-F23F-4FFD-94FC-962127BE6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28" y="1279643"/>
            <a:ext cx="8900831" cy="2393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DUBLER - osoba zastępująca aktora na scenie, kiedy aktor sam nie może wystąpić; </a:t>
            </a:r>
          </a:p>
          <a:p>
            <a:endParaRPr lang="pl-PL" sz="3200" b="1" dirty="0">
              <a:latin typeface="Petit Formal Script" panose="03020602040807080B06" pitchFamily="66" charset="0"/>
            </a:endParaRPr>
          </a:p>
        </p:txBody>
      </p:sp>
      <p:pic>
        <p:nvPicPr>
          <p:cNvPr id="3074" name="Picture 2" descr="Czy bliźniaki jednojajowe mają identyczne odciski palców? - Focus.pl">
            <a:extLst>
              <a:ext uri="{FF2B5EF4-FFF2-40B4-BE49-F238E27FC236}">
                <a16:creationId xmlns:a16="http://schemas.microsoft.com/office/drawing/2014/main" id="{120FE8F8-C0E7-4B3C-A483-DE44B2E7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02" y="2476298"/>
            <a:ext cx="4430333" cy="33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7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2317A9-5BBC-49E2-9233-3218E1772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1803042"/>
            <a:ext cx="7837617" cy="2399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FOYER- miejsce odpoczynku widzów podczas antraktu;</a:t>
            </a:r>
          </a:p>
          <a:p>
            <a:pPr marL="0" indent="0">
              <a:buNone/>
            </a:pPr>
            <a:endParaRPr lang="pl-PL" sz="2000" b="1" dirty="0">
              <a:solidFill>
                <a:schemeClr val="bg1"/>
              </a:solidFill>
              <a:latin typeface="Petit Formal Script" panose="03020602040807080B06" pitchFamily="66" charset="0"/>
            </a:endParaRPr>
          </a:p>
          <a:p>
            <a:pPr marL="0" indent="0" algn="l">
              <a:buNone/>
            </a:pPr>
            <a:endParaRPr lang="pl-PL" sz="2000" b="1" dirty="0">
              <a:solidFill>
                <a:schemeClr val="bg1"/>
              </a:solidFill>
              <a:latin typeface="Petit Formal Script" panose="03020602040807080B06" pitchFamily="66" charset="0"/>
            </a:endParaRPr>
          </a:p>
          <a:p>
            <a:pPr marL="0" indent="0" algn="l">
              <a:buNone/>
            </a:pPr>
            <a:endParaRPr lang="pl-PL" sz="2000" b="1" dirty="0">
              <a:solidFill>
                <a:schemeClr val="bg1"/>
              </a:solidFill>
              <a:latin typeface="Petit Formal Script" panose="03020602040807080B06" pitchFamily="66" charset="0"/>
            </a:endParaRPr>
          </a:p>
          <a:p>
            <a:pPr marL="0" indent="0" algn="l">
              <a:buNone/>
            </a:pPr>
            <a:r>
              <a:rPr lang="pl-PL" sz="2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GARDEROBA- 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pomieszczenie, w którym </a:t>
            </a:r>
            <a:r>
              <a:rPr lang="pl-PL" sz="2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aktorzy </a:t>
            </a:r>
            <a:r>
              <a:rPr lang="pl-PL" sz="2000" b="1" i="0" dirty="0">
                <a:solidFill>
                  <a:schemeClr val="bg1"/>
                </a:solidFill>
                <a:effectLst/>
                <a:latin typeface="Petit Formal Script" panose="03020602040807080B06" pitchFamily="66" charset="0"/>
              </a:rPr>
              <a:t> przygotowują się do występu na </a:t>
            </a:r>
            <a:r>
              <a:rPr lang="pl-PL" sz="2000" b="1" dirty="0">
                <a:solidFill>
                  <a:schemeClr val="bg1"/>
                </a:solidFill>
                <a:latin typeface="Petit Formal Script" panose="03020602040807080B06" pitchFamily="66" charset="0"/>
              </a:rPr>
              <a:t>scenie;</a:t>
            </a:r>
          </a:p>
          <a:p>
            <a:endParaRPr lang="pl-PL" sz="2000" b="1" dirty="0">
              <a:latin typeface="Petit Formal Script" panose="03020602040807080B06" pitchFamily="66" charset="0"/>
            </a:endParaRPr>
          </a:p>
        </p:txBody>
      </p:sp>
      <p:pic>
        <p:nvPicPr>
          <p:cNvPr id="4098" name="Picture 2" descr="Teatralne foyer | Aktualności">
            <a:extLst>
              <a:ext uri="{FF2B5EF4-FFF2-40B4-BE49-F238E27FC236}">
                <a16:creationId xmlns:a16="http://schemas.microsoft.com/office/drawing/2014/main" id="{DD1A3A81-53B5-44B5-831D-D25E48E8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605" y="1144881"/>
            <a:ext cx="2660487" cy="199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atre database / STRONA GŁÓWNA">
            <a:extLst>
              <a:ext uri="{FF2B5EF4-FFF2-40B4-BE49-F238E27FC236}">
                <a16:creationId xmlns:a16="http://schemas.microsoft.com/office/drawing/2014/main" id="{CCC193C9-3BF6-46F5-8AD2-C194F52C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81" y="4202349"/>
            <a:ext cx="3288411" cy="21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634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323</Words>
  <Application>Microsoft Office PowerPoint</Application>
  <PresentationFormat>Panoramiczny</PresentationFormat>
  <Paragraphs>40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Petit Formal Script</vt:lpstr>
      <vt:lpstr>Verdana</vt:lpstr>
      <vt:lpstr>Motyw pakietu Office</vt:lpstr>
      <vt:lpstr>Prezentacja programu PowerPoint</vt:lpstr>
      <vt:lpstr>Czy wiesz, że….?</vt:lpstr>
      <vt:lpstr>Prezentacja programu PowerPoint</vt:lpstr>
      <vt:lpstr>Prezentacja programu PowerPoint</vt:lpstr>
      <vt:lpstr>Teatr dawniej ….i dziś </vt:lpstr>
      <vt:lpstr>Te pojęcia warto znać….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Kalisz też ma swój teatr…</vt:lpstr>
      <vt:lpstr>Prezentacja programu PowerPoint</vt:lpstr>
      <vt:lpstr>Teatr niejedno ma imię….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</dc:creator>
  <cp:lastModifiedBy>Agnieszka</cp:lastModifiedBy>
  <cp:revision>75</cp:revision>
  <dcterms:created xsi:type="dcterms:W3CDTF">2021-03-19T11:30:34Z</dcterms:created>
  <dcterms:modified xsi:type="dcterms:W3CDTF">2021-03-28T13:23:53Z</dcterms:modified>
</cp:coreProperties>
</file>