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2"/>
  </p:notesMasterIdLst>
  <p:handoutMasterIdLst>
    <p:handoutMasterId r:id="rId13"/>
  </p:handoutMasterIdLst>
  <p:sldIdLst>
    <p:sldId id="282" r:id="rId5"/>
    <p:sldId id="292" r:id="rId6"/>
    <p:sldId id="293" r:id="rId7"/>
    <p:sldId id="284" r:id="rId8"/>
    <p:sldId id="283" r:id="rId9"/>
    <p:sldId id="297" r:id="rId10"/>
    <p:sldId id="296" r:id="rId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uhammad Adi Ahmed Jutt" initials="MAAJ" lastIdx="2" clrIdx="0">
    <p:extLst>
      <p:ext uri="{19B8F6BF-5375-455C-9EA6-DF929625EA0E}">
        <p15:presenceInfo xmlns:p15="http://schemas.microsoft.com/office/powerpoint/2012/main" userId="7ea9f74367d87e6e"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0AAEA6D-247B-413C-BBE4-6D49BCB7312E}" v="10" dt="2021-04-13T11:08:15.942"/>
  </p1510:revLst>
</p1510:revInfo>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574" autoAdjust="0"/>
  </p:normalViewPr>
  <p:slideViewPr>
    <p:cSldViewPr snapToGrid="0">
      <p:cViewPr varScale="1">
        <p:scale>
          <a:sx n="78" d="100"/>
          <a:sy n="78" d="100"/>
        </p:scale>
        <p:origin x="456" y="84"/>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handoutMaster" Target="handoutMasters/handoutMaster1.xml"/><Relationship Id="rId18" Type="http://schemas.openxmlformats.org/officeDocument/2006/relationships/tableStyles" Target="tableStyle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notesMaster" Target="notesMasters/notesMaster1.xml"/><Relationship Id="rId17"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viewProps" Target="viewProps.xml"/><Relationship Id="rId20"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presProps" Target="presProps.xml"/><Relationship Id="rId10" Type="http://schemas.openxmlformats.org/officeDocument/2006/relationships/slide" Target="slides/slide6.xml"/><Relationship Id="rId19"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commentAuthors" Target="commen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gnieszka Matuszewska" userId="S::agnieszka.matuszewska@spmycielin.pl::13ec8a56-28d4-4a6a-aa12-e842a4965792" providerId="AD" clId="Web-{60AAEA6D-247B-413C-BBE4-6D49BCB7312E}"/>
    <pc:docChg chg="modSld">
      <pc:chgData name="Agnieszka Matuszewska" userId="S::agnieszka.matuszewska@spmycielin.pl::13ec8a56-28d4-4a6a-aa12-e842a4965792" providerId="AD" clId="Web-{60AAEA6D-247B-413C-BBE4-6D49BCB7312E}" dt="2021-04-13T11:08:15.942" v="9" actId="20577"/>
      <pc:docMkLst>
        <pc:docMk/>
      </pc:docMkLst>
      <pc:sldChg chg="modSp">
        <pc:chgData name="Agnieszka Matuszewska" userId="S::agnieszka.matuszewska@spmycielin.pl::13ec8a56-28d4-4a6a-aa12-e842a4965792" providerId="AD" clId="Web-{60AAEA6D-247B-413C-BBE4-6D49BCB7312E}" dt="2021-04-13T11:08:15.942" v="9" actId="20577"/>
        <pc:sldMkLst>
          <pc:docMk/>
          <pc:sldMk cId="3899961691" sldId="282"/>
        </pc:sldMkLst>
        <pc:spChg chg="mod">
          <ac:chgData name="Agnieszka Matuszewska" userId="S::agnieszka.matuszewska@spmycielin.pl::13ec8a56-28d4-4a6a-aa12-e842a4965792" providerId="AD" clId="Web-{60AAEA6D-247B-413C-BBE4-6D49BCB7312E}" dt="2021-04-13T11:08:15.942" v="9" actId="20577"/>
          <ac:spMkLst>
            <pc:docMk/>
            <pc:sldMk cId="3899961691" sldId="282"/>
            <ac:spMk id="1048" creationId="{68A307F8-C872-4697-8D01-93B84BB73EF4}"/>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4/13/2021</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4/13/2021</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15138"/>
            <a:ext cx="8093678" cy="6863208"/>
          </a:xfrm>
          <a:solidFill>
            <a:schemeClr val="bg1">
              <a:lumMod val="95000"/>
              <a:alpha val="55000"/>
            </a:schemeClr>
          </a:solidFill>
        </p:spPr>
        <p:txBody>
          <a:bodyPr/>
          <a:lstStyle/>
          <a:p>
            <a:pPr algn="just"/>
            <a:r>
              <a:rPr lang="en-US">
                <a:solidFill>
                  <a:schemeClr val="accent6">
                    <a:lumMod val="75000"/>
                  </a:schemeClr>
                </a:solidFill>
                <a:effectLst>
                  <a:outerShdw blurRad="38100" dist="38100" dir="2700000" algn="tl">
                    <a:srgbClr val="000000">
                      <a:alpha val="43137"/>
                    </a:srgbClr>
                  </a:outerShdw>
                </a:effectLst>
                <a:latin typeface="Bernard MT Condensed"/>
              </a:rPr>
              <a:t>Saint Patrick's Day  </a:t>
            </a:r>
            <a:br>
              <a:rPr lang="en-US" dirty="0">
                <a:effectLst>
                  <a:outerShdw blurRad="38100" dist="38100" dir="2700000" algn="tl">
                    <a:srgbClr val="000000">
                      <a:alpha val="43137"/>
                    </a:srgbClr>
                  </a:outerShdw>
                </a:effectLst>
                <a:latin typeface="Bernard MT Condensed"/>
              </a:rPr>
            </a:br>
            <a:r>
              <a:rPr lang="en-US" dirty="0">
                <a:solidFill>
                  <a:schemeClr val="accent6">
                    <a:lumMod val="75000"/>
                  </a:schemeClr>
                </a:solidFill>
                <a:effectLst>
                  <a:outerShdw blurRad="38100" dist="38100" dir="2700000" algn="tl">
                    <a:srgbClr val="000000">
                      <a:alpha val="43137"/>
                    </a:srgbClr>
                  </a:outerShdw>
                </a:effectLst>
                <a:latin typeface="Bernard MT Condensed"/>
              </a:rPr>
              <a:t>            </a:t>
            </a:r>
            <a:br>
              <a:rPr lang="en-US" dirty="0">
                <a:effectLst>
                  <a:outerShdw blurRad="38100" dist="38100" dir="2700000" algn="tl">
                    <a:srgbClr val="000000">
                      <a:alpha val="43137"/>
                    </a:srgbClr>
                  </a:outerShdw>
                </a:effectLst>
                <a:latin typeface="Bernard MT Condensed"/>
              </a:rPr>
            </a:br>
            <a:r>
              <a:rPr lang="en-US" dirty="0">
                <a:effectLst>
                  <a:outerShdw blurRad="38100" dist="38100" dir="2700000" algn="tl">
                    <a:srgbClr val="000000">
                      <a:alpha val="43137"/>
                    </a:srgbClr>
                  </a:outerShdw>
                </a:effectLst>
                <a:latin typeface="Bernard MT Condensed"/>
              </a:rPr>
              <a:t>                     </a:t>
            </a:r>
            <a:r>
              <a:rPr lang="en-US" b="0" i="1" dirty="0">
                <a:latin typeface="Bernard MT Condensed"/>
              </a:rPr>
              <a:t>                 </a:t>
            </a:r>
            <a:endParaRPr lang="en-US" b="0" i="1" dirty="0">
              <a:latin typeface="Bernard MT Condensed" panose="02050806060905020404" pitchFamily="18" charset="0"/>
            </a:endParaRPr>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4349587"/>
            <a:ext cx="5124443" cy="1484684"/>
          </a:xfrm>
        </p:spPr>
        <p:txBody>
          <a:bodyPr/>
          <a:lstStyle/>
          <a:p>
            <a:r>
              <a:rPr lang="en-US" sz="2800" b="1" dirty="0">
                <a:effectLst>
                  <a:outerShdw blurRad="38100" dist="38100" dir="2700000" algn="tl">
                    <a:srgbClr val="000000">
                      <a:alpha val="43137"/>
                    </a:srgbClr>
                  </a:outerShdw>
                </a:effectLst>
                <a:latin typeface="Bernard MT Condensed" panose="02050806060905020404" pitchFamily="18" charset="0"/>
              </a:rPr>
              <a:t>Author </a:t>
            </a:r>
            <a:r>
              <a:rPr lang="en-US" sz="2800" b="1" dirty="0">
                <a:latin typeface="Bernard MT Condensed" panose="02050806060905020404" pitchFamily="18" charset="0"/>
              </a:rPr>
              <a:t>   </a:t>
            </a:r>
          </a:p>
          <a:p>
            <a:r>
              <a:rPr lang="en-US" sz="2800" b="1" dirty="0">
                <a:effectLst>
                  <a:outerShdw blurRad="38100" dist="38100" dir="2700000" algn="tl">
                    <a:srgbClr val="000000">
                      <a:alpha val="43137"/>
                    </a:srgbClr>
                  </a:outerShdw>
                </a:effectLst>
                <a:latin typeface="Bernard MT Condensed" panose="02050806060905020404" pitchFamily="18" charset="0"/>
              </a:rPr>
              <a:t>Oliwer     Szczepaniak</a:t>
            </a:r>
          </a:p>
        </p:txBody>
      </p: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a:xfrm>
            <a:off x="6512011" y="92067"/>
            <a:ext cx="5679989" cy="6750795"/>
          </a:xfrm>
        </p:spPr>
      </p:pic>
    </p:spTree>
    <p:extLst>
      <p:ext uri="{BB962C8B-B14F-4D97-AF65-F5344CB8AC3E}">
        <p14:creationId xmlns:p14="http://schemas.microsoft.com/office/powerpoint/2010/main" val="3899961691"/>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19" name="Picture 18">
            <a:extLst>
              <a:ext uri="{FF2B5EF4-FFF2-40B4-BE49-F238E27FC236}">
                <a16:creationId xmlns:a16="http://schemas.microsoft.com/office/drawing/2014/main" id="{CD674EE3-42E5-469F-83A6-B9A7D6A9800D}"/>
              </a:ext>
            </a:extLst>
          </p:cNvPr>
          <p:cNvPicPr>
            <a:picLocks noChangeAspect="1"/>
          </p:cNvPicPr>
          <p:nvPr/>
        </p:nvPicPr>
        <p:blipFill>
          <a:blip r:embed="rId2"/>
          <a:stretch>
            <a:fillRect/>
          </a:stretch>
        </p:blipFill>
        <p:spPr>
          <a:xfrm>
            <a:off x="-98854" y="0"/>
            <a:ext cx="12290854" cy="6858000"/>
          </a:xfrm>
          <a:prstGeom prst="rect">
            <a:avLst/>
          </a:prstGeom>
        </p:spPr>
      </p:pic>
    </p:spTree>
    <p:extLst>
      <p:ext uri="{BB962C8B-B14F-4D97-AF65-F5344CB8AC3E}">
        <p14:creationId xmlns:p14="http://schemas.microsoft.com/office/powerpoint/2010/main" val="40916746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370703" y="2471351"/>
            <a:ext cx="4510216" cy="3546389"/>
          </a:xfrm>
        </p:spPr>
        <p:txBody>
          <a:bodyPr/>
          <a:lstStyle/>
          <a:p>
            <a:r>
              <a:rPr lang="en-US" dirty="0"/>
              <a:t>St. Patrick is Ireland's most famous patron. Legend has it that he brought Christianity to the island, popularized the clover and freed Ireland from snakes. March 17 is considered the date of the saint's death and has been celebrated in Ireland for about 1,500 years.</a:t>
            </a: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9" name="Picture 8">
            <a:extLst>
              <a:ext uri="{FF2B5EF4-FFF2-40B4-BE49-F238E27FC236}">
                <a16:creationId xmlns:a16="http://schemas.microsoft.com/office/drawing/2014/main" id="{F08614EB-AFCA-4B6A-A4F4-98ECDCBD3422}"/>
              </a:ext>
            </a:extLst>
          </p:cNvPr>
          <p:cNvPicPr>
            <a:picLocks noChangeAspect="1"/>
          </p:cNvPicPr>
          <p:nvPr/>
        </p:nvPicPr>
        <p:blipFill>
          <a:blip r:embed="rId2"/>
          <a:stretch>
            <a:fillRect/>
          </a:stretch>
        </p:blipFill>
        <p:spPr>
          <a:xfrm>
            <a:off x="5138455" y="0"/>
            <a:ext cx="7053545" cy="6858000"/>
          </a:xfrm>
          <a:prstGeom prst="rect">
            <a:avLst/>
          </a:prstGeom>
        </p:spPr>
      </p:pic>
      <p:sp>
        <p:nvSpPr>
          <p:cNvPr id="20" name="Rectangle 19">
            <a:extLst>
              <a:ext uri="{FF2B5EF4-FFF2-40B4-BE49-F238E27FC236}">
                <a16:creationId xmlns:a16="http://schemas.microsoft.com/office/drawing/2014/main" id="{FA2C6FAE-A505-40A8-B9DC-A49EDCED5678}"/>
              </a:ext>
            </a:extLst>
          </p:cNvPr>
          <p:cNvSpPr/>
          <p:nvPr/>
        </p:nvSpPr>
        <p:spPr>
          <a:xfrm>
            <a:off x="451022" y="458140"/>
            <a:ext cx="4267041" cy="764239"/>
          </a:xfrm>
          <a:prstGeom prst="rect">
            <a:avLst/>
          </a:prstGeo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8100000" scaled="1"/>
            <a:tileRect/>
          </a:gra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a:solidFill>
                  <a:schemeClr val="tx1">
                    <a:lumMod val="85000"/>
                    <a:lumOff val="15000"/>
                  </a:schemeClr>
                </a:solidFill>
                <a:effectLst>
                  <a:outerShdw blurRad="38100" dist="38100" dir="2700000" algn="tl">
                    <a:srgbClr val="000000">
                      <a:alpha val="43137"/>
                    </a:srgbClr>
                  </a:outerShdw>
                </a:effectLst>
                <a:latin typeface="+mj-lt"/>
              </a:rPr>
              <a:t>St </a:t>
            </a:r>
            <a:r>
              <a:rPr lang="en-US" sz="2800" b="1" dirty="0">
                <a:solidFill>
                  <a:schemeClr val="tx1">
                    <a:lumMod val="85000"/>
                    <a:lumOff val="15000"/>
                  </a:schemeClr>
                </a:solidFill>
                <a:effectLst>
                  <a:outerShdw blurRad="38100" dist="38100" dir="2700000" algn="tl">
                    <a:srgbClr val="000000">
                      <a:alpha val="43137"/>
                    </a:srgbClr>
                  </a:outerShdw>
                </a:effectLst>
                <a:latin typeface="+mj-lt"/>
              </a:rPr>
              <a:t>Patrick</a:t>
            </a:r>
          </a:p>
        </p:txBody>
      </p:sp>
      <p:sp>
        <p:nvSpPr>
          <p:cNvPr id="21" name="Rectangle 20">
            <a:extLst>
              <a:ext uri="{FF2B5EF4-FFF2-40B4-BE49-F238E27FC236}">
                <a16:creationId xmlns:a16="http://schemas.microsoft.com/office/drawing/2014/main" id="{0A7F3321-D6B0-4817-8B7A-69C1E6F211A5}"/>
              </a:ext>
            </a:extLst>
          </p:cNvPr>
          <p:cNvSpPr/>
          <p:nvPr/>
        </p:nvSpPr>
        <p:spPr>
          <a:xfrm>
            <a:off x="409754" y="458140"/>
            <a:ext cx="82536" cy="764239"/>
          </a:xfrm>
          <a:prstGeom prst="rect">
            <a:avLst/>
          </a:prstGeom>
          <a:solidFill>
            <a:schemeClr val="accent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1769541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CEEB3BAE-C0B2-447C-B8BE-96C6BD84D658}"/>
              </a:ext>
            </a:extLst>
          </p:cNvPr>
          <p:cNvSpPr>
            <a:spLocks noGrp="1"/>
          </p:cNvSpPr>
          <p:nvPr>
            <p:ph sz="half" idx="1"/>
          </p:nvPr>
        </p:nvSpPr>
        <p:spPr>
          <a:xfrm>
            <a:off x="432001" y="2496064"/>
            <a:ext cx="4090572" cy="3623935"/>
          </a:xfrm>
        </p:spPr>
        <p:txBody>
          <a:bodyPr/>
          <a:lstStyle/>
          <a:p>
            <a:pPr marL="0" indent="0">
              <a:buNone/>
            </a:pPr>
            <a:r>
              <a:rPr lang="en-US" dirty="0"/>
              <a:t>Officially Ireland began to celebrate St. Patrick's Day in 1903. And since the country is mostly Catholic, and Saint Patrick's usually falls on Lent, in the past it was celebrated in a quiet, pious atmosphere. In the 1960s, the law allowing the opening of pubs on </a:t>
            </a:r>
            <a:r>
              <a:rPr lang="en-US" dirty="0" err="1"/>
              <a:t>Św</a:t>
            </a:r>
            <a:r>
              <a:rPr lang="en-US" dirty="0"/>
              <a:t>. </a:t>
            </a:r>
            <a:r>
              <a:rPr lang="en-US" dirty="0" err="1"/>
              <a:t>Paddie</a:t>
            </a:r>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a:xfrm>
            <a:off x="516835" y="432000"/>
            <a:ext cx="3919241" cy="695740"/>
          </a:xfr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8100000" scaled="1"/>
            <a:tileRect/>
          </a:gradFill>
        </p:spPr>
        <p:txBody>
          <a:bodyPr/>
          <a:lstStyle/>
          <a:p>
            <a:r>
              <a:rPr lang="en-US" dirty="0"/>
              <a:t>St. Patrick’s Day in Ireland</a:t>
            </a:r>
          </a:p>
        </p:txBody>
      </p:sp>
      <p:pic>
        <p:nvPicPr>
          <p:cNvPr id="14" name="Picture 13">
            <a:extLst>
              <a:ext uri="{FF2B5EF4-FFF2-40B4-BE49-F238E27FC236}">
                <a16:creationId xmlns:a16="http://schemas.microsoft.com/office/drawing/2014/main" id="{F30A886F-8FEF-40A2-882C-E4E89A9680A3}"/>
              </a:ext>
            </a:extLst>
          </p:cNvPr>
          <p:cNvPicPr>
            <a:picLocks noChangeAspect="1"/>
          </p:cNvPicPr>
          <p:nvPr/>
        </p:nvPicPr>
        <p:blipFill>
          <a:blip r:embed="rId2"/>
          <a:stretch>
            <a:fillRect/>
          </a:stretch>
        </p:blipFill>
        <p:spPr>
          <a:xfrm>
            <a:off x="4633785" y="100012"/>
            <a:ext cx="7558216" cy="6657975"/>
          </a:xfrm>
          <a:prstGeom prst="rect">
            <a:avLst/>
          </a:prstGeom>
        </p:spPr>
      </p:pic>
    </p:spTree>
    <p:extLst>
      <p:ext uri="{BB962C8B-B14F-4D97-AF65-F5344CB8AC3E}">
        <p14:creationId xmlns:p14="http://schemas.microsoft.com/office/powerpoint/2010/main" val="31888378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5" y="432000"/>
            <a:ext cx="4302300" cy="695740"/>
          </a:xfr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8100000" scaled="1"/>
            <a:tileRect/>
          </a:gradFill>
        </p:spPr>
        <p:txBody>
          <a:bodyPr/>
          <a:lstStyle/>
          <a:p>
            <a:r>
              <a:rPr lang="en-US" dirty="0">
                <a:effectLst>
                  <a:outerShdw blurRad="38100" dist="38100" dir="2700000" algn="tl">
                    <a:srgbClr val="000000">
                      <a:alpha val="43137"/>
                    </a:srgbClr>
                  </a:outerShdw>
                </a:effectLst>
              </a:rPr>
              <a:t>Clover Popularity</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2000" y="2438400"/>
            <a:ext cx="4708411" cy="3681600"/>
          </a:xfrm>
        </p:spPr>
        <p:txBody>
          <a:bodyPr/>
          <a:lstStyle/>
          <a:p>
            <a:pPr marL="0" indent="0">
              <a:buNone/>
            </a:pPr>
            <a:r>
              <a:rPr lang="en-US" sz="2800" dirty="0"/>
              <a:t>St. Patrick, with the help of a clover, explained the unity of the Holy Trinity (God the Father, the Son of God, the Holy Spirit), the Celts believed that each leaf of the clover mattered, so using the plant to learn about religion was a good idea. St. Patrick founded several</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5</a:t>
            </a:fld>
            <a:endParaRPr lang="en-US" dirty="0"/>
          </a:p>
        </p:txBody>
      </p:sp>
      <p:pic>
        <p:nvPicPr>
          <p:cNvPr id="12" name="Picture 11">
            <a:extLst>
              <a:ext uri="{FF2B5EF4-FFF2-40B4-BE49-F238E27FC236}">
                <a16:creationId xmlns:a16="http://schemas.microsoft.com/office/drawing/2014/main" id="{D9F890C1-17D2-4A02-B4F7-7A6F0DEF96AF}"/>
              </a:ext>
            </a:extLst>
          </p:cNvPr>
          <p:cNvPicPr>
            <a:picLocks noChangeAspect="1"/>
          </p:cNvPicPr>
          <p:nvPr/>
        </p:nvPicPr>
        <p:blipFill>
          <a:blip r:embed="rId2"/>
          <a:stretch>
            <a:fillRect/>
          </a:stretch>
        </p:blipFill>
        <p:spPr>
          <a:xfrm>
            <a:off x="5292810" y="0"/>
            <a:ext cx="6899189" cy="6858000"/>
          </a:xfrm>
          <a:prstGeom prst="rect">
            <a:avLst/>
          </a:prstGeom>
        </p:spPr>
      </p:pic>
    </p:spTree>
    <p:extLst>
      <p:ext uri="{BB962C8B-B14F-4D97-AF65-F5344CB8AC3E}">
        <p14:creationId xmlns:p14="http://schemas.microsoft.com/office/powerpoint/2010/main" val="132974669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Content Placeholder 14">
            <a:extLst>
              <a:ext uri="{FF2B5EF4-FFF2-40B4-BE49-F238E27FC236}">
                <a16:creationId xmlns:a16="http://schemas.microsoft.com/office/drawing/2014/main" id="{3B648478-DB78-4647-B240-0913A9207FD3}"/>
              </a:ext>
            </a:extLst>
          </p:cNvPr>
          <p:cNvPicPr>
            <a:picLocks noGrp="1" noChangeAspect="1"/>
          </p:cNvPicPr>
          <p:nvPr>
            <p:ph sz="half" idx="1"/>
          </p:nvPr>
        </p:nvPicPr>
        <p:blipFill>
          <a:blip r:embed="rId2"/>
          <a:stretch>
            <a:fillRect/>
          </a:stretch>
        </p:blipFill>
        <p:spPr>
          <a:xfrm>
            <a:off x="5078154" y="136524"/>
            <a:ext cx="7113845" cy="6721475"/>
          </a:xfrm>
        </p:spPr>
      </p:pic>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a:xfrm>
            <a:off x="11706224" y="6356350"/>
            <a:ext cx="370575" cy="365125"/>
          </a:xfrm>
        </p:spPr>
        <p:txBody>
          <a:bodyPr/>
          <a:lstStyle/>
          <a:p>
            <a:fld id="{19B51A1E-902D-48AF-9020-955120F399B6}" type="slidenum">
              <a:rPr lang="en-US" smtClean="0"/>
              <a:pPr/>
              <a:t>6</a:t>
            </a:fld>
            <a:endParaRPr lang="en-US" dirty="0"/>
          </a:p>
        </p:txBody>
      </p:sp>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7524" y="431800"/>
            <a:ext cx="4178043" cy="695325"/>
          </a:xfr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8100000" scaled="1"/>
            <a:tileRect/>
          </a:gradFill>
        </p:spPr>
        <p:txBody>
          <a:bodyPr/>
          <a:lstStyle/>
          <a:p>
            <a:r>
              <a:rPr lang="en-US" b="1" i="0" dirty="0">
                <a:solidFill>
                  <a:srgbClr val="000000"/>
                </a:solidFill>
                <a:effectLst>
                  <a:outerShdw blurRad="38100" dist="38100" dir="2700000" algn="tl">
                    <a:srgbClr val="000000">
                      <a:alpha val="43137"/>
                    </a:srgbClr>
                  </a:outerShdw>
                </a:effectLst>
              </a:rPr>
              <a:t>Wearing green</a:t>
            </a:r>
            <a:endParaRPr lang="en-US" dirty="0">
              <a:effectLst>
                <a:outerShdw blurRad="38100" dist="38100" dir="2700000" algn="tl">
                  <a:srgbClr val="000000">
                    <a:alpha val="43137"/>
                  </a:srgbClr>
                </a:outerShdw>
              </a:effectLst>
            </a:endParaRPr>
          </a:p>
        </p:txBody>
      </p:sp>
      <p:sp>
        <p:nvSpPr>
          <p:cNvPr id="10" name="TextBox 9">
            <a:extLst>
              <a:ext uri="{FF2B5EF4-FFF2-40B4-BE49-F238E27FC236}">
                <a16:creationId xmlns:a16="http://schemas.microsoft.com/office/drawing/2014/main" id="{082C40E6-9108-4C5C-A937-0ACE8C6E3253}"/>
              </a:ext>
            </a:extLst>
          </p:cNvPr>
          <p:cNvSpPr txBox="1"/>
          <p:nvPr/>
        </p:nvSpPr>
        <p:spPr>
          <a:xfrm>
            <a:off x="431798" y="1351508"/>
            <a:ext cx="4004278" cy="4893647"/>
          </a:xfrm>
          <a:prstGeom prst="rect">
            <a:avLst/>
          </a:prstGeom>
          <a:noFill/>
        </p:spPr>
        <p:txBody>
          <a:bodyPr wrap="square">
            <a:spAutoFit/>
          </a:bodyPr>
          <a:lstStyle/>
          <a:p>
            <a:pPr marL="0" indent="0">
              <a:buNone/>
            </a:pPr>
            <a:r>
              <a:rPr lang="en-US" sz="2400" dirty="0"/>
              <a:t>Green is pouring out on the streets: hair, clothes and even food are green. We are not talking about spinach, but about bagels, pancakes and beer. As long as you use the green dye, you can serve food on St. Patrick's Day. The green frenzy doesn't stop at the plate: rivers, monuments and even ski resorts are green. All this to commemorate the saint.</a:t>
            </a:r>
            <a:endParaRPr lang="en-US" sz="1600" dirty="0"/>
          </a:p>
        </p:txBody>
      </p:sp>
    </p:spTree>
    <p:extLst>
      <p:ext uri="{BB962C8B-B14F-4D97-AF65-F5344CB8AC3E}">
        <p14:creationId xmlns:p14="http://schemas.microsoft.com/office/powerpoint/2010/main" val="19945771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p:txBody>
          <a:bodyPr/>
          <a:lstStyle/>
          <a:p>
            <a:r>
              <a:rPr lang="en-US" b="1" i="0" dirty="0">
                <a:effectLst>
                  <a:outerShdw blurRad="38100" dist="38100" dir="2700000" algn="tl">
                    <a:srgbClr val="000000">
                      <a:alpha val="43137"/>
                    </a:srgbClr>
                  </a:outerShdw>
                </a:effectLst>
              </a:rPr>
              <a:t>Thank You</a:t>
            </a:r>
            <a:br>
              <a:rPr lang="en-US" b="1" i="0" dirty="0">
                <a:effectLst>
                  <a:outerShdw blurRad="38100" dist="38100" dir="2700000" algn="tl">
                    <a:srgbClr val="000000">
                      <a:alpha val="43137"/>
                    </a:srgbClr>
                  </a:outerShdw>
                </a:effectLst>
              </a:rPr>
            </a:br>
            <a:br>
              <a:rPr lang="en-US" b="1" i="0" dirty="0">
                <a:effectLst>
                  <a:outerShdw blurRad="38100" dist="38100" dir="2700000" algn="tl">
                    <a:srgbClr val="000000">
                      <a:alpha val="43137"/>
                    </a:srgbClr>
                  </a:outerShdw>
                </a:effectLst>
              </a:rPr>
            </a:br>
            <a:br>
              <a:rPr lang="en-US" b="1" i="0" dirty="0">
                <a:effectLst>
                  <a:outerShdw blurRad="38100" dist="38100" dir="2700000" algn="tl">
                    <a:srgbClr val="000000">
                      <a:alpha val="43137"/>
                    </a:srgbClr>
                  </a:outerShdw>
                </a:effectLst>
              </a:rPr>
            </a:br>
            <a:r>
              <a:rPr lang="en-US" b="1" i="0" dirty="0">
                <a:effectLst>
                  <a:outerShdw blurRad="38100" dist="38100" dir="2700000" algn="tl">
                    <a:srgbClr val="000000">
                      <a:alpha val="43137"/>
                    </a:srgbClr>
                  </a:outerShdw>
                </a:effectLst>
              </a:rPr>
              <a:t>Good bye</a:t>
            </a:r>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53678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E111B19-7283-4751-B1F8-E7CC95678A87}">
  <ds:schemaRefs>
    <ds:schemaRef ds:uri="http://schemas.microsoft.com/office/2006/metadata/properties"/>
    <ds:schemaRef ds:uri="http://schemas.microsoft.com/office/infopath/2007/PartnerControls"/>
    <ds:schemaRef ds:uri="71af3243-3dd4-4a8d-8c0d-dd76da1f02a5"/>
  </ds:schemaRefs>
</ds:datastoreItem>
</file>

<file path=customXml/itemProps2.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3.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137</TotalTime>
  <Words>277</Words>
  <Application>Microsoft Office PowerPoint</Application>
  <PresentationFormat>Panoramiczny</PresentationFormat>
  <Paragraphs>16</Paragraphs>
  <Slides>7</Slides>
  <Notes>0</Notes>
  <HiddenSlides>0</HiddenSlides>
  <MMClips>0</MMClips>
  <ScaleCrop>false</ScaleCrop>
  <HeadingPairs>
    <vt:vector size="4" baseType="variant">
      <vt:variant>
        <vt:lpstr>Motyw</vt:lpstr>
      </vt:variant>
      <vt:variant>
        <vt:i4>1</vt:i4>
      </vt:variant>
      <vt:variant>
        <vt:lpstr>Tytuły slajdów</vt:lpstr>
      </vt:variant>
      <vt:variant>
        <vt:i4>7</vt:i4>
      </vt:variant>
    </vt:vector>
  </HeadingPairs>
  <TitlesOfParts>
    <vt:vector size="8" baseType="lpstr">
      <vt:lpstr>Office Theme</vt:lpstr>
      <vt:lpstr>Saint Patrick's Day                                                      </vt:lpstr>
      <vt:lpstr>Prezentacja programu PowerPoint</vt:lpstr>
      <vt:lpstr>Prezentacja programu PowerPoint</vt:lpstr>
      <vt:lpstr>St. Patrick’s Day in Ireland</vt:lpstr>
      <vt:lpstr>Clover Popularity</vt:lpstr>
      <vt:lpstr>Wearing green</vt:lpstr>
      <vt:lpstr>Thank You   Good bye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Cover Title</dc:title>
  <dc:creator>Muhammad Adi Ahmed Jutt</dc:creator>
  <cp:lastModifiedBy>Muhammad Adi Ahmed Jutt</cp:lastModifiedBy>
  <cp:revision>15</cp:revision>
  <dcterms:created xsi:type="dcterms:W3CDTF">2021-03-30T12:29:26Z</dcterms:created>
  <dcterms:modified xsi:type="dcterms:W3CDTF">2021-04-13T11:08:18Z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