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61" r:id="rId2"/>
    <p:sldId id="256" r:id="rId3"/>
    <p:sldId id="257" r:id="rId4"/>
    <p:sldId id="258" r:id="rId5"/>
    <p:sldId id="259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63" r:id="rId15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EA6A"/>
    <a:srgbClr val="FEC200"/>
    <a:srgbClr val="FFD4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ligeli\AppData\Roaming\Microsoft\Excel\Zbi&#243;rka%20surowc&#243;w%20wt&#243;rnych%20(version%201).xlsb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ligeli\AppData\Roaming\Microsoft\Excel\Zbi&#243;rka%20surowc&#243;w%20wt&#243;rnych%20(version%201).xlsb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ligeli\AppData\Roaming\Microsoft\Excel\Zbi&#243;rka%20surowc&#243;w%20wt&#243;rnych%20(version%201).xlsb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Excel1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Excel2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Excel3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Excel4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Excel5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Excel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32"/>
    </mc:Choice>
    <mc:Fallback>
      <c:style val="32"/>
    </mc:Fallback>
  </mc:AlternateContent>
  <c:chart>
    <c:title>
      <c:tx>
        <c:rich>
          <a:bodyPr/>
          <a:lstStyle/>
          <a:p>
            <a:pPr>
              <a:defRPr/>
            </a:pPr>
            <a:r>
              <a:rPr lang="pl-PL" dirty="0" smtClean="0"/>
              <a:t>Nakrętki  (szt.)</a:t>
            </a:r>
            <a:endParaRPr lang="pl-PL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Arkusz1!$D$3</c:f>
              <c:strCache>
                <c:ptCount val="1"/>
                <c:pt idx="0">
                  <c:v>Nakrętki (szt.)</c:v>
                </c:pt>
              </c:strCache>
            </c:strRef>
          </c:tx>
          <c:invertIfNegative val="0"/>
          <c:cat>
            <c:strRef>
              <c:f>Arkusz1!$C$4:$C$27</c:f>
              <c:strCache>
                <c:ptCount val="24"/>
                <c:pt idx="0">
                  <c:v>I a</c:v>
                </c:pt>
                <c:pt idx="1">
                  <c:v>I b</c:v>
                </c:pt>
                <c:pt idx="2">
                  <c:v>I c</c:v>
                </c:pt>
                <c:pt idx="3">
                  <c:v>I d</c:v>
                </c:pt>
                <c:pt idx="4">
                  <c:v>I e</c:v>
                </c:pt>
                <c:pt idx="5">
                  <c:v>I f</c:v>
                </c:pt>
                <c:pt idx="6">
                  <c:v>I g </c:v>
                </c:pt>
                <c:pt idx="7">
                  <c:v>I h</c:v>
                </c:pt>
                <c:pt idx="8">
                  <c:v>II a</c:v>
                </c:pt>
                <c:pt idx="9">
                  <c:v>II b</c:v>
                </c:pt>
                <c:pt idx="10">
                  <c:v>II c</c:v>
                </c:pt>
                <c:pt idx="11">
                  <c:v>II d</c:v>
                </c:pt>
                <c:pt idx="12">
                  <c:v>II e</c:v>
                </c:pt>
                <c:pt idx="13">
                  <c:v>II f</c:v>
                </c:pt>
                <c:pt idx="14">
                  <c:v>II g</c:v>
                </c:pt>
                <c:pt idx="15">
                  <c:v>II h</c:v>
                </c:pt>
                <c:pt idx="16">
                  <c:v>III a</c:v>
                </c:pt>
                <c:pt idx="17">
                  <c:v>III b</c:v>
                </c:pt>
                <c:pt idx="18">
                  <c:v>III c </c:v>
                </c:pt>
                <c:pt idx="19">
                  <c:v>III d</c:v>
                </c:pt>
                <c:pt idx="20">
                  <c:v>III e</c:v>
                </c:pt>
                <c:pt idx="21">
                  <c:v>III f</c:v>
                </c:pt>
                <c:pt idx="22">
                  <c:v>III g</c:v>
                </c:pt>
                <c:pt idx="23">
                  <c:v>III h</c:v>
                </c:pt>
              </c:strCache>
            </c:strRef>
          </c:cat>
          <c:val>
            <c:numRef>
              <c:f>Arkusz1!$D$4:$D$27</c:f>
              <c:numCache>
                <c:formatCode>General</c:formatCode>
                <c:ptCount val="24"/>
                <c:pt idx="0">
                  <c:v>188</c:v>
                </c:pt>
                <c:pt idx="1">
                  <c:v>6991</c:v>
                </c:pt>
                <c:pt idx="2">
                  <c:v>200</c:v>
                </c:pt>
                <c:pt idx="3">
                  <c:v>0</c:v>
                </c:pt>
                <c:pt idx="4">
                  <c:v>535</c:v>
                </c:pt>
                <c:pt idx="5">
                  <c:v>400</c:v>
                </c:pt>
                <c:pt idx="6">
                  <c:v>3954</c:v>
                </c:pt>
                <c:pt idx="7">
                  <c:v>750</c:v>
                </c:pt>
                <c:pt idx="8">
                  <c:v>2050</c:v>
                </c:pt>
                <c:pt idx="9">
                  <c:v>2732</c:v>
                </c:pt>
                <c:pt idx="10">
                  <c:v>0</c:v>
                </c:pt>
                <c:pt idx="11">
                  <c:v>1000</c:v>
                </c:pt>
                <c:pt idx="12">
                  <c:v>2619</c:v>
                </c:pt>
                <c:pt idx="13">
                  <c:v>1344</c:v>
                </c:pt>
                <c:pt idx="14">
                  <c:v>0</c:v>
                </c:pt>
                <c:pt idx="15">
                  <c:v>7084</c:v>
                </c:pt>
                <c:pt idx="16">
                  <c:v>970</c:v>
                </c:pt>
                <c:pt idx="17">
                  <c:v>180</c:v>
                </c:pt>
                <c:pt idx="18">
                  <c:v>9551</c:v>
                </c:pt>
                <c:pt idx="19">
                  <c:v>5459</c:v>
                </c:pt>
                <c:pt idx="20">
                  <c:v>0</c:v>
                </c:pt>
                <c:pt idx="21">
                  <c:v>982</c:v>
                </c:pt>
                <c:pt idx="22">
                  <c:v>0</c:v>
                </c:pt>
                <c:pt idx="23">
                  <c:v>1000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0522112"/>
        <c:axId val="79042176"/>
      </c:barChart>
      <c:catAx>
        <c:axId val="90522112"/>
        <c:scaling>
          <c:orientation val="minMax"/>
        </c:scaling>
        <c:delete val="0"/>
        <c:axPos val="b"/>
        <c:majorTickMark val="out"/>
        <c:minorTickMark val="none"/>
        <c:tickLblPos val="nextTo"/>
        <c:crossAx val="79042176"/>
        <c:crosses val="autoZero"/>
        <c:auto val="1"/>
        <c:lblAlgn val="ctr"/>
        <c:lblOffset val="100"/>
        <c:noMultiLvlLbl val="0"/>
      </c:catAx>
      <c:valAx>
        <c:axId val="790421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052211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29"/>
    </mc:Choice>
    <mc:Fallback>
      <c:style val="29"/>
    </mc:Fallback>
  </mc:AlternateContent>
  <c:chart>
    <c:title>
      <c:tx>
        <c:rich>
          <a:bodyPr/>
          <a:lstStyle/>
          <a:p>
            <a:pPr>
              <a:defRPr/>
            </a:pPr>
            <a:r>
              <a:rPr lang="pl-PL" dirty="0" smtClean="0"/>
              <a:t>Makulatura (kg)</a:t>
            </a:r>
            <a:endParaRPr lang="pl-PL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Arkusz1!$E$3</c:f>
              <c:strCache>
                <c:ptCount val="1"/>
                <c:pt idx="0">
                  <c:v>Makulatura (kg)</c:v>
                </c:pt>
              </c:strCache>
            </c:strRef>
          </c:tx>
          <c:invertIfNegative val="0"/>
          <c:cat>
            <c:strRef>
              <c:f>Arkusz1!$C$4:$C$27</c:f>
              <c:strCache>
                <c:ptCount val="24"/>
                <c:pt idx="0">
                  <c:v>I a</c:v>
                </c:pt>
                <c:pt idx="1">
                  <c:v>I b</c:v>
                </c:pt>
                <c:pt idx="2">
                  <c:v>I c</c:v>
                </c:pt>
                <c:pt idx="3">
                  <c:v>I d</c:v>
                </c:pt>
                <c:pt idx="4">
                  <c:v>I e</c:v>
                </c:pt>
                <c:pt idx="5">
                  <c:v>I f</c:v>
                </c:pt>
                <c:pt idx="6">
                  <c:v>I g </c:v>
                </c:pt>
                <c:pt idx="7">
                  <c:v>I h</c:v>
                </c:pt>
                <c:pt idx="8">
                  <c:v>II a</c:v>
                </c:pt>
                <c:pt idx="9">
                  <c:v>II b</c:v>
                </c:pt>
                <c:pt idx="10">
                  <c:v>II c</c:v>
                </c:pt>
                <c:pt idx="11">
                  <c:v>II d</c:v>
                </c:pt>
                <c:pt idx="12">
                  <c:v>II e</c:v>
                </c:pt>
                <c:pt idx="13">
                  <c:v>II f</c:v>
                </c:pt>
                <c:pt idx="14">
                  <c:v>II g</c:v>
                </c:pt>
                <c:pt idx="15">
                  <c:v>II h</c:v>
                </c:pt>
                <c:pt idx="16">
                  <c:v>III a</c:v>
                </c:pt>
                <c:pt idx="17">
                  <c:v>III b</c:v>
                </c:pt>
                <c:pt idx="18">
                  <c:v>III c </c:v>
                </c:pt>
                <c:pt idx="19">
                  <c:v>III d</c:v>
                </c:pt>
                <c:pt idx="20">
                  <c:v>III e</c:v>
                </c:pt>
                <c:pt idx="21">
                  <c:v>III f</c:v>
                </c:pt>
                <c:pt idx="22">
                  <c:v>III g</c:v>
                </c:pt>
                <c:pt idx="23">
                  <c:v>III h</c:v>
                </c:pt>
              </c:strCache>
            </c:strRef>
          </c:cat>
          <c:val>
            <c:numRef>
              <c:f>Arkusz1!$E$4:$E$27</c:f>
              <c:numCache>
                <c:formatCode>General</c:formatCode>
                <c:ptCount val="24"/>
                <c:pt idx="0">
                  <c:v>0</c:v>
                </c:pt>
                <c:pt idx="1">
                  <c:v>74.5</c:v>
                </c:pt>
                <c:pt idx="2">
                  <c:v>114</c:v>
                </c:pt>
                <c:pt idx="3">
                  <c:v>0</c:v>
                </c:pt>
                <c:pt idx="4">
                  <c:v>25</c:v>
                </c:pt>
                <c:pt idx="5">
                  <c:v>0</c:v>
                </c:pt>
                <c:pt idx="6">
                  <c:v>80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55</c:v>
                </c:pt>
                <c:pt idx="12">
                  <c:v>832</c:v>
                </c:pt>
                <c:pt idx="13">
                  <c:v>10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86.3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0524160"/>
        <c:axId val="91594752"/>
      </c:barChart>
      <c:catAx>
        <c:axId val="90524160"/>
        <c:scaling>
          <c:orientation val="minMax"/>
        </c:scaling>
        <c:delete val="0"/>
        <c:axPos val="b"/>
        <c:majorTickMark val="out"/>
        <c:minorTickMark val="none"/>
        <c:tickLblPos val="nextTo"/>
        <c:crossAx val="91594752"/>
        <c:crosses val="autoZero"/>
        <c:auto val="1"/>
        <c:lblAlgn val="ctr"/>
        <c:lblOffset val="100"/>
        <c:noMultiLvlLbl val="0"/>
      </c:catAx>
      <c:valAx>
        <c:axId val="915947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052416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31"/>
    </mc:Choice>
    <mc:Fallback>
      <c:style val="31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err="1" smtClean="0"/>
              <a:t>Baterie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szt</a:t>
            </a:r>
            <a:r>
              <a:rPr lang="en-US" dirty="0"/>
              <a:t>.)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Arkusz1!$F$3</c:f>
              <c:strCache>
                <c:ptCount val="1"/>
                <c:pt idx="0">
                  <c:v>Baterie (szt.)</c:v>
                </c:pt>
              </c:strCache>
            </c:strRef>
          </c:tx>
          <c:invertIfNegative val="0"/>
          <c:cat>
            <c:strRef>
              <c:f>Arkusz1!$C$4:$C$27</c:f>
              <c:strCache>
                <c:ptCount val="24"/>
                <c:pt idx="0">
                  <c:v>I a</c:v>
                </c:pt>
                <c:pt idx="1">
                  <c:v>I b</c:v>
                </c:pt>
                <c:pt idx="2">
                  <c:v>I c</c:v>
                </c:pt>
                <c:pt idx="3">
                  <c:v>I d</c:v>
                </c:pt>
                <c:pt idx="4">
                  <c:v>I e</c:v>
                </c:pt>
                <c:pt idx="5">
                  <c:v>I f</c:v>
                </c:pt>
                <c:pt idx="6">
                  <c:v>I g </c:v>
                </c:pt>
                <c:pt idx="7">
                  <c:v>I h</c:v>
                </c:pt>
                <c:pt idx="8">
                  <c:v>II a</c:v>
                </c:pt>
                <c:pt idx="9">
                  <c:v>II b</c:v>
                </c:pt>
                <c:pt idx="10">
                  <c:v>II c</c:v>
                </c:pt>
                <c:pt idx="11">
                  <c:v>II d</c:v>
                </c:pt>
                <c:pt idx="12">
                  <c:v>II e</c:v>
                </c:pt>
                <c:pt idx="13">
                  <c:v>II f</c:v>
                </c:pt>
                <c:pt idx="14">
                  <c:v>II g</c:v>
                </c:pt>
                <c:pt idx="15">
                  <c:v>II h</c:v>
                </c:pt>
                <c:pt idx="16">
                  <c:v>III a</c:v>
                </c:pt>
                <c:pt idx="17">
                  <c:v>III b</c:v>
                </c:pt>
                <c:pt idx="18">
                  <c:v>III c </c:v>
                </c:pt>
                <c:pt idx="19">
                  <c:v>III d</c:v>
                </c:pt>
                <c:pt idx="20">
                  <c:v>III e</c:v>
                </c:pt>
                <c:pt idx="21">
                  <c:v>III f</c:v>
                </c:pt>
                <c:pt idx="22">
                  <c:v>III g</c:v>
                </c:pt>
                <c:pt idx="23">
                  <c:v>III h</c:v>
                </c:pt>
              </c:strCache>
            </c:strRef>
          </c:cat>
          <c:val>
            <c:numRef>
              <c:f>Arkusz1!$F$4:$F$27</c:f>
              <c:numCache>
                <c:formatCode>General</c:formatCode>
                <c:ptCount val="24"/>
                <c:pt idx="0">
                  <c:v>0</c:v>
                </c:pt>
                <c:pt idx="1">
                  <c:v>86</c:v>
                </c:pt>
                <c:pt idx="2">
                  <c:v>50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26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6</c:v>
                </c:pt>
                <c:pt idx="12">
                  <c:v>36</c:v>
                </c:pt>
                <c:pt idx="13">
                  <c:v>100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172</c:v>
                </c:pt>
                <c:pt idx="19">
                  <c:v>165</c:v>
                </c:pt>
                <c:pt idx="20">
                  <c:v>0</c:v>
                </c:pt>
                <c:pt idx="21">
                  <c:v>62</c:v>
                </c:pt>
                <c:pt idx="22">
                  <c:v>0</c:v>
                </c:pt>
                <c:pt idx="2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2124672"/>
        <c:axId val="91597056"/>
      </c:barChart>
      <c:catAx>
        <c:axId val="92124672"/>
        <c:scaling>
          <c:orientation val="minMax"/>
        </c:scaling>
        <c:delete val="0"/>
        <c:axPos val="b"/>
        <c:majorTickMark val="out"/>
        <c:minorTickMark val="none"/>
        <c:tickLblPos val="nextTo"/>
        <c:crossAx val="91597056"/>
        <c:crosses val="autoZero"/>
        <c:auto val="1"/>
        <c:lblAlgn val="ctr"/>
        <c:lblOffset val="100"/>
        <c:noMultiLvlLbl val="0"/>
      </c:catAx>
      <c:valAx>
        <c:axId val="9159705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212467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32"/>
    </mc:Choice>
    <mc:Fallback>
      <c:style val="32"/>
    </mc:Fallback>
  </mc:AlternateContent>
  <c:chart>
    <c:title>
      <c:tx>
        <c:rich>
          <a:bodyPr/>
          <a:lstStyle/>
          <a:p>
            <a:pPr>
              <a:defRPr/>
            </a:pPr>
            <a:r>
              <a:rPr lang="pl-PL" dirty="0" smtClean="0"/>
              <a:t>Nakrętki  </a:t>
            </a:r>
            <a:r>
              <a:rPr lang="pl-PL" dirty="0"/>
              <a:t>( w szt.)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Arkusz1!$D$3</c:f>
              <c:strCache>
                <c:ptCount val="1"/>
                <c:pt idx="0">
                  <c:v>Nakrętki (szt.)</c:v>
                </c:pt>
              </c:strCache>
            </c:strRef>
          </c:tx>
          <c:invertIfNegative val="0"/>
          <c:cat>
            <c:strRef>
              <c:f>Arkusz1!$C$4:$C$27</c:f>
              <c:strCache>
                <c:ptCount val="24"/>
                <c:pt idx="0">
                  <c:v>I a</c:v>
                </c:pt>
                <c:pt idx="1">
                  <c:v>I b</c:v>
                </c:pt>
                <c:pt idx="2">
                  <c:v>I c</c:v>
                </c:pt>
                <c:pt idx="3">
                  <c:v>I d</c:v>
                </c:pt>
                <c:pt idx="4">
                  <c:v>I e</c:v>
                </c:pt>
                <c:pt idx="5">
                  <c:v>I f</c:v>
                </c:pt>
                <c:pt idx="6">
                  <c:v>I g </c:v>
                </c:pt>
                <c:pt idx="7">
                  <c:v>I h</c:v>
                </c:pt>
                <c:pt idx="8">
                  <c:v>II a</c:v>
                </c:pt>
                <c:pt idx="9">
                  <c:v>II b</c:v>
                </c:pt>
                <c:pt idx="10">
                  <c:v>II c</c:v>
                </c:pt>
                <c:pt idx="11">
                  <c:v>II d</c:v>
                </c:pt>
                <c:pt idx="12">
                  <c:v>II e</c:v>
                </c:pt>
                <c:pt idx="13">
                  <c:v>II f</c:v>
                </c:pt>
                <c:pt idx="14">
                  <c:v>II g</c:v>
                </c:pt>
                <c:pt idx="15">
                  <c:v>II h</c:v>
                </c:pt>
                <c:pt idx="16">
                  <c:v>III a</c:v>
                </c:pt>
                <c:pt idx="17">
                  <c:v>III b</c:v>
                </c:pt>
                <c:pt idx="18">
                  <c:v>III c </c:v>
                </c:pt>
                <c:pt idx="19">
                  <c:v>III d</c:v>
                </c:pt>
                <c:pt idx="20">
                  <c:v>III e</c:v>
                </c:pt>
                <c:pt idx="21">
                  <c:v>III f</c:v>
                </c:pt>
                <c:pt idx="22">
                  <c:v>III g</c:v>
                </c:pt>
                <c:pt idx="23">
                  <c:v>III h</c:v>
                </c:pt>
              </c:strCache>
            </c:strRef>
          </c:cat>
          <c:val>
            <c:numRef>
              <c:f>Arkusz1!$D$4:$D$27</c:f>
              <c:numCache>
                <c:formatCode>General</c:formatCode>
                <c:ptCount val="24"/>
                <c:pt idx="0">
                  <c:v>3445</c:v>
                </c:pt>
                <c:pt idx="1">
                  <c:v>3070</c:v>
                </c:pt>
                <c:pt idx="2">
                  <c:v>4728</c:v>
                </c:pt>
                <c:pt idx="4">
                  <c:v>18766</c:v>
                </c:pt>
                <c:pt idx="5">
                  <c:v>700</c:v>
                </c:pt>
                <c:pt idx="6">
                  <c:v>3290</c:v>
                </c:pt>
                <c:pt idx="7">
                  <c:v>1701</c:v>
                </c:pt>
                <c:pt idx="8">
                  <c:v>7608</c:v>
                </c:pt>
                <c:pt idx="9">
                  <c:v>1073</c:v>
                </c:pt>
                <c:pt idx="12">
                  <c:v>3200</c:v>
                </c:pt>
                <c:pt idx="13">
                  <c:v>2641</c:v>
                </c:pt>
                <c:pt idx="14">
                  <c:v>7576</c:v>
                </c:pt>
                <c:pt idx="15">
                  <c:v>830</c:v>
                </c:pt>
                <c:pt idx="16">
                  <c:v>3050</c:v>
                </c:pt>
                <c:pt idx="17">
                  <c:v>3662</c:v>
                </c:pt>
                <c:pt idx="18">
                  <c:v>9182</c:v>
                </c:pt>
                <c:pt idx="19">
                  <c:v>3125</c:v>
                </c:pt>
                <c:pt idx="21">
                  <c:v>530</c:v>
                </c:pt>
                <c:pt idx="22">
                  <c:v>4600</c:v>
                </c:pt>
                <c:pt idx="23">
                  <c:v>1400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4696960"/>
        <c:axId val="40608320"/>
      </c:barChart>
      <c:catAx>
        <c:axId val="134696960"/>
        <c:scaling>
          <c:orientation val="minMax"/>
        </c:scaling>
        <c:delete val="0"/>
        <c:axPos val="b"/>
        <c:majorTickMark val="out"/>
        <c:minorTickMark val="none"/>
        <c:tickLblPos val="nextTo"/>
        <c:crossAx val="40608320"/>
        <c:crosses val="autoZero"/>
        <c:auto val="1"/>
        <c:lblAlgn val="ctr"/>
        <c:lblOffset val="100"/>
        <c:noMultiLvlLbl val="0"/>
      </c:catAx>
      <c:valAx>
        <c:axId val="4060832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469696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29"/>
    </mc:Choice>
    <mc:Fallback>
      <c:style val="29"/>
    </mc:Fallback>
  </mc:AlternateContent>
  <c:chart>
    <c:title>
      <c:tx>
        <c:rich>
          <a:bodyPr/>
          <a:lstStyle/>
          <a:p>
            <a:pPr>
              <a:defRPr/>
            </a:pPr>
            <a:r>
              <a:rPr lang="pl-PL" dirty="0" smtClean="0"/>
              <a:t>Makulatura </a:t>
            </a:r>
            <a:r>
              <a:rPr lang="pl-PL" dirty="0"/>
              <a:t>(kg)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Arkusz1!$E$3</c:f>
              <c:strCache>
                <c:ptCount val="1"/>
                <c:pt idx="0">
                  <c:v>Makulatura (kg)</c:v>
                </c:pt>
              </c:strCache>
            </c:strRef>
          </c:tx>
          <c:invertIfNegative val="0"/>
          <c:cat>
            <c:strRef>
              <c:f>Arkusz1!$C$4:$C$27</c:f>
              <c:strCache>
                <c:ptCount val="24"/>
                <c:pt idx="0">
                  <c:v>I a</c:v>
                </c:pt>
                <c:pt idx="1">
                  <c:v>I b</c:v>
                </c:pt>
                <c:pt idx="2">
                  <c:v>I c</c:v>
                </c:pt>
                <c:pt idx="3">
                  <c:v>I d</c:v>
                </c:pt>
                <c:pt idx="4">
                  <c:v>I e</c:v>
                </c:pt>
                <c:pt idx="5">
                  <c:v>I f</c:v>
                </c:pt>
                <c:pt idx="6">
                  <c:v>I g </c:v>
                </c:pt>
                <c:pt idx="7">
                  <c:v>I h</c:v>
                </c:pt>
                <c:pt idx="8">
                  <c:v>II a</c:v>
                </c:pt>
                <c:pt idx="9">
                  <c:v>II b</c:v>
                </c:pt>
                <c:pt idx="10">
                  <c:v>II c</c:v>
                </c:pt>
                <c:pt idx="11">
                  <c:v>II d</c:v>
                </c:pt>
                <c:pt idx="12">
                  <c:v>II e</c:v>
                </c:pt>
                <c:pt idx="13">
                  <c:v>II f</c:v>
                </c:pt>
                <c:pt idx="14">
                  <c:v>II g</c:v>
                </c:pt>
                <c:pt idx="15">
                  <c:v>II h</c:v>
                </c:pt>
                <c:pt idx="16">
                  <c:v>III a</c:v>
                </c:pt>
                <c:pt idx="17">
                  <c:v>III b</c:v>
                </c:pt>
                <c:pt idx="18">
                  <c:v>III c </c:v>
                </c:pt>
                <c:pt idx="19">
                  <c:v>III d</c:v>
                </c:pt>
                <c:pt idx="20">
                  <c:v>III e</c:v>
                </c:pt>
                <c:pt idx="21">
                  <c:v>III f</c:v>
                </c:pt>
                <c:pt idx="22">
                  <c:v>III g</c:v>
                </c:pt>
                <c:pt idx="23">
                  <c:v>III h</c:v>
                </c:pt>
              </c:strCache>
            </c:strRef>
          </c:cat>
          <c:val>
            <c:numRef>
              <c:f>Arkusz1!$E$4:$E$27</c:f>
              <c:numCache>
                <c:formatCode>General</c:formatCode>
                <c:ptCount val="24"/>
                <c:pt idx="0">
                  <c:v>8</c:v>
                </c:pt>
                <c:pt idx="1">
                  <c:v>300</c:v>
                </c:pt>
                <c:pt idx="2">
                  <c:v>764</c:v>
                </c:pt>
                <c:pt idx="4">
                  <c:v>24</c:v>
                </c:pt>
                <c:pt idx="6">
                  <c:v>92</c:v>
                </c:pt>
                <c:pt idx="7">
                  <c:v>15</c:v>
                </c:pt>
                <c:pt idx="9">
                  <c:v>4</c:v>
                </c:pt>
                <c:pt idx="12">
                  <c:v>991</c:v>
                </c:pt>
                <c:pt idx="13">
                  <c:v>11</c:v>
                </c:pt>
                <c:pt idx="14">
                  <c:v>0</c:v>
                </c:pt>
                <c:pt idx="16">
                  <c:v>61</c:v>
                </c:pt>
                <c:pt idx="18">
                  <c:v>305</c:v>
                </c:pt>
                <c:pt idx="22">
                  <c:v>43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7329920"/>
        <c:axId val="35871488"/>
      </c:barChart>
      <c:catAx>
        <c:axId val="157329920"/>
        <c:scaling>
          <c:orientation val="minMax"/>
        </c:scaling>
        <c:delete val="0"/>
        <c:axPos val="b"/>
        <c:majorTickMark val="out"/>
        <c:minorTickMark val="none"/>
        <c:tickLblPos val="nextTo"/>
        <c:crossAx val="35871488"/>
        <c:crosses val="autoZero"/>
        <c:auto val="1"/>
        <c:lblAlgn val="ctr"/>
        <c:lblOffset val="100"/>
        <c:noMultiLvlLbl val="0"/>
      </c:catAx>
      <c:valAx>
        <c:axId val="358714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5732992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31"/>
    </mc:Choice>
    <mc:Fallback>
      <c:style val="31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err="1" smtClean="0"/>
              <a:t>Baterie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szt</a:t>
            </a:r>
            <a:r>
              <a:rPr lang="en-US" dirty="0"/>
              <a:t>.)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Arkusz1!$F$3</c:f>
              <c:strCache>
                <c:ptCount val="1"/>
                <c:pt idx="0">
                  <c:v>Baterie (szt.)</c:v>
                </c:pt>
              </c:strCache>
            </c:strRef>
          </c:tx>
          <c:invertIfNegative val="0"/>
          <c:cat>
            <c:strRef>
              <c:f>Arkusz1!$C$4:$C$27</c:f>
              <c:strCache>
                <c:ptCount val="24"/>
                <c:pt idx="0">
                  <c:v>I a</c:v>
                </c:pt>
                <c:pt idx="1">
                  <c:v>I b</c:v>
                </c:pt>
                <c:pt idx="2">
                  <c:v>I c</c:v>
                </c:pt>
                <c:pt idx="3">
                  <c:v>I d</c:v>
                </c:pt>
                <c:pt idx="4">
                  <c:v>I e</c:v>
                </c:pt>
                <c:pt idx="5">
                  <c:v>I f</c:v>
                </c:pt>
                <c:pt idx="6">
                  <c:v>I g </c:v>
                </c:pt>
                <c:pt idx="7">
                  <c:v>I h</c:v>
                </c:pt>
                <c:pt idx="8">
                  <c:v>II a</c:v>
                </c:pt>
                <c:pt idx="9">
                  <c:v>II b</c:v>
                </c:pt>
                <c:pt idx="10">
                  <c:v>II c</c:v>
                </c:pt>
                <c:pt idx="11">
                  <c:v>II d</c:v>
                </c:pt>
                <c:pt idx="12">
                  <c:v>II e</c:v>
                </c:pt>
                <c:pt idx="13">
                  <c:v>II f</c:v>
                </c:pt>
                <c:pt idx="14">
                  <c:v>II g</c:v>
                </c:pt>
                <c:pt idx="15">
                  <c:v>II h</c:v>
                </c:pt>
                <c:pt idx="16">
                  <c:v>III a</c:v>
                </c:pt>
                <c:pt idx="17">
                  <c:v>III b</c:v>
                </c:pt>
                <c:pt idx="18">
                  <c:v>III c </c:v>
                </c:pt>
                <c:pt idx="19">
                  <c:v>III d</c:v>
                </c:pt>
                <c:pt idx="20">
                  <c:v>III e</c:v>
                </c:pt>
                <c:pt idx="21">
                  <c:v>III f</c:v>
                </c:pt>
                <c:pt idx="22">
                  <c:v>III g</c:v>
                </c:pt>
                <c:pt idx="23">
                  <c:v>III h</c:v>
                </c:pt>
              </c:strCache>
            </c:strRef>
          </c:cat>
          <c:val>
            <c:numRef>
              <c:f>Arkusz1!$F$4:$F$27</c:f>
              <c:numCache>
                <c:formatCode>General</c:formatCode>
                <c:ptCount val="24"/>
                <c:pt idx="0">
                  <c:v>84</c:v>
                </c:pt>
                <c:pt idx="1">
                  <c:v>30</c:v>
                </c:pt>
                <c:pt idx="4">
                  <c:v>233</c:v>
                </c:pt>
                <c:pt idx="6">
                  <c:v>4</c:v>
                </c:pt>
                <c:pt idx="7">
                  <c:v>117</c:v>
                </c:pt>
                <c:pt idx="9">
                  <c:v>23</c:v>
                </c:pt>
                <c:pt idx="12">
                  <c:v>114</c:v>
                </c:pt>
                <c:pt idx="13">
                  <c:v>187</c:v>
                </c:pt>
                <c:pt idx="14">
                  <c:v>115</c:v>
                </c:pt>
                <c:pt idx="18">
                  <c:v>133</c:v>
                </c:pt>
                <c:pt idx="19">
                  <c:v>35</c:v>
                </c:pt>
                <c:pt idx="21">
                  <c:v>166</c:v>
                </c:pt>
                <c:pt idx="22">
                  <c:v>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7329408"/>
        <c:axId val="81008832"/>
      </c:barChart>
      <c:catAx>
        <c:axId val="157329408"/>
        <c:scaling>
          <c:orientation val="minMax"/>
        </c:scaling>
        <c:delete val="0"/>
        <c:axPos val="b"/>
        <c:majorTickMark val="out"/>
        <c:minorTickMark val="none"/>
        <c:tickLblPos val="nextTo"/>
        <c:crossAx val="81008832"/>
        <c:crosses val="autoZero"/>
        <c:auto val="1"/>
        <c:lblAlgn val="ctr"/>
        <c:lblOffset val="100"/>
        <c:noMultiLvlLbl val="0"/>
      </c:catAx>
      <c:valAx>
        <c:axId val="810088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5732940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32"/>
    </mc:Choice>
    <mc:Fallback>
      <c:style val="32"/>
    </mc:Fallback>
  </mc:AlternateContent>
  <c:chart>
    <c:title>
      <c:tx>
        <c:rich>
          <a:bodyPr/>
          <a:lstStyle/>
          <a:p>
            <a:pPr>
              <a:defRPr/>
            </a:pPr>
            <a:r>
              <a:rPr lang="pl-PL" dirty="0" smtClean="0"/>
              <a:t>Nakrętki  </a:t>
            </a:r>
            <a:r>
              <a:rPr lang="pl-PL" dirty="0"/>
              <a:t>( w szt.)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Arkusz1!$D$3</c:f>
              <c:strCache>
                <c:ptCount val="1"/>
                <c:pt idx="0">
                  <c:v>Nakrętki (szt.)</c:v>
                </c:pt>
              </c:strCache>
            </c:strRef>
          </c:tx>
          <c:invertIfNegative val="0"/>
          <c:cat>
            <c:strRef>
              <c:f>Arkusz1!$C$4:$C$27</c:f>
              <c:strCache>
                <c:ptCount val="24"/>
                <c:pt idx="0">
                  <c:v>I a</c:v>
                </c:pt>
                <c:pt idx="1">
                  <c:v>I b</c:v>
                </c:pt>
                <c:pt idx="2">
                  <c:v>I c</c:v>
                </c:pt>
                <c:pt idx="3">
                  <c:v>I d</c:v>
                </c:pt>
                <c:pt idx="4">
                  <c:v>I e</c:v>
                </c:pt>
                <c:pt idx="5">
                  <c:v>I f</c:v>
                </c:pt>
                <c:pt idx="6">
                  <c:v>I g </c:v>
                </c:pt>
                <c:pt idx="7">
                  <c:v>I h</c:v>
                </c:pt>
                <c:pt idx="8">
                  <c:v>II a</c:v>
                </c:pt>
                <c:pt idx="9">
                  <c:v>II b</c:v>
                </c:pt>
                <c:pt idx="10">
                  <c:v>II c</c:v>
                </c:pt>
                <c:pt idx="11">
                  <c:v>II d</c:v>
                </c:pt>
                <c:pt idx="12">
                  <c:v>II e</c:v>
                </c:pt>
                <c:pt idx="13">
                  <c:v>II f</c:v>
                </c:pt>
                <c:pt idx="14">
                  <c:v>II g</c:v>
                </c:pt>
                <c:pt idx="15">
                  <c:v>II h</c:v>
                </c:pt>
                <c:pt idx="16">
                  <c:v>III a</c:v>
                </c:pt>
                <c:pt idx="17">
                  <c:v>III b</c:v>
                </c:pt>
                <c:pt idx="18">
                  <c:v>III c </c:v>
                </c:pt>
                <c:pt idx="19">
                  <c:v>III d</c:v>
                </c:pt>
                <c:pt idx="20">
                  <c:v>III e</c:v>
                </c:pt>
                <c:pt idx="21">
                  <c:v>III f</c:v>
                </c:pt>
                <c:pt idx="22">
                  <c:v>III g</c:v>
                </c:pt>
                <c:pt idx="23">
                  <c:v>III h</c:v>
                </c:pt>
              </c:strCache>
            </c:strRef>
          </c:cat>
          <c:val>
            <c:numRef>
              <c:f>Arkusz1!$D$4:$D$27</c:f>
              <c:numCache>
                <c:formatCode>General</c:formatCode>
                <c:ptCount val="24"/>
                <c:pt idx="0">
                  <c:v>3633</c:v>
                </c:pt>
                <c:pt idx="1">
                  <c:v>10061</c:v>
                </c:pt>
                <c:pt idx="2">
                  <c:v>4928</c:v>
                </c:pt>
                <c:pt idx="4">
                  <c:v>19766</c:v>
                </c:pt>
                <c:pt idx="5">
                  <c:v>1100</c:v>
                </c:pt>
                <c:pt idx="6">
                  <c:v>7244</c:v>
                </c:pt>
                <c:pt idx="7">
                  <c:v>2451</c:v>
                </c:pt>
                <c:pt idx="8">
                  <c:v>9658</c:v>
                </c:pt>
                <c:pt idx="9">
                  <c:v>3808</c:v>
                </c:pt>
                <c:pt idx="11">
                  <c:v>1000</c:v>
                </c:pt>
                <c:pt idx="12">
                  <c:v>5819</c:v>
                </c:pt>
                <c:pt idx="13">
                  <c:v>3985</c:v>
                </c:pt>
                <c:pt idx="14">
                  <c:v>7576</c:v>
                </c:pt>
                <c:pt idx="15">
                  <c:v>7910</c:v>
                </c:pt>
                <c:pt idx="16">
                  <c:v>4020</c:v>
                </c:pt>
                <c:pt idx="17">
                  <c:v>3842</c:v>
                </c:pt>
                <c:pt idx="18">
                  <c:v>18733</c:v>
                </c:pt>
                <c:pt idx="19">
                  <c:v>8584</c:v>
                </c:pt>
                <c:pt idx="21">
                  <c:v>1512</c:v>
                </c:pt>
                <c:pt idx="22">
                  <c:v>4600</c:v>
                </c:pt>
                <c:pt idx="23">
                  <c:v>2400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0389120"/>
        <c:axId val="40614080"/>
      </c:barChart>
      <c:catAx>
        <c:axId val="40389120"/>
        <c:scaling>
          <c:orientation val="minMax"/>
        </c:scaling>
        <c:delete val="0"/>
        <c:axPos val="b"/>
        <c:majorTickMark val="out"/>
        <c:minorTickMark val="none"/>
        <c:tickLblPos val="nextTo"/>
        <c:crossAx val="40614080"/>
        <c:crosses val="autoZero"/>
        <c:auto val="1"/>
        <c:lblAlgn val="ctr"/>
        <c:lblOffset val="100"/>
        <c:noMultiLvlLbl val="0"/>
      </c:catAx>
      <c:valAx>
        <c:axId val="406140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038912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29"/>
    </mc:Choice>
    <mc:Fallback>
      <c:style val="29"/>
    </mc:Fallback>
  </mc:AlternateContent>
  <c:chart>
    <c:title>
      <c:tx>
        <c:rich>
          <a:bodyPr/>
          <a:lstStyle/>
          <a:p>
            <a:pPr>
              <a:defRPr/>
            </a:pPr>
            <a:r>
              <a:rPr lang="pl-PL" dirty="0" smtClean="0"/>
              <a:t>Makulatura </a:t>
            </a:r>
            <a:r>
              <a:rPr lang="pl-PL" dirty="0"/>
              <a:t>(kg)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Arkusz1!$E$3</c:f>
              <c:strCache>
                <c:ptCount val="1"/>
                <c:pt idx="0">
                  <c:v>Makulatura (kg)</c:v>
                </c:pt>
              </c:strCache>
            </c:strRef>
          </c:tx>
          <c:invertIfNegative val="0"/>
          <c:cat>
            <c:strRef>
              <c:f>Arkusz1!$C$4:$C$27</c:f>
              <c:strCache>
                <c:ptCount val="24"/>
                <c:pt idx="0">
                  <c:v>I a</c:v>
                </c:pt>
                <c:pt idx="1">
                  <c:v>I b</c:v>
                </c:pt>
                <c:pt idx="2">
                  <c:v>I c</c:v>
                </c:pt>
                <c:pt idx="3">
                  <c:v>I d</c:v>
                </c:pt>
                <c:pt idx="4">
                  <c:v>I e</c:v>
                </c:pt>
                <c:pt idx="5">
                  <c:v>I f</c:v>
                </c:pt>
                <c:pt idx="6">
                  <c:v>I g </c:v>
                </c:pt>
                <c:pt idx="7">
                  <c:v>I h</c:v>
                </c:pt>
                <c:pt idx="8">
                  <c:v>II a</c:v>
                </c:pt>
                <c:pt idx="9">
                  <c:v>II b</c:v>
                </c:pt>
                <c:pt idx="10">
                  <c:v>II c</c:v>
                </c:pt>
                <c:pt idx="11">
                  <c:v>II d</c:v>
                </c:pt>
                <c:pt idx="12">
                  <c:v>II e</c:v>
                </c:pt>
                <c:pt idx="13">
                  <c:v>II f</c:v>
                </c:pt>
                <c:pt idx="14">
                  <c:v>II g</c:v>
                </c:pt>
                <c:pt idx="15">
                  <c:v>II h</c:v>
                </c:pt>
                <c:pt idx="16">
                  <c:v>III a</c:v>
                </c:pt>
                <c:pt idx="17">
                  <c:v>III b</c:v>
                </c:pt>
                <c:pt idx="18">
                  <c:v>III c </c:v>
                </c:pt>
                <c:pt idx="19">
                  <c:v>III d</c:v>
                </c:pt>
                <c:pt idx="20">
                  <c:v>III e</c:v>
                </c:pt>
                <c:pt idx="21">
                  <c:v>III f</c:v>
                </c:pt>
                <c:pt idx="22">
                  <c:v>III g</c:v>
                </c:pt>
                <c:pt idx="23">
                  <c:v>III h</c:v>
                </c:pt>
              </c:strCache>
            </c:strRef>
          </c:cat>
          <c:val>
            <c:numRef>
              <c:f>Arkusz1!$E$4:$E$27</c:f>
              <c:numCache>
                <c:formatCode>General</c:formatCode>
                <c:ptCount val="24"/>
                <c:pt idx="0">
                  <c:v>8</c:v>
                </c:pt>
                <c:pt idx="1">
                  <c:v>375</c:v>
                </c:pt>
                <c:pt idx="2">
                  <c:v>878</c:v>
                </c:pt>
                <c:pt idx="4">
                  <c:v>49</c:v>
                </c:pt>
                <c:pt idx="6">
                  <c:v>172</c:v>
                </c:pt>
                <c:pt idx="7">
                  <c:v>15</c:v>
                </c:pt>
                <c:pt idx="9">
                  <c:v>4</c:v>
                </c:pt>
                <c:pt idx="11">
                  <c:v>55</c:v>
                </c:pt>
                <c:pt idx="12">
                  <c:v>1823</c:v>
                </c:pt>
                <c:pt idx="13">
                  <c:v>21</c:v>
                </c:pt>
                <c:pt idx="14">
                  <c:v>0</c:v>
                </c:pt>
                <c:pt idx="16">
                  <c:v>61</c:v>
                </c:pt>
                <c:pt idx="18">
                  <c:v>391</c:v>
                </c:pt>
                <c:pt idx="22">
                  <c:v>43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0693248"/>
        <c:axId val="40613504"/>
      </c:barChart>
      <c:catAx>
        <c:axId val="40693248"/>
        <c:scaling>
          <c:orientation val="minMax"/>
        </c:scaling>
        <c:delete val="0"/>
        <c:axPos val="b"/>
        <c:majorTickMark val="out"/>
        <c:minorTickMark val="none"/>
        <c:tickLblPos val="nextTo"/>
        <c:crossAx val="40613504"/>
        <c:crosses val="autoZero"/>
        <c:auto val="1"/>
        <c:lblAlgn val="ctr"/>
        <c:lblOffset val="100"/>
        <c:noMultiLvlLbl val="0"/>
      </c:catAx>
      <c:valAx>
        <c:axId val="4061350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069324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31"/>
    </mc:Choice>
    <mc:Fallback>
      <c:style val="31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err="1" smtClean="0"/>
              <a:t>Baterie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szt</a:t>
            </a:r>
            <a:r>
              <a:rPr lang="en-US" dirty="0"/>
              <a:t>.)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Arkusz1!$F$3</c:f>
              <c:strCache>
                <c:ptCount val="1"/>
                <c:pt idx="0">
                  <c:v>Baterie (szt.)</c:v>
                </c:pt>
              </c:strCache>
            </c:strRef>
          </c:tx>
          <c:invertIfNegative val="0"/>
          <c:cat>
            <c:strRef>
              <c:f>Arkusz1!$C$4:$C$27</c:f>
              <c:strCache>
                <c:ptCount val="24"/>
                <c:pt idx="0">
                  <c:v>I a</c:v>
                </c:pt>
                <c:pt idx="1">
                  <c:v>I b</c:v>
                </c:pt>
                <c:pt idx="2">
                  <c:v>I c</c:v>
                </c:pt>
                <c:pt idx="3">
                  <c:v>I d</c:v>
                </c:pt>
                <c:pt idx="4">
                  <c:v>I e</c:v>
                </c:pt>
                <c:pt idx="5">
                  <c:v>I f</c:v>
                </c:pt>
                <c:pt idx="6">
                  <c:v>I g </c:v>
                </c:pt>
                <c:pt idx="7">
                  <c:v>I h</c:v>
                </c:pt>
                <c:pt idx="8">
                  <c:v>II a</c:v>
                </c:pt>
                <c:pt idx="9">
                  <c:v>II b</c:v>
                </c:pt>
                <c:pt idx="10">
                  <c:v>II c</c:v>
                </c:pt>
                <c:pt idx="11">
                  <c:v>II d</c:v>
                </c:pt>
                <c:pt idx="12">
                  <c:v>II e</c:v>
                </c:pt>
                <c:pt idx="13">
                  <c:v>II f</c:v>
                </c:pt>
                <c:pt idx="14">
                  <c:v>II g</c:v>
                </c:pt>
                <c:pt idx="15">
                  <c:v>II h</c:v>
                </c:pt>
                <c:pt idx="16">
                  <c:v>III a</c:v>
                </c:pt>
                <c:pt idx="17">
                  <c:v>III b</c:v>
                </c:pt>
                <c:pt idx="18">
                  <c:v>III c </c:v>
                </c:pt>
                <c:pt idx="19">
                  <c:v>III d</c:v>
                </c:pt>
                <c:pt idx="20">
                  <c:v>III e</c:v>
                </c:pt>
                <c:pt idx="21">
                  <c:v>III f</c:v>
                </c:pt>
                <c:pt idx="22">
                  <c:v>III g</c:v>
                </c:pt>
                <c:pt idx="23">
                  <c:v>III h</c:v>
                </c:pt>
              </c:strCache>
            </c:strRef>
          </c:cat>
          <c:val>
            <c:numRef>
              <c:f>Arkusz1!$F$4:$F$27</c:f>
              <c:numCache>
                <c:formatCode>General</c:formatCode>
                <c:ptCount val="24"/>
                <c:pt idx="0">
                  <c:v>84</c:v>
                </c:pt>
                <c:pt idx="1">
                  <c:v>116</c:v>
                </c:pt>
                <c:pt idx="2">
                  <c:v>50</c:v>
                </c:pt>
                <c:pt idx="4">
                  <c:v>233</c:v>
                </c:pt>
                <c:pt idx="6">
                  <c:v>30</c:v>
                </c:pt>
                <c:pt idx="7">
                  <c:v>117</c:v>
                </c:pt>
                <c:pt idx="9">
                  <c:v>23</c:v>
                </c:pt>
                <c:pt idx="11">
                  <c:v>6</c:v>
                </c:pt>
                <c:pt idx="12">
                  <c:v>150</c:v>
                </c:pt>
                <c:pt idx="13">
                  <c:v>287</c:v>
                </c:pt>
                <c:pt idx="14">
                  <c:v>115</c:v>
                </c:pt>
                <c:pt idx="18">
                  <c:v>305</c:v>
                </c:pt>
                <c:pt idx="19">
                  <c:v>200</c:v>
                </c:pt>
                <c:pt idx="21">
                  <c:v>228</c:v>
                </c:pt>
                <c:pt idx="22">
                  <c:v>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0907776"/>
        <c:axId val="40615232"/>
      </c:barChart>
      <c:catAx>
        <c:axId val="40907776"/>
        <c:scaling>
          <c:orientation val="minMax"/>
        </c:scaling>
        <c:delete val="0"/>
        <c:axPos val="b"/>
        <c:majorTickMark val="out"/>
        <c:minorTickMark val="none"/>
        <c:tickLblPos val="nextTo"/>
        <c:crossAx val="40615232"/>
        <c:crosses val="autoZero"/>
        <c:auto val="1"/>
        <c:lblAlgn val="ctr"/>
        <c:lblOffset val="100"/>
        <c:noMultiLvlLbl val="0"/>
      </c:catAx>
      <c:valAx>
        <c:axId val="406152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090777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6C752-7CF0-4145-9427-3E5F913B539A}" type="datetimeFigureOut">
              <a:rPr lang="pl-PL" smtClean="0"/>
              <a:t>2016-06-12</a:t>
            </a:fld>
            <a:endParaRPr lang="pl-P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F31678-3ECE-4B59-846E-6B0C5FCB5441}" type="slidenum">
              <a:rPr lang="pl-PL" smtClean="0"/>
              <a:t>‹#›</a:t>
            </a:fld>
            <a:endParaRPr lang="pl-P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6C752-7CF0-4145-9427-3E5F913B539A}" type="datetimeFigureOut">
              <a:rPr lang="pl-PL" smtClean="0"/>
              <a:t>2016-06-12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31678-3ECE-4B59-846E-6B0C5FCB544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6C752-7CF0-4145-9427-3E5F913B539A}" type="datetimeFigureOut">
              <a:rPr lang="pl-PL" smtClean="0"/>
              <a:t>2016-06-12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31678-3ECE-4B59-846E-6B0C5FCB544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6C752-7CF0-4145-9427-3E5F913B539A}" type="datetimeFigureOut">
              <a:rPr lang="pl-PL" smtClean="0"/>
              <a:t>2016-06-12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31678-3ECE-4B59-846E-6B0C5FCB544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6C752-7CF0-4145-9427-3E5F913B539A}" type="datetimeFigureOut">
              <a:rPr lang="pl-PL" smtClean="0"/>
              <a:t>2016-06-12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31678-3ECE-4B59-846E-6B0C5FCB5441}" type="slidenum">
              <a:rPr lang="pl-PL" smtClean="0"/>
              <a:t>‹#›</a:t>
            </a:fld>
            <a:endParaRPr lang="pl-PL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6C752-7CF0-4145-9427-3E5F913B539A}" type="datetimeFigureOut">
              <a:rPr lang="pl-PL" smtClean="0"/>
              <a:t>2016-06-12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31678-3ECE-4B59-846E-6B0C5FCB5441}" type="slidenum">
              <a:rPr lang="pl-PL" smtClean="0"/>
              <a:t>‹#›</a:t>
            </a:fld>
            <a:endParaRPr lang="pl-P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6C752-7CF0-4145-9427-3E5F913B539A}" type="datetimeFigureOut">
              <a:rPr lang="pl-PL" smtClean="0"/>
              <a:t>2016-06-12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31678-3ECE-4B59-846E-6B0C5FCB5441}" type="slidenum">
              <a:rPr lang="pl-PL" smtClean="0"/>
              <a:t>‹#›</a:t>
            </a:fld>
            <a:endParaRPr lang="pl-PL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6C752-7CF0-4145-9427-3E5F913B539A}" type="datetimeFigureOut">
              <a:rPr lang="pl-PL" smtClean="0"/>
              <a:t>2016-06-12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31678-3ECE-4B59-846E-6B0C5FCB544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6C752-7CF0-4145-9427-3E5F913B539A}" type="datetimeFigureOut">
              <a:rPr lang="pl-PL" smtClean="0"/>
              <a:t>2016-06-12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31678-3ECE-4B59-846E-6B0C5FCB544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6C752-7CF0-4145-9427-3E5F913B539A}" type="datetimeFigureOut">
              <a:rPr lang="pl-PL" smtClean="0"/>
              <a:t>2016-06-12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31678-3ECE-4B59-846E-6B0C5FCB544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6C752-7CF0-4145-9427-3E5F913B539A}" type="datetimeFigureOut">
              <a:rPr lang="pl-PL" smtClean="0"/>
              <a:t>2016-06-12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31678-3ECE-4B59-846E-6B0C5FCB544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28C6C752-7CF0-4145-9427-3E5F913B539A}" type="datetimeFigureOut">
              <a:rPr lang="pl-PL" smtClean="0"/>
              <a:t>2016-06-12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8F31678-3ECE-4B59-846E-6B0C5FCB5441}" type="slidenum">
              <a:rPr lang="pl-PL" smtClean="0"/>
              <a:t>‹#›</a:t>
            </a:fld>
            <a:endParaRPr lang="pl-PL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755576" y="332656"/>
            <a:ext cx="8064896" cy="8161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pl-PL" b="1" dirty="0" smtClean="0">
                <a:solidFill>
                  <a:schemeClr val="tx2">
                    <a:lumMod val="75000"/>
                  </a:schemeClr>
                </a:solidFill>
                <a:effectLst/>
                <a:latin typeface="MV Boli"/>
                <a:ea typeface="Calibri"/>
                <a:cs typeface="Times New Roman"/>
              </a:rPr>
              <a:t>Zbiórka surowców wtórnych – I semestr roku szkolnego 2015/2016</a:t>
            </a:r>
            <a:endParaRPr lang="pl-PL" sz="1000" b="1" dirty="0">
              <a:solidFill>
                <a:schemeClr val="tx2">
                  <a:lumMod val="75000"/>
                </a:schemeClr>
              </a:solidFill>
              <a:ea typeface="Calibri"/>
              <a:cs typeface="Times New Roman"/>
            </a:endParaRPr>
          </a:p>
          <a:p>
            <a:endParaRPr lang="pl-PL" dirty="0"/>
          </a:p>
        </p:txBody>
      </p:sp>
      <p:pic>
        <p:nvPicPr>
          <p:cNvPr id="6" name="Picture 4" descr="http://splubiec.szkolnastrona.pl/container/big_6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9837" y="980728"/>
            <a:ext cx="4343400" cy="5162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5966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755576" y="332656"/>
            <a:ext cx="8064896" cy="8161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pl-PL" b="1" dirty="0" smtClean="0">
                <a:solidFill>
                  <a:schemeClr val="tx2">
                    <a:lumMod val="75000"/>
                  </a:schemeClr>
                </a:solidFill>
                <a:effectLst/>
                <a:latin typeface="MV Boli"/>
                <a:ea typeface="Calibri"/>
                <a:cs typeface="Times New Roman"/>
              </a:rPr>
              <a:t>Zbiórka surowców wtórnych </a:t>
            </a:r>
            <a:r>
              <a:rPr lang="pl-PL" b="1" dirty="0" smtClean="0">
                <a:solidFill>
                  <a:schemeClr val="tx2">
                    <a:lumMod val="75000"/>
                  </a:schemeClr>
                </a:solidFill>
                <a:effectLst/>
                <a:latin typeface="MV Boli"/>
                <a:ea typeface="Calibri"/>
                <a:cs typeface="Times New Roman"/>
              </a:rPr>
              <a:t>–rok szkolny </a:t>
            </a:r>
            <a:r>
              <a:rPr lang="pl-PL" b="1" dirty="0" smtClean="0">
                <a:solidFill>
                  <a:schemeClr val="tx2">
                    <a:lumMod val="75000"/>
                  </a:schemeClr>
                </a:solidFill>
                <a:effectLst/>
                <a:latin typeface="MV Boli"/>
                <a:ea typeface="Calibri"/>
                <a:cs typeface="Times New Roman"/>
              </a:rPr>
              <a:t>2015/2016</a:t>
            </a:r>
            <a:endParaRPr lang="pl-PL" sz="1000" b="1" dirty="0">
              <a:solidFill>
                <a:schemeClr val="tx2">
                  <a:lumMod val="75000"/>
                </a:schemeClr>
              </a:solidFill>
              <a:ea typeface="Calibri"/>
              <a:cs typeface="Times New Roman"/>
            </a:endParaRPr>
          </a:p>
          <a:p>
            <a:endParaRPr lang="pl-PL" dirty="0"/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9339304"/>
              </p:ext>
            </p:extLst>
          </p:nvPr>
        </p:nvGraphicFramePr>
        <p:xfrm>
          <a:off x="1043607" y="1052744"/>
          <a:ext cx="7272808" cy="5073414"/>
        </p:xfrm>
        <a:graphic>
          <a:graphicData uri="http://schemas.openxmlformats.org/drawingml/2006/table">
            <a:tbl>
              <a:tblPr/>
              <a:tblGrid>
                <a:gridCol w="856986"/>
                <a:gridCol w="1111765"/>
                <a:gridCol w="1737136"/>
                <a:gridCol w="1806622"/>
                <a:gridCol w="1760299"/>
              </a:tblGrid>
              <a:tr h="382062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Lp. 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Klasa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Nakrętki (szt.)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9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Makulatura (kg)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Baterie (szt.)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EA6A"/>
                    </a:solidFill>
                  </a:tcPr>
                </a:tc>
              </a:tr>
              <a:tr h="19547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 a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>
                          <a:solidFill>
                            <a:srgbClr val="00000A"/>
                          </a:solidFill>
                          <a:effectLst/>
                          <a:latin typeface="Times New Roman"/>
                        </a:rPr>
                        <a:t>3633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9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EA6A"/>
                    </a:solidFill>
                  </a:tcPr>
                </a:tc>
              </a:tr>
              <a:tr h="19547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2.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 b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>
                          <a:solidFill>
                            <a:srgbClr val="00000A"/>
                          </a:solidFill>
                          <a:effectLst/>
                          <a:latin typeface="Times New Roman"/>
                        </a:rPr>
                        <a:t>10061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9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>
                          <a:solidFill>
                            <a:srgbClr val="00000A"/>
                          </a:solidFill>
                          <a:effectLst/>
                          <a:latin typeface="Times New Roman"/>
                        </a:rPr>
                        <a:t>375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>
                          <a:solidFill>
                            <a:srgbClr val="00000A"/>
                          </a:solidFill>
                          <a:effectLst/>
                          <a:latin typeface="Times New Roman"/>
                        </a:rPr>
                        <a:t>116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EA6A"/>
                    </a:solidFill>
                  </a:tcPr>
                </a:tc>
              </a:tr>
              <a:tr h="19547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3.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 c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>
                          <a:solidFill>
                            <a:srgbClr val="00000A"/>
                          </a:solidFill>
                          <a:effectLst/>
                          <a:latin typeface="Times New Roman"/>
                        </a:rPr>
                        <a:t>4928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9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>
                          <a:solidFill>
                            <a:srgbClr val="00000A"/>
                          </a:solidFill>
                          <a:effectLst/>
                          <a:latin typeface="Times New Roman"/>
                        </a:rPr>
                        <a:t>878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EA6A"/>
                    </a:solidFill>
                  </a:tcPr>
                </a:tc>
              </a:tr>
              <a:tr h="19547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4.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 d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pl-PL" sz="1100" b="1" i="0" u="none" strike="noStrike" dirty="0" smtClean="0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pl-PL" sz="1100" b="1" i="0" u="none" strike="noStrike" dirty="0">
                        <a:solidFill>
                          <a:srgbClr val="00000A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9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 smtClean="0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0</a:t>
                      </a:r>
                      <a:r>
                        <a:rPr lang="pl-PL" sz="1100" b="1" i="0" u="none" strike="noStrike" dirty="0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 smtClean="0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0</a:t>
                      </a:r>
                      <a:r>
                        <a:rPr lang="pl-PL" sz="1100" b="1" i="0" u="none" strike="noStrike" dirty="0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EA6A"/>
                    </a:solidFill>
                  </a:tcPr>
                </a:tc>
              </a:tr>
              <a:tr h="19547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5.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 e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>
                          <a:solidFill>
                            <a:srgbClr val="00000A"/>
                          </a:solidFill>
                          <a:effectLst/>
                          <a:latin typeface="Times New Roman"/>
                        </a:rPr>
                        <a:t>19766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9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>
                          <a:solidFill>
                            <a:srgbClr val="00000A"/>
                          </a:solidFill>
                          <a:effectLst/>
                          <a:latin typeface="Times New Roman"/>
                        </a:rPr>
                        <a:t>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233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EA6A"/>
                    </a:solidFill>
                  </a:tcPr>
                </a:tc>
              </a:tr>
              <a:tr h="19547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6.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 f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>
                          <a:solidFill>
                            <a:srgbClr val="00000A"/>
                          </a:solidFill>
                          <a:effectLst/>
                          <a:latin typeface="Times New Roman"/>
                        </a:rPr>
                        <a:t>1100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9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 smtClean="0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0</a:t>
                      </a:r>
                      <a:r>
                        <a:rPr lang="pl-PL" sz="1100" b="1" i="0" u="none" strike="noStrike" dirty="0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pl-PL" sz="1100" b="1" i="0" u="none" strike="noStrike" dirty="0" smtClean="0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pl-PL" sz="1100" b="1" i="0" u="none" strike="noStrike" dirty="0">
                        <a:solidFill>
                          <a:srgbClr val="00000A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EA6A"/>
                    </a:solidFill>
                  </a:tcPr>
                </a:tc>
              </a:tr>
              <a:tr h="19547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7.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 g 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>
                          <a:solidFill>
                            <a:srgbClr val="00000A"/>
                          </a:solidFill>
                          <a:effectLst/>
                          <a:latin typeface="Times New Roman"/>
                        </a:rPr>
                        <a:t>7244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9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>
                          <a:solidFill>
                            <a:srgbClr val="00000A"/>
                          </a:solidFill>
                          <a:effectLst/>
                          <a:latin typeface="Times New Roman"/>
                        </a:rPr>
                        <a:t>172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>
                          <a:solidFill>
                            <a:srgbClr val="00000A"/>
                          </a:solidFill>
                          <a:effectLst/>
                          <a:latin typeface="Times New Roman"/>
                        </a:rPr>
                        <a:t>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EA6A"/>
                    </a:solidFill>
                  </a:tcPr>
                </a:tc>
              </a:tr>
              <a:tr h="19547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8.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 h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>
                          <a:solidFill>
                            <a:srgbClr val="00000A"/>
                          </a:solidFill>
                          <a:effectLst/>
                          <a:latin typeface="Times New Roman"/>
                        </a:rPr>
                        <a:t>2451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9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117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EA6A"/>
                    </a:solidFill>
                  </a:tcPr>
                </a:tc>
              </a:tr>
              <a:tr h="19547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9.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 a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>
                          <a:solidFill>
                            <a:srgbClr val="00000A"/>
                          </a:solidFill>
                          <a:effectLst/>
                          <a:latin typeface="Times New Roman"/>
                        </a:rPr>
                        <a:t>9658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9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 smtClean="0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0</a:t>
                      </a:r>
                      <a:r>
                        <a:rPr lang="pl-PL" sz="1100" b="1" i="0" u="none" strike="noStrike" dirty="0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 smtClean="0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0</a:t>
                      </a:r>
                      <a:r>
                        <a:rPr lang="pl-PL" sz="1100" b="1" i="0" u="none" strike="noStrike" dirty="0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EA6A"/>
                    </a:solidFill>
                  </a:tcPr>
                </a:tc>
              </a:tr>
              <a:tr h="19547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10.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 b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>
                          <a:solidFill>
                            <a:srgbClr val="00000A"/>
                          </a:solidFill>
                          <a:effectLst/>
                          <a:latin typeface="Times New Roman"/>
                        </a:rPr>
                        <a:t>3808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9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EA6A"/>
                    </a:solidFill>
                  </a:tcPr>
                </a:tc>
              </a:tr>
              <a:tr h="19547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11.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 c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pl-PL" sz="1100" b="1" i="0" u="none" strike="noStrike" dirty="0" smtClean="0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pl-PL" sz="1100" b="1" i="0" u="none" strike="noStrike" dirty="0">
                        <a:solidFill>
                          <a:srgbClr val="00000A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9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pl-PL" sz="1100" b="1" i="0" u="none" strike="noStrike" dirty="0" smtClean="0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pl-PL" sz="1100" b="1" i="0" u="none" strike="noStrike" dirty="0">
                        <a:solidFill>
                          <a:srgbClr val="00000A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 smtClean="0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pl-PL" sz="1100" b="1" i="0" u="none" strike="noStrike" dirty="0">
                        <a:solidFill>
                          <a:srgbClr val="00000A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EA6A"/>
                    </a:solidFill>
                  </a:tcPr>
                </a:tc>
              </a:tr>
              <a:tr h="19547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12.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 d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>
                          <a:solidFill>
                            <a:srgbClr val="00000A"/>
                          </a:solidFill>
                          <a:effectLst/>
                          <a:latin typeface="Times New Roman"/>
                        </a:rPr>
                        <a:t>1000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9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>
                          <a:solidFill>
                            <a:srgbClr val="00000A"/>
                          </a:solidFill>
                          <a:effectLst/>
                          <a:latin typeface="Times New Roman"/>
                        </a:rPr>
                        <a:t>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>
                          <a:solidFill>
                            <a:srgbClr val="00000A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EA6A"/>
                    </a:solidFill>
                  </a:tcPr>
                </a:tc>
              </a:tr>
              <a:tr h="19547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13.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 e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5819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9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1823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150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EA6A"/>
                    </a:solidFill>
                  </a:tcPr>
                </a:tc>
              </a:tr>
              <a:tr h="19547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14.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 f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>
                          <a:solidFill>
                            <a:srgbClr val="00000A"/>
                          </a:solidFill>
                          <a:effectLst/>
                          <a:latin typeface="Times New Roman"/>
                        </a:rPr>
                        <a:t>3985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9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>
                          <a:solidFill>
                            <a:srgbClr val="00000A"/>
                          </a:solidFill>
                          <a:effectLst/>
                          <a:latin typeface="Times New Roman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>
                          <a:solidFill>
                            <a:srgbClr val="00000A"/>
                          </a:solidFill>
                          <a:effectLst/>
                          <a:latin typeface="Times New Roman"/>
                        </a:rPr>
                        <a:t>287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EA6A"/>
                    </a:solidFill>
                  </a:tcPr>
                </a:tc>
              </a:tr>
              <a:tr h="19547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15.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 g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>
                          <a:solidFill>
                            <a:srgbClr val="00000A"/>
                          </a:solidFill>
                          <a:effectLst/>
                          <a:latin typeface="Times New Roman"/>
                        </a:rPr>
                        <a:t>7576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9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 smtClean="0">
                          <a:solidFill>
                            <a:srgbClr val="00000A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pl-PL" sz="1200" b="1" i="0" u="none" strike="noStrike" dirty="0">
                        <a:solidFill>
                          <a:srgbClr val="00000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>
                          <a:solidFill>
                            <a:srgbClr val="00000A"/>
                          </a:solidFill>
                          <a:effectLst/>
                          <a:latin typeface="Times New Roman"/>
                        </a:rPr>
                        <a:t>115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EA6A"/>
                    </a:solidFill>
                  </a:tcPr>
                </a:tc>
              </a:tr>
              <a:tr h="19547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15.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 h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>
                          <a:solidFill>
                            <a:srgbClr val="00000A"/>
                          </a:solidFill>
                          <a:effectLst/>
                          <a:latin typeface="Times New Roman"/>
                        </a:rPr>
                        <a:t>7910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9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pl-PL" sz="1100" b="1" i="0" u="none" strike="noStrike" dirty="0" smtClean="0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pl-PL" sz="1100" b="1" i="0" u="none" strike="noStrike" dirty="0">
                        <a:solidFill>
                          <a:srgbClr val="00000A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 smtClean="0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pl-PL" sz="1100" b="1" i="0" u="none" strike="noStrike" dirty="0">
                        <a:solidFill>
                          <a:srgbClr val="00000A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EA6A"/>
                    </a:solidFill>
                  </a:tcPr>
                </a:tc>
              </a:tr>
              <a:tr h="19547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17.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III a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>
                          <a:solidFill>
                            <a:srgbClr val="00000A"/>
                          </a:solidFill>
                          <a:effectLst/>
                          <a:latin typeface="Times New Roman"/>
                        </a:rPr>
                        <a:t>4020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9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 smtClean="0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pl-PL" sz="1100" b="1" i="0" u="none" strike="noStrike" dirty="0">
                        <a:solidFill>
                          <a:srgbClr val="00000A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EA6A"/>
                    </a:solidFill>
                  </a:tcPr>
                </a:tc>
              </a:tr>
              <a:tr h="19547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18.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III b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>
                          <a:solidFill>
                            <a:srgbClr val="00000A"/>
                          </a:solidFill>
                          <a:effectLst/>
                          <a:latin typeface="Times New Roman"/>
                        </a:rPr>
                        <a:t>3842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9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pl-PL" sz="1100" b="1" i="0" u="none" strike="noStrike" dirty="0" smtClean="0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pl-PL" sz="1100" b="1" i="0" u="none" strike="noStrike" dirty="0">
                        <a:solidFill>
                          <a:srgbClr val="00000A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 smtClean="0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 0</a:t>
                      </a:r>
                      <a:r>
                        <a:rPr lang="pl-PL" sz="1100" b="1" i="0" u="none" strike="noStrike" dirty="0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EA6A"/>
                    </a:solidFill>
                  </a:tcPr>
                </a:tc>
              </a:tr>
              <a:tr h="19547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19.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III c 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>
                          <a:solidFill>
                            <a:srgbClr val="00000A"/>
                          </a:solidFill>
                          <a:effectLst/>
                          <a:latin typeface="Times New Roman"/>
                        </a:rPr>
                        <a:t>18733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9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>
                          <a:solidFill>
                            <a:srgbClr val="00000A"/>
                          </a:solidFill>
                          <a:effectLst/>
                          <a:latin typeface="Times New Roman"/>
                        </a:rPr>
                        <a:t>391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>
                          <a:solidFill>
                            <a:srgbClr val="00000A"/>
                          </a:solidFill>
                          <a:effectLst/>
                          <a:latin typeface="Times New Roman"/>
                        </a:rPr>
                        <a:t>305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EA6A"/>
                    </a:solidFill>
                  </a:tcPr>
                </a:tc>
              </a:tr>
              <a:tr h="19547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20.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III d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>
                          <a:solidFill>
                            <a:srgbClr val="00000A"/>
                          </a:solidFill>
                          <a:effectLst/>
                          <a:latin typeface="Times New Roman"/>
                        </a:rPr>
                        <a:t>8584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9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pl-PL" sz="1100" b="1" i="0" u="none" strike="noStrike" dirty="0" smtClean="0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pl-PL" sz="1100" b="1" i="0" u="none" strike="noStrike" dirty="0">
                        <a:solidFill>
                          <a:srgbClr val="00000A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>
                          <a:solidFill>
                            <a:srgbClr val="00000A"/>
                          </a:solidFill>
                          <a:effectLst/>
                          <a:latin typeface="Times New Roman"/>
                        </a:rPr>
                        <a:t>200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EA6A"/>
                    </a:solidFill>
                  </a:tcPr>
                </a:tc>
              </a:tr>
              <a:tr h="19547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21.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III e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pl-PL" sz="1100" b="1" i="0" u="none" strike="noStrike" dirty="0" smtClean="0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pl-PL" sz="1100" b="1" i="0" u="none" strike="noStrike" dirty="0">
                        <a:solidFill>
                          <a:srgbClr val="00000A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9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pl-PL" sz="1100" b="1" i="0" u="none" strike="noStrike" dirty="0" smtClean="0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pl-PL" sz="1100" b="1" i="0" u="none" strike="noStrike" dirty="0">
                        <a:solidFill>
                          <a:srgbClr val="00000A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pl-PL" sz="1100" b="1" i="0" u="none" strike="noStrike" dirty="0" smtClean="0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pl-PL" sz="1100" b="1" i="0" u="none" strike="noStrike" dirty="0">
                        <a:solidFill>
                          <a:srgbClr val="00000A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EA6A"/>
                    </a:solidFill>
                  </a:tcPr>
                </a:tc>
              </a:tr>
              <a:tr h="19547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22.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III f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>
                          <a:solidFill>
                            <a:srgbClr val="00000A"/>
                          </a:solidFill>
                          <a:effectLst/>
                          <a:latin typeface="Times New Roman"/>
                        </a:rPr>
                        <a:t>1512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9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pl-PL" sz="1100" b="1" i="0" u="none" strike="noStrike" dirty="0" smtClean="0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pl-PL" sz="1100" b="1" i="0" u="none" strike="noStrike" dirty="0">
                        <a:solidFill>
                          <a:srgbClr val="00000A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>
                          <a:solidFill>
                            <a:srgbClr val="00000A"/>
                          </a:solidFill>
                          <a:effectLst/>
                          <a:latin typeface="Times New Roman"/>
                        </a:rPr>
                        <a:t>228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EA6A"/>
                    </a:solidFill>
                  </a:tcPr>
                </a:tc>
              </a:tr>
              <a:tr h="19547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23.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III g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4600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9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EA6A"/>
                    </a:solidFill>
                  </a:tcPr>
                </a:tc>
              </a:tr>
              <a:tr h="19547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24.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III h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A"/>
                          </a:solidFill>
                          <a:effectLst/>
                          <a:latin typeface="Times New Roman"/>
                        </a:rPr>
                        <a:t>2400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9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pl-PL" sz="1100" b="1" i="0" u="none" strike="noStrike" dirty="0" smtClean="0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pl-PL" sz="1100" b="1" i="0" u="none" strike="noStrike" dirty="0">
                        <a:solidFill>
                          <a:srgbClr val="00000A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pl-PL" sz="1100" b="1" i="0" u="none" strike="noStrike" dirty="0" smtClean="0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pl-PL" sz="1100" b="1" i="0" u="none" strike="noStrike" dirty="0">
                        <a:solidFill>
                          <a:srgbClr val="00000A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EA6A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2263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755576" y="332656"/>
            <a:ext cx="8064896" cy="8161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pl-PL" b="1" dirty="0">
                <a:solidFill>
                  <a:schemeClr val="tx2">
                    <a:lumMod val="75000"/>
                  </a:schemeClr>
                </a:solidFill>
                <a:latin typeface="MV Boli"/>
                <a:ea typeface="Calibri"/>
                <a:cs typeface="Times New Roman"/>
              </a:rPr>
              <a:t>Zbiórka surowców wtórnych –rok szkolny 2015/2016</a:t>
            </a:r>
            <a:endParaRPr lang="pl-PL" sz="1000" b="1" dirty="0">
              <a:solidFill>
                <a:schemeClr val="tx2">
                  <a:lumMod val="75000"/>
                </a:schemeClr>
              </a:solidFill>
              <a:ea typeface="Calibri"/>
              <a:cs typeface="Times New Roman"/>
            </a:endParaRPr>
          </a:p>
          <a:p>
            <a:endParaRPr lang="pl-PL" dirty="0"/>
          </a:p>
        </p:txBody>
      </p:sp>
      <p:graphicFrame>
        <p:nvGraphicFramePr>
          <p:cNvPr id="6" name="Wykres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11912458"/>
              </p:ext>
            </p:extLst>
          </p:nvPr>
        </p:nvGraphicFramePr>
        <p:xfrm>
          <a:off x="638174" y="1226343"/>
          <a:ext cx="7867651" cy="44053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10837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755576" y="332656"/>
            <a:ext cx="8064896" cy="8161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pl-PL" b="1" dirty="0">
                <a:solidFill>
                  <a:schemeClr val="tx2">
                    <a:lumMod val="75000"/>
                  </a:schemeClr>
                </a:solidFill>
                <a:latin typeface="MV Boli"/>
                <a:ea typeface="Calibri"/>
                <a:cs typeface="Times New Roman"/>
              </a:rPr>
              <a:t>Zbiórka surowców wtórnych –rok szkolny 2015/2016</a:t>
            </a:r>
            <a:endParaRPr lang="pl-PL" sz="1000" b="1" dirty="0">
              <a:solidFill>
                <a:schemeClr val="tx2">
                  <a:lumMod val="75000"/>
                </a:schemeClr>
              </a:solidFill>
              <a:ea typeface="Calibri"/>
              <a:cs typeface="Times New Roman"/>
            </a:endParaRPr>
          </a:p>
          <a:p>
            <a:endParaRPr lang="pl-PL" dirty="0"/>
          </a:p>
        </p:txBody>
      </p:sp>
      <p:graphicFrame>
        <p:nvGraphicFramePr>
          <p:cNvPr id="5" name="Wykres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8429729"/>
              </p:ext>
            </p:extLst>
          </p:nvPr>
        </p:nvGraphicFramePr>
        <p:xfrm>
          <a:off x="647700" y="1221581"/>
          <a:ext cx="7848600" cy="4414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23450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755576" y="332656"/>
            <a:ext cx="8064896" cy="8161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pl-PL" b="1" dirty="0">
                <a:solidFill>
                  <a:schemeClr val="tx2">
                    <a:lumMod val="75000"/>
                  </a:schemeClr>
                </a:solidFill>
                <a:latin typeface="MV Boli"/>
                <a:ea typeface="Calibri"/>
                <a:cs typeface="Times New Roman"/>
              </a:rPr>
              <a:t>Zbiórka surowców wtórnych –rok szkolny 2015/2016</a:t>
            </a:r>
            <a:endParaRPr lang="pl-PL" sz="1000" b="1" dirty="0">
              <a:solidFill>
                <a:schemeClr val="tx2">
                  <a:lumMod val="75000"/>
                </a:schemeClr>
              </a:solidFill>
              <a:ea typeface="Calibri"/>
              <a:cs typeface="Times New Roman"/>
            </a:endParaRPr>
          </a:p>
          <a:p>
            <a:endParaRPr lang="pl-PL" dirty="0"/>
          </a:p>
        </p:txBody>
      </p:sp>
      <p:graphicFrame>
        <p:nvGraphicFramePr>
          <p:cNvPr id="6" name="Wykres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14225060"/>
              </p:ext>
            </p:extLst>
          </p:nvPr>
        </p:nvGraphicFramePr>
        <p:xfrm>
          <a:off x="628650" y="1221581"/>
          <a:ext cx="7886700" cy="4414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65522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755576" y="332656"/>
            <a:ext cx="8064896" cy="8576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pl-PL" b="1" dirty="0" smtClean="0">
                <a:solidFill>
                  <a:schemeClr val="tx2">
                    <a:lumMod val="75000"/>
                  </a:schemeClr>
                </a:solidFill>
                <a:effectLst/>
                <a:latin typeface="MV Boli"/>
                <a:ea typeface="Calibri"/>
                <a:cs typeface="Times New Roman"/>
              </a:rPr>
              <a:t>Zachęcamy do aktywnego uczestnictwa w zbiórce </a:t>
            </a:r>
            <a:endParaRPr lang="pl-PL" b="1" dirty="0" smtClean="0">
              <a:solidFill>
                <a:schemeClr val="tx2">
                  <a:lumMod val="75000"/>
                </a:schemeClr>
              </a:solidFill>
              <a:effectLst/>
              <a:latin typeface="MV Bol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pl-PL" b="1" dirty="0" smtClean="0">
                <a:solidFill>
                  <a:schemeClr val="tx2">
                    <a:lumMod val="75000"/>
                  </a:schemeClr>
                </a:solidFill>
                <a:effectLst/>
                <a:latin typeface="MV Boli"/>
                <a:ea typeface="Calibri"/>
                <a:cs typeface="Times New Roman"/>
              </a:rPr>
              <a:t>w następnym roku szkolnym</a:t>
            </a:r>
            <a:endParaRPr lang="pl-PL" dirty="0"/>
          </a:p>
        </p:txBody>
      </p:sp>
      <p:pic>
        <p:nvPicPr>
          <p:cNvPr id="6" name="Picture 4" descr="http://splubiec.szkolnastrona.pl/container/big_6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491879" y="1578563"/>
            <a:ext cx="3777113" cy="4586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1816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755576" y="332656"/>
            <a:ext cx="8064896" cy="8161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pl-PL" b="1" dirty="0" smtClean="0">
                <a:solidFill>
                  <a:schemeClr val="tx2">
                    <a:lumMod val="75000"/>
                  </a:schemeClr>
                </a:solidFill>
                <a:effectLst/>
                <a:latin typeface="MV Boli"/>
                <a:ea typeface="Calibri"/>
                <a:cs typeface="Times New Roman"/>
              </a:rPr>
              <a:t>Zbiórka surowców wtórnych – I semestr roku szkolnego 2015/2016</a:t>
            </a:r>
            <a:endParaRPr lang="pl-PL" sz="1000" b="1" dirty="0">
              <a:solidFill>
                <a:schemeClr val="tx2">
                  <a:lumMod val="75000"/>
                </a:schemeClr>
              </a:solidFill>
              <a:ea typeface="Calibri"/>
              <a:cs typeface="Times New Roman"/>
            </a:endParaRPr>
          </a:p>
          <a:p>
            <a:endParaRPr lang="pl-PL" dirty="0"/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9798598"/>
              </p:ext>
            </p:extLst>
          </p:nvPr>
        </p:nvGraphicFramePr>
        <p:xfrm>
          <a:off x="1043607" y="1052744"/>
          <a:ext cx="7272808" cy="5073414"/>
        </p:xfrm>
        <a:graphic>
          <a:graphicData uri="http://schemas.openxmlformats.org/drawingml/2006/table">
            <a:tbl>
              <a:tblPr/>
              <a:tblGrid>
                <a:gridCol w="856986"/>
                <a:gridCol w="1111765"/>
                <a:gridCol w="1737136"/>
                <a:gridCol w="1806622"/>
                <a:gridCol w="1760299"/>
              </a:tblGrid>
              <a:tr h="382062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Lp. 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Klasa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Nakrętki (szt.)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9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Makulatura (kg)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Baterie (szt.)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EA6A"/>
                    </a:solidFill>
                  </a:tcPr>
                </a:tc>
              </a:tr>
              <a:tr h="19547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 a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188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9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EA6A"/>
                    </a:solidFill>
                  </a:tcPr>
                </a:tc>
              </a:tr>
              <a:tr h="19547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2.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 b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6991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9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74,5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86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EA6A"/>
                    </a:solidFill>
                  </a:tcPr>
                </a:tc>
              </a:tr>
              <a:tr h="19547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3.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 c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200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9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114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EA6A"/>
                    </a:solidFill>
                  </a:tcPr>
                </a:tc>
              </a:tr>
              <a:tr h="19547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4.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 d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9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EA6A"/>
                    </a:solidFill>
                  </a:tcPr>
                </a:tc>
              </a:tr>
              <a:tr h="19547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5.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 e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535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9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EA6A"/>
                    </a:solidFill>
                  </a:tcPr>
                </a:tc>
              </a:tr>
              <a:tr h="19547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6.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 f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400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9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EA6A"/>
                    </a:solidFill>
                  </a:tcPr>
                </a:tc>
              </a:tr>
              <a:tr h="19547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7.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 g 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3954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9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EA6A"/>
                    </a:solidFill>
                  </a:tcPr>
                </a:tc>
              </a:tr>
              <a:tr h="19547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8.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 h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750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9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EA6A"/>
                    </a:solidFill>
                  </a:tcPr>
                </a:tc>
              </a:tr>
              <a:tr h="19547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9.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 a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2050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9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EA6A"/>
                    </a:solidFill>
                  </a:tcPr>
                </a:tc>
              </a:tr>
              <a:tr h="19547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10.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 b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2732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9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EA6A"/>
                    </a:solidFill>
                  </a:tcPr>
                </a:tc>
              </a:tr>
              <a:tr h="19547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11.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 c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9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EA6A"/>
                    </a:solidFill>
                  </a:tcPr>
                </a:tc>
              </a:tr>
              <a:tr h="19547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12.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 d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1000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9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EA6A"/>
                    </a:solidFill>
                  </a:tcPr>
                </a:tc>
              </a:tr>
              <a:tr h="19547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13.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 e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2619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9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832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36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EA6A"/>
                    </a:solidFill>
                  </a:tcPr>
                </a:tc>
              </a:tr>
              <a:tr h="19547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14.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 f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1344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9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EA6A"/>
                    </a:solidFill>
                  </a:tcPr>
                </a:tc>
              </a:tr>
              <a:tr h="19547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15.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 g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9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EA6A"/>
                    </a:solidFill>
                  </a:tcPr>
                </a:tc>
              </a:tr>
              <a:tr h="19547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15.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 h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7084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9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EA6A"/>
                    </a:solidFill>
                  </a:tcPr>
                </a:tc>
              </a:tr>
              <a:tr h="19547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17.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III a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970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9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EA6A"/>
                    </a:solidFill>
                  </a:tcPr>
                </a:tc>
              </a:tr>
              <a:tr h="19547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18.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III b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180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9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EA6A"/>
                    </a:solidFill>
                  </a:tcPr>
                </a:tc>
              </a:tr>
              <a:tr h="19547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19.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III c 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9551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9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86,3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172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EA6A"/>
                    </a:solidFill>
                  </a:tcPr>
                </a:tc>
              </a:tr>
              <a:tr h="19547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20.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III d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5459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9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165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EA6A"/>
                    </a:solidFill>
                  </a:tcPr>
                </a:tc>
              </a:tr>
              <a:tr h="19547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21.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III e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9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EA6A"/>
                    </a:solidFill>
                  </a:tcPr>
                </a:tc>
              </a:tr>
              <a:tr h="19547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22.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III f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982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9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62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EA6A"/>
                    </a:solidFill>
                  </a:tcPr>
                </a:tc>
              </a:tr>
              <a:tr h="19547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23.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III g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9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EA6A"/>
                    </a:solidFill>
                  </a:tcPr>
                </a:tc>
              </a:tr>
              <a:tr h="19547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24.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III h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1000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9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EA6A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5553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755576" y="332656"/>
            <a:ext cx="8064896" cy="8161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pl-PL" b="1" dirty="0" smtClean="0">
                <a:solidFill>
                  <a:schemeClr val="tx2">
                    <a:lumMod val="75000"/>
                  </a:schemeClr>
                </a:solidFill>
                <a:effectLst/>
                <a:latin typeface="MV Boli"/>
                <a:ea typeface="Calibri"/>
                <a:cs typeface="Times New Roman"/>
              </a:rPr>
              <a:t>Zbiórka surowców wtórnych – I semestr roku szkolnego 2015/2016</a:t>
            </a:r>
            <a:endParaRPr lang="pl-PL" sz="1000" b="1" dirty="0">
              <a:solidFill>
                <a:schemeClr val="tx2">
                  <a:lumMod val="75000"/>
                </a:schemeClr>
              </a:solidFill>
              <a:ea typeface="Calibri"/>
              <a:cs typeface="Times New Roman"/>
            </a:endParaRPr>
          </a:p>
          <a:p>
            <a:endParaRPr lang="pl-PL" dirty="0"/>
          </a:p>
        </p:txBody>
      </p:sp>
      <p:graphicFrame>
        <p:nvGraphicFramePr>
          <p:cNvPr id="5" name="Wykres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03658371"/>
              </p:ext>
            </p:extLst>
          </p:nvPr>
        </p:nvGraphicFramePr>
        <p:xfrm>
          <a:off x="638174" y="1226343"/>
          <a:ext cx="7867651" cy="44053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81232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755576" y="332656"/>
            <a:ext cx="8064896" cy="8161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pl-PL" b="1" dirty="0" smtClean="0">
                <a:solidFill>
                  <a:schemeClr val="tx2">
                    <a:lumMod val="75000"/>
                  </a:schemeClr>
                </a:solidFill>
                <a:effectLst/>
                <a:latin typeface="MV Boli"/>
                <a:ea typeface="Calibri"/>
                <a:cs typeface="Times New Roman"/>
              </a:rPr>
              <a:t>Zbiórka surowców wtórnych – I semestr roku szkolnego 2015/2016</a:t>
            </a:r>
            <a:endParaRPr lang="pl-PL" sz="1000" b="1" dirty="0">
              <a:solidFill>
                <a:schemeClr val="tx2">
                  <a:lumMod val="75000"/>
                </a:schemeClr>
              </a:solidFill>
              <a:ea typeface="Calibri"/>
              <a:cs typeface="Times New Roman"/>
            </a:endParaRPr>
          </a:p>
          <a:p>
            <a:endParaRPr lang="pl-PL" dirty="0"/>
          </a:p>
        </p:txBody>
      </p:sp>
      <p:graphicFrame>
        <p:nvGraphicFramePr>
          <p:cNvPr id="6" name="Wykres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45051"/>
              </p:ext>
            </p:extLst>
          </p:nvPr>
        </p:nvGraphicFramePr>
        <p:xfrm>
          <a:off x="647700" y="1221581"/>
          <a:ext cx="7848600" cy="4414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68420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755576" y="332656"/>
            <a:ext cx="8064896" cy="8161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pl-PL" b="1" dirty="0" smtClean="0">
                <a:solidFill>
                  <a:schemeClr val="tx2">
                    <a:lumMod val="75000"/>
                  </a:schemeClr>
                </a:solidFill>
                <a:effectLst/>
                <a:latin typeface="MV Boli"/>
                <a:ea typeface="Calibri"/>
                <a:cs typeface="Times New Roman"/>
              </a:rPr>
              <a:t>Zbiórka surowców wtórnych – I semestr roku szkolnego 2015/2016</a:t>
            </a:r>
            <a:endParaRPr lang="pl-PL" sz="1000" b="1" dirty="0">
              <a:solidFill>
                <a:schemeClr val="tx2">
                  <a:lumMod val="75000"/>
                </a:schemeClr>
              </a:solidFill>
              <a:ea typeface="Calibri"/>
              <a:cs typeface="Times New Roman"/>
            </a:endParaRPr>
          </a:p>
          <a:p>
            <a:endParaRPr lang="pl-PL" dirty="0"/>
          </a:p>
        </p:txBody>
      </p:sp>
      <p:graphicFrame>
        <p:nvGraphicFramePr>
          <p:cNvPr id="5" name="Wykres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0079055"/>
              </p:ext>
            </p:extLst>
          </p:nvPr>
        </p:nvGraphicFramePr>
        <p:xfrm>
          <a:off x="628650" y="1221581"/>
          <a:ext cx="7886700" cy="4414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00555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755576" y="332656"/>
            <a:ext cx="8064896" cy="8161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pl-PL" b="1" dirty="0" smtClean="0">
                <a:solidFill>
                  <a:schemeClr val="tx2">
                    <a:lumMod val="75000"/>
                  </a:schemeClr>
                </a:solidFill>
                <a:effectLst/>
                <a:latin typeface="MV Boli"/>
                <a:ea typeface="Calibri"/>
                <a:cs typeface="Times New Roman"/>
              </a:rPr>
              <a:t>Zbiórka surowców wtórnych – </a:t>
            </a:r>
            <a:r>
              <a:rPr lang="pl-PL" b="1" dirty="0" smtClean="0">
                <a:solidFill>
                  <a:schemeClr val="tx2">
                    <a:lumMod val="75000"/>
                  </a:schemeClr>
                </a:solidFill>
                <a:effectLst/>
                <a:latin typeface="MV Boli"/>
                <a:ea typeface="Calibri"/>
                <a:cs typeface="Times New Roman"/>
              </a:rPr>
              <a:t>II </a:t>
            </a:r>
            <a:r>
              <a:rPr lang="pl-PL" b="1" dirty="0" smtClean="0">
                <a:solidFill>
                  <a:schemeClr val="tx2">
                    <a:lumMod val="75000"/>
                  </a:schemeClr>
                </a:solidFill>
                <a:effectLst/>
                <a:latin typeface="MV Boli"/>
                <a:ea typeface="Calibri"/>
                <a:cs typeface="Times New Roman"/>
              </a:rPr>
              <a:t>semestr roku szkolnego 2015/2016</a:t>
            </a:r>
            <a:endParaRPr lang="pl-PL" sz="1000" b="1" dirty="0">
              <a:solidFill>
                <a:schemeClr val="tx2">
                  <a:lumMod val="75000"/>
                </a:schemeClr>
              </a:solidFill>
              <a:ea typeface="Calibri"/>
              <a:cs typeface="Times New Roman"/>
            </a:endParaRPr>
          </a:p>
          <a:p>
            <a:endParaRPr lang="pl-PL" dirty="0"/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4041402"/>
              </p:ext>
            </p:extLst>
          </p:nvPr>
        </p:nvGraphicFramePr>
        <p:xfrm>
          <a:off x="1043607" y="1052744"/>
          <a:ext cx="7272808" cy="5073414"/>
        </p:xfrm>
        <a:graphic>
          <a:graphicData uri="http://schemas.openxmlformats.org/drawingml/2006/table">
            <a:tbl>
              <a:tblPr/>
              <a:tblGrid>
                <a:gridCol w="856986"/>
                <a:gridCol w="1111765"/>
                <a:gridCol w="1737136"/>
                <a:gridCol w="1806622"/>
                <a:gridCol w="1760299"/>
              </a:tblGrid>
              <a:tr h="382062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Lp. 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Klasa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Nakrętki (szt.)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9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Makulatura (kg)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Baterie (szt.)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EA6A"/>
                    </a:solidFill>
                  </a:tcPr>
                </a:tc>
              </a:tr>
              <a:tr h="19547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 a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A"/>
                          </a:solidFill>
                          <a:effectLst/>
                          <a:latin typeface="Times New Roman"/>
                        </a:rPr>
                        <a:t>3445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9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EA6A"/>
                    </a:solidFill>
                  </a:tcPr>
                </a:tc>
              </a:tr>
              <a:tr h="19547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2.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 b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A"/>
                          </a:solidFill>
                          <a:effectLst/>
                          <a:latin typeface="Times New Roman"/>
                        </a:rPr>
                        <a:t>3070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9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>
                          <a:solidFill>
                            <a:srgbClr val="00000A"/>
                          </a:solidFill>
                          <a:effectLst/>
                          <a:latin typeface="Times New Roman"/>
                        </a:rPr>
                        <a:t>300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>
                          <a:solidFill>
                            <a:srgbClr val="00000A"/>
                          </a:solidFill>
                          <a:effectLst/>
                          <a:latin typeface="Times New Roman"/>
                        </a:rPr>
                        <a:t>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EA6A"/>
                    </a:solidFill>
                  </a:tcPr>
                </a:tc>
              </a:tr>
              <a:tr h="19547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3.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 c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A"/>
                          </a:solidFill>
                          <a:effectLst/>
                          <a:latin typeface="Times New Roman"/>
                        </a:rPr>
                        <a:t>4728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9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A"/>
                          </a:solidFill>
                          <a:effectLst/>
                          <a:latin typeface="Times New Roman"/>
                        </a:rPr>
                        <a:t>764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EA6A"/>
                    </a:solidFill>
                  </a:tcPr>
                </a:tc>
              </a:tr>
              <a:tr h="19547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4.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 d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pl-PL" sz="1100" b="1" i="0" u="none" strike="noStrike" dirty="0" smtClean="0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pl-PL" sz="1100" b="1" i="0" u="none" strike="noStrike" dirty="0">
                        <a:solidFill>
                          <a:srgbClr val="00000A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9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pl-PL" sz="1100" b="1" i="0" u="none" strike="noStrike" dirty="0" smtClean="0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pl-PL" sz="1100" b="1" i="0" u="none" strike="noStrike" dirty="0">
                        <a:solidFill>
                          <a:srgbClr val="00000A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 smtClean="0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0</a:t>
                      </a:r>
                      <a:r>
                        <a:rPr lang="pl-PL" sz="1100" b="1" i="0" u="none" strike="noStrike" dirty="0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EA6A"/>
                    </a:solidFill>
                  </a:tcPr>
                </a:tc>
              </a:tr>
              <a:tr h="19547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5.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 e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>
                          <a:solidFill>
                            <a:srgbClr val="00000A"/>
                          </a:solidFill>
                          <a:effectLst/>
                          <a:latin typeface="Times New Roman"/>
                        </a:rPr>
                        <a:t>18766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9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A"/>
                          </a:solidFill>
                          <a:effectLst/>
                          <a:latin typeface="Times New Roman"/>
                        </a:rPr>
                        <a:t>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233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EA6A"/>
                    </a:solidFill>
                  </a:tcPr>
                </a:tc>
              </a:tr>
              <a:tr h="19547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6.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 f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>
                          <a:solidFill>
                            <a:srgbClr val="00000A"/>
                          </a:solidFill>
                          <a:effectLst/>
                          <a:latin typeface="Times New Roman"/>
                        </a:rPr>
                        <a:t>700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9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 smtClean="0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0</a:t>
                      </a:r>
                      <a:r>
                        <a:rPr lang="pl-PL" sz="1100" b="1" i="0" u="none" strike="noStrike" dirty="0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 smtClean="0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0</a:t>
                      </a:r>
                      <a:r>
                        <a:rPr lang="pl-PL" sz="1100" b="1" i="0" u="none" strike="noStrike" dirty="0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EA6A"/>
                    </a:solidFill>
                  </a:tcPr>
                </a:tc>
              </a:tr>
              <a:tr h="19547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7.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 g 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>
                          <a:solidFill>
                            <a:srgbClr val="00000A"/>
                          </a:solidFill>
                          <a:effectLst/>
                          <a:latin typeface="Times New Roman"/>
                        </a:rPr>
                        <a:t>3290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9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A"/>
                          </a:solidFill>
                          <a:effectLst/>
                          <a:latin typeface="Times New Roman"/>
                        </a:rPr>
                        <a:t>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>
                          <a:solidFill>
                            <a:srgbClr val="00000A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EA6A"/>
                    </a:solidFill>
                  </a:tcPr>
                </a:tc>
              </a:tr>
              <a:tr h="19547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8.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 h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>
                          <a:solidFill>
                            <a:srgbClr val="00000A"/>
                          </a:solidFill>
                          <a:effectLst/>
                          <a:latin typeface="Times New Roman"/>
                        </a:rPr>
                        <a:t>1701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9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117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EA6A"/>
                    </a:solidFill>
                  </a:tcPr>
                </a:tc>
              </a:tr>
              <a:tr h="19547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9.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 a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>
                          <a:solidFill>
                            <a:srgbClr val="00000A"/>
                          </a:solidFill>
                          <a:effectLst/>
                          <a:latin typeface="Times New Roman"/>
                        </a:rPr>
                        <a:t>7608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9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pl-PL" sz="1100" b="1" i="0" u="none" strike="noStrike" dirty="0" smtClean="0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pl-PL" sz="1100" b="1" i="0" u="none" strike="noStrike" dirty="0">
                        <a:solidFill>
                          <a:srgbClr val="00000A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 smtClean="0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0</a:t>
                      </a:r>
                      <a:r>
                        <a:rPr lang="pl-PL" sz="1100" b="1" i="0" u="none" strike="noStrike" dirty="0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EA6A"/>
                    </a:solidFill>
                  </a:tcPr>
                </a:tc>
              </a:tr>
              <a:tr h="19547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10.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 b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>
                          <a:solidFill>
                            <a:srgbClr val="00000A"/>
                          </a:solidFill>
                          <a:effectLst/>
                          <a:latin typeface="Times New Roman"/>
                        </a:rPr>
                        <a:t>1073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9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EA6A"/>
                    </a:solidFill>
                  </a:tcPr>
                </a:tc>
              </a:tr>
              <a:tr h="19547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11.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 c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 smtClean="0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pl-PL" sz="1100" b="1" i="0" u="none" strike="noStrike" dirty="0">
                        <a:solidFill>
                          <a:srgbClr val="00000A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9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 smtClean="0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0</a:t>
                      </a:r>
                      <a:r>
                        <a:rPr lang="pl-PL" sz="1100" b="1" i="0" u="none" strike="noStrike" dirty="0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 smtClean="0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0</a:t>
                      </a:r>
                      <a:r>
                        <a:rPr lang="pl-PL" sz="1100" b="1" i="0" u="none" strike="noStrike" dirty="0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EA6A"/>
                    </a:solidFill>
                  </a:tcPr>
                </a:tc>
              </a:tr>
              <a:tr h="19547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12.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 d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 smtClean="0">
                          <a:solidFill>
                            <a:srgbClr val="00000A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pl-PL" sz="1200" b="1" i="0" u="none" strike="noStrike" dirty="0">
                        <a:solidFill>
                          <a:srgbClr val="00000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9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 smtClean="0">
                          <a:solidFill>
                            <a:srgbClr val="00000A"/>
                          </a:solidFill>
                          <a:effectLst/>
                          <a:latin typeface="Times New Roman"/>
                        </a:rPr>
                        <a:t>0</a:t>
                      </a:r>
                      <a:r>
                        <a:rPr lang="pl-PL" sz="1200" b="1" i="0" u="none" strike="noStrike" dirty="0">
                          <a:solidFill>
                            <a:srgbClr val="00000A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A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pl-PL" sz="1200" b="1" i="0" u="none" strike="noStrike" dirty="0" smtClean="0">
                          <a:solidFill>
                            <a:srgbClr val="00000A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pl-PL" sz="1200" b="1" i="0" u="none" strike="noStrike" dirty="0">
                        <a:solidFill>
                          <a:srgbClr val="00000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EA6A"/>
                    </a:solidFill>
                  </a:tcPr>
                </a:tc>
              </a:tr>
              <a:tr h="19547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13.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 e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3200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9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991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114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EA6A"/>
                    </a:solidFill>
                  </a:tcPr>
                </a:tc>
              </a:tr>
              <a:tr h="19547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14.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 f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>
                          <a:solidFill>
                            <a:srgbClr val="00000A"/>
                          </a:solidFill>
                          <a:effectLst/>
                          <a:latin typeface="Times New Roman"/>
                        </a:rPr>
                        <a:t>2641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9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>
                          <a:solidFill>
                            <a:srgbClr val="00000A"/>
                          </a:solidFill>
                          <a:effectLst/>
                          <a:latin typeface="Times New Roman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A"/>
                          </a:solidFill>
                          <a:effectLst/>
                          <a:latin typeface="Times New Roman"/>
                        </a:rPr>
                        <a:t>187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EA6A"/>
                    </a:solidFill>
                  </a:tcPr>
                </a:tc>
              </a:tr>
              <a:tr h="19547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15.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 g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>
                          <a:solidFill>
                            <a:srgbClr val="00000A"/>
                          </a:solidFill>
                          <a:effectLst/>
                          <a:latin typeface="Times New Roman"/>
                        </a:rPr>
                        <a:t>7576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9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 smtClean="0">
                          <a:solidFill>
                            <a:srgbClr val="00000A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pl-PL" sz="1200" b="1" i="0" u="none" strike="noStrike" dirty="0">
                        <a:solidFill>
                          <a:srgbClr val="00000A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A"/>
                          </a:solidFill>
                          <a:effectLst/>
                          <a:latin typeface="Times New Roman"/>
                        </a:rPr>
                        <a:t>115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EA6A"/>
                    </a:solidFill>
                  </a:tcPr>
                </a:tc>
              </a:tr>
              <a:tr h="19547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15.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 h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>
                          <a:solidFill>
                            <a:srgbClr val="00000A"/>
                          </a:solidFill>
                          <a:effectLst/>
                          <a:latin typeface="Times New Roman"/>
                        </a:rPr>
                        <a:t>830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9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 smtClean="0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0</a:t>
                      </a:r>
                      <a:r>
                        <a:rPr lang="pl-PL" sz="1100" b="1" i="0" u="none" strike="noStrike" dirty="0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 smtClean="0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0</a:t>
                      </a:r>
                      <a:r>
                        <a:rPr lang="pl-PL" sz="1100" b="1" i="0" u="none" strike="noStrike" dirty="0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EA6A"/>
                    </a:solidFill>
                  </a:tcPr>
                </a:tc>
              </a:tr>
              <a:tr h="19547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17.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III a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>
                          <a:solidFill>
                            <a:srgbClr val="00000A"/>
                          </a:solidFill>
                          <a:effectLst/>
                          <a:latin typeface="Times New Roman"/>
                        </a:rPr>
                        <a:t>3050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9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pl-PL" sz="1100" b="1" i="0" u="none" strike="noStrike" dirty="0" smtClean="0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pl-PL" sz="1100" b="1" i="0" u="none" strike="noStrike" dirty="0">
                        <a:solidFill>
                          <a:srgbClr val="00000A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EA6A"/>
                    </a:solidFill>
                  </a:tcPr>
                </a:tc>
              </a:tr>
              <a:tr h="19547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18.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III b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>
                          <a:solidFill>
                            <a:srgbClr val="00000A"/>
                          </a:solidFill>
                          <a:effectLst/>
                          <a:latin typeface="Times New Roman"/>
                        </a:rPr>
                        <a:t>3662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9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pl-PL" sz="1100" b="1" i="0" u="none" strike="noStrike" dirty="0" smtClean="0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pl-PL" sz="1100" b="1" i="0" u="none" strike="noStrike" dirty="0">
                        <a:solidFill>
                          <a:srgbClr val="00000A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 smtClean="0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0</a:t>
                      </a:r>
                      <a:r>
                        <a:rPr lang="pl-PL" sz="1100" b="1" i="0" u="none" strike="noStrike" dirty="0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EA6A"/>
                    </a:solidFill>
                  </a:tcPr>
                </a:tc>
              </a:tr>
              <a:tr h="19547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19.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III c 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>
                          <a:solidFill>
                            <a:srgbClr val="00000A"/>
                          </a:solidFill>
                          <a:effectLst/>
                          <a:latin typeface="Times New Roman"/>
                        </a:rPr>
                        <a:t>9182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9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>
                          <a:solidFill>
                            <a:srgbClr val="00000A"/>
                          </a:solidFill>
                          <a:effectLst/>
                          <a:latin typeface="Times New Roman"/>
                        </a:rPr>
                        <a:t>305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A"/>
                          </a:solidFill>
                          <a:effectLst/>
                          <a:latin typeface="Times New Roman"/>
                        </a:rPr>
                        <a:t>133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EA6A"/>
                    </a:solidFill>
                  </a:tcPr>
                </a:tc>
              </a:tr>
              <a:tr h="19547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20.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III d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>
                          <a:solidFill>
                            <a:srgbClr val="00000A"/>
                          </a:solidFill>
                          <a:effectLst/>
                          <a:latin typeface="Times New Roman"/>
                        </a:rPr>
                        <a:t>3125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9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pl-PL" sz="1100" b="1" i="0" u="none" strike="noStrike" dirty="0" smtClean="0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pl-PL" sz="1100" b="1" i="0" u="none" strike="noStrike" dirty="0">
                        <a:solidFill>
                          <a:srgbClr val="00000A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A"/>
                          </a:solidFill>
                          <a:effectLst/>
                          <a:latin typeface="Times New Roman"/>
                        </a:rPr>
                        <a:t>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EA6A"/>
                    </a:solidFill>
                  </a:tcPr>
                </a:tc>
              </a:tr>
              <a:tr h="19547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21.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III e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pl-PL" sz="1100" b="1" i="0" u="none" strike="noStrike" dirty="0" smtClean="0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pl-PL" sz="1100" b="1" i="0" u="none" strike="noStrike" dirty="0">
                        <a:solidFill>
                          <a:srgbClr val="00000A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9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pl-PL" sz="1100" b="1" i="0" u="none" strike="noStrike" dirty="0" smtClean="0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pl-PL" sz="1100" b="1" i="0" u="none" strike="noStrike" dirty="0">
                        <a:solidFill>
                          <a:srgbClr val="00000A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 smtClean="0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0</a:t>
                      </a:r>
                      <a:r>
                        <a:rPr lang="pl-PL" sz="1100" b="1" i="0" u="none" strike="noStrike" dirty="0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EA6A"/>
                    </a:solidFill>
                  </a:tcPr>
                </a:tc>
              </a:tr>
              <a:tr h="19547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22.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III f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>
                          <a:solidFill>
                            <a:srgbClr val="00000A"/>
                          </a:solidFill>
                          <a:effectLst/>
                          <a:latin typeface="Times New Roman"/>
                        </a:rPr>
                        <a:t>530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9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pl-PL" sz="1100" b="1" i="0" u="none" strike="noStrike" dirty="0" smtClean="0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pl-PL" sz="1100" b="1" i="0" u="none" strike="noStrike" dirty="0">
                        <a:solidFill>
                          <a:srgbClr val="00000A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A"/>
                          </a:solidFill>
                          <a:effectLst/>
                          <a:latin typeface="Times New Roman"/>
                        </a:rPr>
                        <a:t>166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EA6A"/>
                    </a:solidFill>
                  </a:tcPr>
                </a:tc>
              </a:tr>
              <a:tr h="19547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23.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III g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4600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9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EA6A"/>
                    </a:solidFill>
                  </a:tcPr>
                </a:tc>
              </a:tr>
              <a:tr h="19547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24.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III h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A"/>
                          </a:solidFill>
                          <a:effectLst/>
                          <a:latin typeface="Times New Roman"/>
                        </a:rPr>
                        <a:t>1400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9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pl-PL" sz="1100" b="1" i="0" u="none" strike="noStrike" dirty="0" smtClean="0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pl-PL" sz="1100" b="1" i="0" u="none" strike="noStrike" dirty="0">
                        <a:solidFill>
                          <a:srgbClr val="00000A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pl-PL" sz="1100" b="1" i="0" u="none" strike="noStrike" dirty="0" smtClean="0">
                          <a:solidFill>
                            <a:srgbClr val="00000A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pl-PL" sz="1100" b="1" i="0" u="none" strike="noStrike" dirty="0">
                        <a:solidFill>
                          <a:srgbClr val="00000A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EA6A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6657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755576" y="332656"/>
            <a:ext cx="8064896" cy="8161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pl-PL" b="1" dirty="0" smtClean="0">
                <a:solidFill>
                  <a:schemeClr val="tx2">
                    <a:lumMod val="75000"/>
                  </a:schemeClr>
                </a:solidFill>
                <a:effectLst/>
                <a:latin typeface="MV Boli"/>
                <a:ea typeface="Calibri"/>
                <a:cs typeface="Times New Roman"/>
              </a:rPr>
              <a:t>Zbiórka surowców wtórnych – </a:t>
            </a:r>
            <a:r>
              <a:rPr lang="pl-PL" b="1" dirty="0" smtClean="0">
                <a:solidFill>
                  <a:schemeClr val="tx2">
                    <a:lumMod val="75000"/>
                  </a:schemeClr>
                </a:solidFill>
                <a:effectLst/>
                <a:latin typeface="MV Boli"/>
                <a:ea typeface="Calibri"/>
                <a:cs typeface="Times New Roman"/>
              </a:rPr>
              <a:t>II </a:t>
            </a:r>
            <a:r>
              <a:rPr lang="pl-PL" b="1" dirty="0" smtClean="0">
                <a:solidFill>
                  <a:schemeClr val="tx2">
                    <a:lumMod val="75000"/>
                  </a:schemeClr>
                </a:solidFill>
                <a:effectLst/>
                <a:latin typeface="MV Boli"/>
                <a:ea typeface="Calibri"/>
                <a:cs typeface="Times New Roman"/>
              </a:rPr>
              <a:t>semestr roku szkolnego 2015/2016</a:t>
            </a:r>
            <a:endParaRPr lang="pl-PL" sz="1000" b="1" dirty="0">
              <a:solidFill>
                <a:schemeClr val="tx2">
                  <a:lumMod val="75000"/>
                </a:schemeClr>
              </a:solidFill>
              <a:ea typeface="Calibri"/>
              <a:cs typeface="Times New Roman"/>
            </a:endParaRPr>
          </a:p>
          <a:p>
            <a:endParaRPr lang="pl-PL" dirty="0"/>
          </a:p>
        </p:txBody>
      </p:sp>
      <p:graphicFrame>
        <p:nvGraphicFramePr>
          <p:cNvPr id="6" name="Wykres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7044129"/>
              </p:ext>
            </p:extLst>
          </p:nvPr>
        </p:nvGraphicFramePr>
        <p:xfrm>
          <a:off x="638174" y="1226343"/>
          <a:ext cx="7867651" cy="44053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4867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755576" y="332656"/>
            <a:ext cx="8064896" cy="8161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pl-PL" b="1" dirty="0" smtClean="0">
                <a:solidFill>
                  <a:schemeClr val="tx2">
                    <a:lumMod val="75000"/>
                  </a:schemeClr>
                </a:solidFill>
                <a:effectLst/>
                <a:latin typeface="MV Boli"/>
                <a:ea typeface="Calibri"/>
                <a:cs typeface="Times New Roman"/>
              </a:rPr>
              <a:t>Zbiórka surowców wtórnych – </a:t>
            </a:r>
            <a:r>
              <a:rPr lang="pl-PL" b="1" dirty="0" smtClean="0">
                <a:solidFill>
                  <a:schemeClr val="tx2">
                    <a:lumMod val="75000"/>
                  </a:schemeClr>
                </a:solidFill>
                <a:effectLst/>
                <a:latin typeface="MV Boli"/>
                <a:ea typeface="Calibri"/>
                <a:cs typeface="Times New Roman"/>
              </a:rPr>
              <a:t>II </a:t>
            </a:r>
            <a:r>
              <a:rPr lang="pl-PL" b="1" dirty="0" smtClean="0">
                <a:solidFill>
                  <a:schemeClr val="tx2">
                    <a:lumMod val="75000"/>
                  </a:schemeClr>
                </a:solidFill>
                <a:effectLst/>
                <a:latin typeface="MV Boli"/>
                <a:ea typeface="Calibri"/>
                <a:cs typeface="Times New Roman"/>
              </a:rPr>
              <a:t>semestr roku szkolnego 2015/2016</a:t>
            </a:r>
            <a:endParaRPr lang="pl-PL" sz="1000" b="1" dirty="0">
              <a:solidFill>
                <a:schemeClr val="tx2">
                  <a:lumMod val="75000"/>
                </a:schemeClr>
              </a:solidFill>
              <a:ea typeface="Calibri"/>
              <a:cs typeface="Times New Roman"/>
            </a:endParaRPr>
          </a:p>
          <a:p>
            <a:endParaRPr lang="pl-PL" dirty="0"/>
          </a:p>
        </p:txBody>
      </p:sp>
      <p:graphicFrame>
        <p:nvGraphicFramePr>
          <p:cNvPr id="5" name="Wykres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354770"/>
              </p:ext>
            </p:extLst>
          </p:nvPr>
        </p:nvGraphicFramePr>
        <p:xfrm>
          <a:off x="647700" y="1221581"/>
          <a:ext cx="7848600" cy="4414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58240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755576" y="332656"/>
            <a:ext cx="8064896" cy="8161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pl-PL" b="1" dirty="0" smtClean="0">
                <a:solidFill>
                  <a:schemeClr val="tx2">
                    <a:lumMod val="75000"/>
                  </a:schemeClr>
                </a:solidFill>
                <a:effectLst/>
                <a:latin typeface="MV Boli"/>
                <a:ea typeface="Calibri"/>
                <a:cs typeface="Times New Roman"/>
              </a:rPr>
              <a:t>Zbiórka surowców wtórnych – </a:t>
            </a:r>
            <a:r>
              <a:rPr lang="pl-PL" b="1" dirty="0" smtClean="0">
                <a:solidFill>
                  <a:schemeClr val="tx2">
                    <a:lumMod val="75000"/>
                  </a:schemeClr>
                </a:solidFill>
                <a:effectLst/>
                <a:latin typeface="MV Boli"/>
                <a:ea typeface="Calibri"/>
                <a:cs typeface="Times New Roman"/>
              </a:rPr>
              <a:t>II </a:t>
            </a:r>
            <a:r>
              <a:rPr lang="pl-PL" b="1" dirty="0" smtClean="0">
                <a:solidFill>
                  <a:schemeClr val="tx2">
                    <a:lumMod val="75000"/>
                  </a:schemeClr>
                </a:solidFill>
                <a:effectLst/>
                <a:latin typeface="MV Boli"/>
                <a:ea typeface="Calibri"/>
                <a:cs typeface="Times New Roman"/>
              </a:rPr>
              <a:t>semestr roku szkolnego 2015/2016</a:t>
            </a:r>
            <a:endParaRPr lang="pl-PL" sz="1000" b="1" dirty="0">
              <a:solidFill>
                <a:schemeClr val="tx2">
                  <a:lumMod val="75000"/>
                </a:schemeClr>
              </a:solidFill>
              <a:ea typeface="Calibri"/>
              <a:cs typeface="Times New Roman"/>
            </a:endParaRPr>
          </a:p>
          <a:p>
            <a:endParaRPr lang="pl-PL" dirty="0"/>
          </a:p>
        </p:txBody>
      </p:sp>
      <p:graphicFrame>
        <p:nvGraphicFramePr>
          <p:cNvPr id="6" name="Wykres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26949962"/>
              </p:ext>
            </p:extLst>
          </p:nvPr>
        </p:nvGraphicFramePr>
        <p:xfrm>
          <a:off x="628650" y="1221581"/>
          <a:ext cx="7886700" cy="4414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07621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ierownictwo">
  <a:themeElements>
    <a:clrScheme name="Kierownictwo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Kierownictw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ierownictw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104</TotalTime>
  <Words>682</Words>
  <Application>Microsoft Office PowerPoint</Application>
  <PresentationFormat>Pokaz na ekranie (4:3)</PresentationFormat>
  <Paragraphs>399</Paragraphs>
  <Slides>14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5" baseType="lpstr">
      <vt:lpstr>Kierownictwo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Eligeli</dc:creator>
  <cp:lastModifiedBy>Eligeli</cp:lastModifiedBy>
  <cp:revision>18</cp:revision>
  <dcterms:created xsi:type="dcterms:W3CDTF">2016-01-13T16:11:50Z</dcterms:created>
  <dcterms:modified xsi:type="dcterms:W3CDTF">2016-06-12T09:46:34Z</dcterms:modified>
</cp:coreProperties>
</file>