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56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A6A"/>
    <a:srgbClr val="FEC200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geli\AppData\Roaming\Microsoft\Excel\Zbi&#243;rka%20surowc&#243;w%20wt&#243;rnych%20(version%201)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geli\AppData\Roaming\Microsoft\Excel\Zbi&#243;rka%20surowc&#243;w%20wt&#243;rnych%20(version%201)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geli\AppData\Roaming\Microsoft\Excel\Zbi&#243;rka%20surowc&#243;w%20wt&#243;rnych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Nakrętki  (szt.)</a:t>
            </a:r>
            <a:endParaRPr lang="pl-PL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Arkusz1!$D$3</c:f>
              <c:strCache>
                <c:ptCount val="1"/>
                <c:pt idx="0">
                  <c:v>Nakrętki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Arkusz1!$D$4:$D$27</c:f>
              <c:numCache>
                <c:formatCode>General</c:formatCode>
                <c:ptCount val="24"/>
                <c:pt idx="0">
                  <c:v>188</c:v>
                </c:pt>
                <c:pt idx="1">
                  <c:v>6991</c:v>
                </c:pt>
                <c:pt idx="2">
                  <c:v>200</c:v>
                </c:pt>
                <c:pt idx="3">
                  <c:v>0</c:v>
                </c:pt>
                <c:pt idx="4">
                  <c:v>535</c:v>
                </c:pt>
                <c:pt idx="5">
                  <c:v>400</c:v>
                </c:pt>
                <c:pt idx="6">
                  <c:v>3954</c:v>
                </c:pt>
                <c:pt idx="7">
                  <c:v>750</c:v>
                </c:pt>
                <c:pt idx="8">
                  <c:v>2050</c:v>
                </c:pt>
                <c:pt idx="9">
                  <c:v>2732</c:v>
                </c:pt>
                <c:pt idx="10">
                  <c:v>0</c:v>
                </c:pt>
                <c:pt idx="11">
                  <c:v>1000</c:v>
                </c:pt>
                <c:pt idx="12">
                  <c:v>2619</c:v>
                </c:pt>
                <c:pt idx="13">
                  <c:v>1344</c:v>
                </c:pt>
                <c:pt idx="14">
                  <c:v>0</c:v>
                </c:pt>
                <c:pt idx="15">
                  <c:v>7084</c:v>
                </c:pt>
                <c:pt idx="16">
                  <c:v>970</c:v>
                </c:pt>
                <c:pt idx="17">
                  <c:v>180</c:v>
                </c:pt>
                <c:pt idx="18">
                  <c:v>9551</c:v>
                </c:pt>
                <c:pt idx="19">
                  <c:v>5459</c:v>
                </c:pt>
                <c:pt idx="20">
                  <c:v>0</c:v>
                </c:pt>
                <c:pt idx="21">
                  <c:v>982</c:v>
                </c:pt>
                <c:pt idx="22">
                  <c:v>0</c:v>
                </c:pt>
                <c:pt idx="23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239936"/>
        <c:axId val="77911680"/>
      </c:barChart>
      <c:catAx>
        <c:axId val="99239936"/>
        <c:scaling>
          <c:orientation val="minMax"/>
        </c:scaling>
        <c:delete val="0"/>
        <c:axPos val="b"/>
        <c:majorTickMark val="out"/>
        <c:minorTickMark val="none"/>
        <c:tickLblPos val="nextTo"/>
        <c:crossAx val="77911680"/>
        <c:crosses val="autoZero"/>
        <c:auto val="1"/>
        <c:lblAlgn val="ctr"/>
        <c:lblOffset val="100"/>
        <c:noMultiLvlLbl val="0"/>
      </c:catAx>
      <c:valAx>
        <c:axId val="77911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239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Makulatura (kg)</a:t>
            </a:r>
            <a:endParaRPr lang="pl-PL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Arkusz1!$E$3</c:f>
              <c:strCache>
                <c:ptCount val="1"/>
                <c:pt idx="0">
                  <c:v>Makulatura (kg)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Arkusz1!$E$4:$E$27</c:f>
              <c:numCache>
                <c:formatCode>General</c:formatCode>
                <c:ptCount val="24"/>
                <c:pt idx="0">
                  <c:v>0</c:v>
                </c:pt>
                <c:pt idx="1">
                  <c:v>74.5</c:v>
                </c:pt>
                <c:pt idx="2">
                  <c:v>114</c:v>
                </c:pt>
                <c:pt idx="3">
                  <c:v>0</c:v>
                </c:pt>
                <c:pt idx="4">
                  <c:v>25</c:v>
                </c:pt>
                <c:pt idx="5">
                  <c:v>0</c:v>
                </c:pt>
                <c:pt idx="6">
                  <c:v>80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55</c:v>
                </c:pt>
                <c:pt idx="12">
                  <c:v>832</c:v>
                </c:pt>
                <c:pt idx="13">
                  <c:v>10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86.3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241472"/>
        <c:axId val="79208448"/>
      </c:barChart>
      <c:catAx>
        <c:axId val="99241472"/>
        <c:scaling>
          <c:orientation val="minMax"/>
        </c:scaling>
        <c:delete val="0"/>
        <c:axPos val="b"/>
        <c:majorTickMark val="out"/>
        <c:minorTickMark val="none"/>
        <c:tickLblPos val="nextTo"/>
        <c:crossAx val="79208448"/>
        <c:crosses val="autoZero"/>
        <c:auto val="1"/>
        <c:lblAlgn val="ctr"/>
        <c:lblOffset val="100"/>
        <c:noMultiLvlLbl val="0"/>
      </c:catAx>
      <c:valAx>
        <c:axId val="79208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241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Baterie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szt</a:t>
            </a:r>
            <a:r>
              <a:rPr lang="en-US" dirty="0"/>
              <a:t>.)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Arkusz1!$F$3</c:f>
              <c:strCache>
                <c:ptCount val="1"/>
                <c:pt idx="0">
                  <c:v>Baterie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Arkusz1!$F$4:$F$27</c:f>
              <c:numCache>
                <c:formatCode>General</c:formatCode>
                <c:ptCount val="24"/>
                <c:pt idx="0">
                  <c:v>0</c:v>
                </c:pt>
                <c:pt idx="1">
                  <c:v>86</c:v>
                </c:pt>
                <c:pt idx="2">
                  <c:v>50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6</c:v>
                </c:pt>
                <c:pt idx="12">
                  <c:v>36</c:v>
                </c:pt>
                <c:pt idx="13">
                  <c:v>100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172</c:v>
                </c:pt>
                <c:pt idx="19">
                  <c:v>165</c:v>
                </c:pt>
                <c:pt idx="20">
                  <c:v>0</c:v>
                </c:pt>
                <c:pt idx="21">
                  <c:v>62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12640"/>
        <c:axId val="79210752"/>
      </c:barChart>
      <c:catAx>
        <c:axId val="9931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79210752"/>
        <c:crosses val="autoZero"/>
        <c:auto val="1"/>
        <c:lblAlgn val="ctr"/>
        <c:lblOffset val="100"/>
        <c:noMultiLvlLbl val="0"/>
      </c:catAx>
      <c:valAx>
        <c:axId val="79210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312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C6C752-7CF0-4145-9427-3E5F913B539A}" type="datetimeFigureOut">
              <a:rPr lang="pl-PL" smtClean="0"/>
              <a:t>2016-01-13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pic>
        <p:nvPicPr>
          <p:cNvPr id="6" name="Picture 4" descr="http://splubiec.szkolnastrona.pl/container/big_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837" y="980728"/>
            <a:ext cx="4343400" cy="51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966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798598"/>
              </p:ext>
            </p:extLst>
          </p:nvPr>
        </p:nvGraphicFramePr>
        <p:xfrm>
          <a:off x="1043607" y="1052744"/>
          <a:ext cx="7272808" cy="5073414"/>
        </p:xfrm>
        <a:graphic>
          <a:graphicData uri="http://schemas.openxmlformats.org/drawingml/2006/table">
            <a:tbl>
              <a:tblPr/>
              <a:tblGrid>
                <a:gridCol w="856986"/>
                <a:gridCol w="1111765"/>
                <a:gridCol w="1737136"/>
                <a:gridCol w="1806622"/>
                <a:gridCol w="1760299"/>
              </a:tblGrid>
              <a:tr h="3820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Lp.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Klasa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Nakrętki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Makulatura (kg)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Baterie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6991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g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3954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2050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2732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2619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7084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c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9551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5459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53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658371"/>
              </p:ext>
            </p:extLst>
          </p:nvPr>
        </p:nvGraphicFramePr>
        <p:xfrm>
          <a:off x="638174" y="1226343"/>
          <a:ext cx="7867651" cy="4405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23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051"/>
              </p:ext>
            </p:extLst>
          </p:nvPr>
        </p:nvGraphicFramePr>
        <p:xfrm>
          <a:off x="647700" y="1221581"/>
          <a:ext cx="78486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8420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079055"/>
              </p:ext>
            </p:extLst>
          </p:nvPr>
        </p:nvGraphicFramePr>
        <p:xfrm>
          <a:off x="628650" y="1221581"/>
          <a:ext cx="78867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0555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Zachęcamy do aktywnego uczestnictwa w zbiórce w II semestrze</a:t>
            </a:r>
            <a:endParaRPr lang="pl-PL" dirty="0"/>
          </a:p>
        </p:txBody>
      </p:sp>
      <p:pic>
        <p:nvPicPr>
          <p:cNvPr id="6" name="Picture 4" descr="http://splubiec.szkolnastrona.pl/container/big_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91879" y="1578563"/>
            <a:ext cx="3777113" cy="458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816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</TotalTime>
  <Words>249</Words>
  <Application>Microsoft Office PowerPoint</Application>
  <PresentationFormat>Pokaz na ekranie (4:3)</PresentationFormat>
  <Paragraphs>134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Kierownictwo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Eligeli</dc:creator>
  <cp:lastModifiedBy>Eligeli</cp:lastModifiedBy>
  <cp:revision>11</cp:revision>
  <dcterms:created xsi:type="dcterms:W3CDTF">2016-01-13T16:11:50Z</dcterms:created>
  <dcterms:modified xsi:type="dcterms:W3CDTF">2016-01-13T17:31:46Z</dcterms:modified>
</cp:coreProperties>
</file>