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3" r:id="rId3"/>
    <p:sldId id="256" r:id="rId4"/>
    <p:sldId id="261" r:id="rId5"/>
    <p:sldId id="271" r:id="rId6"/>
    <p:sldId id="272" r:id="rId7"/>
    <p:sldId id="273" r:id="rId8"/>
    <p:sldId id="260" r:id="rId9"/>
    <p:sldId id="274" r:id="rId10"/>
    <p:sldId id="275" r:id="rId11"/>
    <p:sldId id="264" r:id="rId12"/>
    <p:sldId id="278" r:id="rId13"/>
    <p:sldId id="277" r:id="rId14"/>
    <p:sldId id="279" r:id="rId15"/>
    <p:sldId id="276" r:id="rId16"/>
    <p:sldId id="281" r:id="rId17"/>
    <p:sldId id="280" r:id="rId18"/>
    <p:sldId id="259" r:id="rId19"/>
    <p:sldId id="258" r:id="rId20"/>
    <p:sldId id="269" r:id="rId21"/>
    <p:sldId id="268" r:id="rId22"/>
    <p:sldId id="267" r:id="rId23"/>
    <p:sldId id="266" r:id="rId24"/>
    <p:sldId id="270" r:id="rId2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Styl pośredni 2 — Ak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yl pośredni 2 — Ak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258" y="-5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7785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7147145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134332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ytuł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2" name="Podtytuł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20" name="Symbol zastępczy stopki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rostokąt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0" name="Prostokąt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rostokąt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6" name="Prostokąt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458033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8" name="Prostokąt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pl-PL" dirty="0" smtClean="0"/>
              <a:t>Kliknij ikonę, aby dodać obraz</a:t>
            </a:r>
            <a:endParaRPr kumimoji="0" lang="en-US" dirty="0"/>
          </a:p>
        </p:txBody>
      </p:sp>
      <p:sp>
        <p:nvSpPr>
          <p:cNvPr id="9" name="Schemat blokowy: proce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Schemat blokowy: proce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583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36463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425537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08808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295787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652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650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411094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Wycinek koła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Pierścień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Prostokąt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Symbol zastępczy tytułu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Symbol zastępczy tekstu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24" name="Symbol zastępczy daty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27D95618-246A-4E8A-8EB7-4525F97459E0}" type="datetimeFigureOut">
              <a:rPr lang="pl-PL" smtClean="0"/>
              <a:t>19.11.2025</a:t>
            </a:fld>
            <a:endParaRPr lang="pl-PL" dirty="0"/>
          </a:p>
        </p:txBody>
      </p:sp>
      <p:sp>
        <p:nvSpPr>
          <p:cNvPr id="10" name="Symbol zastępczy stopki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pl-PL" dirty="0"/>
          </a:p>
        </p:txBody>
      </p:sp>
      <p:sp>
        <p:nvSpPr>
          <p:cNvPr id="22" name="Symbol zastępczy numeru slajd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657458E7-4787-4C2B-AF20-6D9381024078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15" name="Prostokąt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843808" y="1196752"/>
            <a:ext cx="399903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Rekrutacja</a:t>
            </a:r>
            <a:endParaRPr lang="pl-PL" sz="5400" b="1" cap="none" spc="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4" name="Prostokąt 3"/>
          <p:cNvSpPr/>
          <p:nvPr/>
        </p:nvSpPr>
        <p:spPr>
          <a:xfrm>
            <a:off x="1153217" y="2417753"/>
            <a:ext cx="77067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do szkół ponadpodstawowych</a:t>
            </a:r>
            <a:endParaRPr lang="pl-PL" sz="5400" b="1" cap="none" spc="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Prostokąt 4"/>
          <p:cNvSpPr/>
          <p:nvPr/>
        </p:nvSpPr>
        <p:spPr>
          <a:xfrm>
            <a:off x="2935592" y="4869160"/>
            <a:ext cx="38154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solidFill>
                  <a:schemeClr val="accent3">
                    <a:lumMod val="60000"/>
                    <a:lumOff val="4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2025 / 2026</a:t>
            </a:r>
            <a:endParaRPr lang="pl-PL" sz="5400" b="1" cap="none" spc="0" dirty="0">
              <a:ln w="11430"/>
              <a:solidFill>
                <a:schemeClr val="accent3">
                  <a:lumMod val="60000"/>
                  <a:lumOff val="4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1234333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131840" y="260648"/>
            <a:ext cx="232749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pl-PL" sz="54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ważne</a:t>
            </a:r>
            <a:endParaRPr lang="pl-PL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412776"/>
            <a:ext cx="8496944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Żeby wziąć udział w rekrutacji, należy w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odpowiednim terminie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, wypełnić wniosek w elektronicznym systemie rekrutacji, a następnie złożyć go bezpośrednio lub elektronicznie w szkole pierwszego wyboru.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Jeśli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jesteś uczniem klasy ósmej, a Twoja szkoła to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  szkoła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podstawowa 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spoza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Warszawy –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skorzystaj z zakładki: </a:t>
            </a:r>
            <a:r>
              <a:rPr lang="pl-PL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„</a:t>
            </a: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Zgłoś kandydaturę”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i wprowadź PESEL. Uzupełnij 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wszystkie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dane i załóż konto w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systemie: </a:t>
            </a:r>
          </a:p>
          <a:p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https://warszawa.edu.com.pl(link otwiera się w nowej karcie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Wypełnij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wniosek w systemie. Możesz wskazać dowolną liczbę szkół, które prowadzi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m.st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. Warszawa, a w nich dowolną liczbę oddziałów. Ich listę ułóż w kolejności od tych, gdzie najbardziej chciałbyś się dostać, do tych najmniej upragnionych.</a:t>
            </a:r>
          </a:p>
          <a:p>
            <a:pPr marL="342900" indent="-342900">
              <a:buFont typeface="Wingdings" pitchFamily="2" charset="2"/>
              <a:buChar char="Ø"/>
            </a:pPr>
            <a:endParaRPr lang="pl-PL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874433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611560" y="332656"/>
            <a:ext cx="770485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Dokumenty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złóż w szkole pierwszego wyboru jednym ze sposobów: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osobiście: wniosek wraz z innymi dokumentami, które potwierdzają, że spełniasz wymagane kryteria brane pod uwagę w postepowaniu rekrutacyjnym. Na przykład: oświadczenie o wielodzietności, oświadczenie o samotnym wychowywaniu, orzeczenie o potrzebie kształcenia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specjalnego lub</a:t>
            </a:r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poprzez system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pl-PL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Sprawdzian dla danego języka piszesz w szkole, która prowadzi taki oddział i umieściłeś ją najwyżej   na liście preferencji.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Terminy sprawdzianu dla każdego języka znajdziesz na stronie konkretnej szkoły.</a:t>
            </a:r>
          </a:p>
          <a:p>
            <a:pPr marL="342900" indent="-342900">
              <a:buFont typeface="Wingdings" pitchFamily="2" charset="2"/>
              <a:buChar char="Ø"/>
            </a:pPr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5750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rostokąt 3"/>
          <p:cNvSpPr/>
          <p:nvPr/>
        </p:nvSpPr>
        <p:spPr>
          <a:xfrm>
            <a:off x="467544" y="332656"/>
            <a:ext cx="78488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Terminy prób sprawności fizycznej znajdziesz na stronie szkoły, która prowadzi takie oddziały.                 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wybrałeś kilka szkół z oddziałami sportowymi lub mistrzostwa sportowego, do próby przystępujesz w każdej z nich.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wybrałeś szkoły, w których funkcjonują </a:t>
            </a: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oddziały przygotowania wojskowego i o profilu mundurowym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do próby przystępujesz w każdej z nich. </a:t>
            </a:r>
            <a:endParaRPr lang="pl-PL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kandydujesz do szkoły, która prowadzi </a:t>
            </a: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kształcenie w zawodzi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e, dostaniesz w niej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skierowanie na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badania do lekarza medycyny pracy. Abyś mógł się dostać do takiej szkoły, musisz mieć zaświadczenie lekarskie zawierające orzeczenie o braku przeciwwskazań zdrowotnych do podjęcia praktycznej nauki zawodu.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Wykaz przychodni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-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na stronie Kuratorium Oświaty w Warszawie: https://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www.kuratorium.waw.pl</a:t>
            </a:r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330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332656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jesteś uczniem ósmej klasy szkoły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podstawowej spoza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Warszawy,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samodzielnie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wprowadź do systemu: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oceny ze świadectwa ukończenia szkoły podstawowej,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informacje o innych osiągnięciach odnotowanych na świadectwie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</a:p>
          <a:p>
            <a:endParaRPr lang="pl-PL" sz="24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Złóż w szkole pierwszego wyboru kopie: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świadectwa ukończenia szkoły podstawowej,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zaświadczenia o wynikach egzaminu ósmoklasisty,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innych wymaganych dokumentów.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Dokumenty składasz osobiście. Kopie dokumentów muszą być poświadczone za zgodność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z oryginałem przez dyrektora Twojej szkoły podstawowej.</a:t>
            </a:r>
          </a:p>
          <a:p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0149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rostokąt 5"/>
          <p:cNvSpPr/>
          <p:nvPr/>
        </p:nvSpPr>
        <p:spPr>
          <a:xfrm>
            <a:off x="323528" y="751344"/>
            <a:ext cx="849694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chcesz wprowadzić zmiany we wniosku, skontaktuj się ze szkołą pierwszego wyboru: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1.	zwróć się do komisji o anulowanie złożonego wniosku,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2.	wprowadź do wniosku nowe informacje,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3.	ponownie złóż wniosek w szkole, która teraz jest szkołą pierwszego wyboru. Dołącz do niego inne wymagane dokumenty.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[!] Na tym etapie nie będzie można składać nowych wniosków o przyjęcie do szkoły ponadpodstawowej dwujęzycznej, oddziału dwujęzycznego, oddziału międzynarodowego, oddziału wstępnego, oddziału przygotowania wojskowego, oddziału o profilu mundurowym, oddziałów wymagających od kandydatów szczególnie indywidualnych predyspozycji oraz do szkół i oddziałów prowadzących szkolenie sportowe w szkołach ponadpodstawowych.</a:t>
            </a:r>
          </a:p>
        </p:txBody>
      </p:sp>
    </p:spTree>
    <p:extLst>
      <p:ext uri="{BB962C8B-B14F-4D97-AF65-F5344CB8AC3E}">
        <p14:creationId xmlns:p14="http://schemas.microsoft.com/office/powerpoint/2010/main" val="278874258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404664"/>
            <a:ext cx="87129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Potwierdź, czy chcesz się uczyć w szkole, do której się zakwalifikowałeś. Złóż w tej szkole oryginał: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świadectwa ukończenia szkoły podstawowej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oraz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zaświadczenia o wynikach egzaminu ósmoklasisty.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kandydujesz do szkoły, która kształci w zawodzie, dodatkowo złóż zaświadczenie lekarskie zawierające orzeczenie o braku przeciwwskazań zdrowotnych do podjęcia praktycznej nauki zawodu.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[!] Jeśli nie złożysz oryginałów dokumentów do 22 lipca do godz. 12:00, szkoła Cię nie przyjmie.</a:t>
            </a:r>
          </a:p>
        </p:txBody>
      </p:sp>
    </p:spTree>
    <p:extLst>
      <p:ext uri="{BB962C8B-B14F-4D97-AF65-F5344CB8AC3E}">
        <p14:creationId xmlns:p14="http://schemas.microsoft.com/office/powerpoint/2010/main" val="42719430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395536" y="117693"/>
            <a:ext cx="856895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REKRUTACJA UZUPEŁNIAJĄCA</a:t>
            </a:r>
          </a:p>
          <a:p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rekrutacji </a:t>
            </a: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uzupełniającej nie wypełniasz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wniosku w systemie. Składasz go 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bezpośrednio w 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wybranej przez siebie szkole, która ma wolne miejsca. Wniosek składasz osobiście dołączając do niego dokumenty potwierdzające spełnianie kryteriów branych pod uwagę w postępowaniu rekrutacyjnym. Wykaz wolnych miejsc znajdziesz na stronie Biura Edukacji: edukacja.um.warszawa.pl(link otwiera się w nowej karcie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)</a:t>
            </a:r>
          </a:p>
          <a:p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Potwierdź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, czy chcesz się uczyć w szkole, do której się zakwalifikowałeś. Aby to potwierdzić, </a:t>
            </a:r>
            <a:r>
              <a:rPr lang="pl-PL" sz="24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musisz złożyć oryginały</a:t>
            </a:r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: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świadectwa ukończenia szkoły podstawowej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oraz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•	zaświadczenia o wynikach egzaminu ósmoklasisty.</a:t>
            </a:r>
          </a:p>
          <a:p>
            <a:r>
              <a:rPr lang="pl-PL" sz="2400" dirty="0">
                <a:solidFill>
                  <a:schemeClr val="tx2">
                    <a:lumMod val="60000"/>
                    <a:lumOff val="40000"/>
                  </a:schemeClr>
                </a:solidFill>
              </a:rPr>
              <a:t>Jeśli kandydujesz do szkoły, która kształci w zawodzie, dodatkowo złóż zaświadczenie lekarskie zawierające orzeczenie o braku przeciwwskazań zdrowotnych do podjęcia praktycznej nauki zawodu</a:t>
            </a:r>
            <a:r>
              <a:rPr lang="pl-PL" sz="2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.</a:t>
            </a:r>
            <a:endParaRPr lang="pl-PL" sz="2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30454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239538" y="260648"/>
            <a:ext cx="4664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pl-PL" sz="5400" b="1" cap="none" spc="0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Kryteria przyjęć</a:t>
            </a:r>
            <a:endParaRPr lang="pl-PL" sz="5400" b="1" cap="none" spc="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grpSp>
        <p:nvGrpSpPr>
          <p:cNvPr id="7" name="Grupa 6"/>
          <p:cNvGrpSpPr/>
          <p:nvPr/>
        </p:nvGrpSpPr>
        <p:grpSpPr>
          <a:xfrm>
            <a:off x="2267744" y="3573016"/>
            <a:ext cx="5400599" cy="864096"/>
            <a:chOff x="1522411" y="1888664"/>
            <a:chExt cx="4573587" cy="1413668"/>
          </a:xfrm>
        </p:grpSpPr>
        <p:sp>
          <p:nvSpPr>
            <p:cNvPr id="8" name="Prostokąt z rogami zaokrąglonymi z jednej strony 7"/>
            <p:cNvSpPr/>
            <p:nvPr/>
          </p:nvSpPr>
          <p:spPr>
            <a:xfrm rot="5400000">
              <a:off x="3102371" y="308704"/>
              <a:ext cx="1413668" cy="4573587"/>
            </a:xfrm>
            <a:prstGeom prst="round2Same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9" name="Prostokąt 8"/>
            <p:cNvSpPr/>
            <p:nvPr/>
          </p:nvSpPr>
          <p:spPr>
            <a:xfrm>
              <a:off x="1522412" y="1957673"/>
              <a:ext cx="4504577" cy="1275648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56464" tIns="13970" rIns="13970" bIns="13970" numCol="1" spcCol="1270" anchor="ctr" anchorCtr="0">
              <a:noAutofit/>
            </a:bodyPr>
            <a:lstStyle/>
            <a:p>
              <a:pPr marL="228600" lvl="1" indent="-228600" algn="l" defTabSz="9779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 smtClean="0">
                  <a:solidFill>
                    <a:srgbClr val="92D050"/>
                  </a:solidFill>
                </a:rPr>
                <a:t>Świadectwo uko</a:t>
              </a:r>
              <a:r>
                <a:rPr lang="pl-PL" sz="2400" dirty="0" smtClean="0">
                  <a:solidFill>
                    <a:srgbClr val="92D050"/>
                  </a:solidFill>
                </a:rPr>
                <a:t>ńczenia szkoły z wyróżnieniem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10" name="Grupa 9"/>
          <p:cNvGrpSpPr/>
          <p:nvPr/>
        </p:nvGrpSpPr>
        <p:grpSpPr>
          <a:xfrm>
            <a:off x="1331640" y="2420888"/>
            <a:ext cx="6336704" cy="936104"/>
            <a:chOff x="1979725" y="2150884"/>
            <a:chExt cx="3963836" cy="889225"/>
          </a:xfrm>
        </p:grpSpPr>
        <p:sp>
          <p:nvSpPr>
            <p:cNvPr id="11" name="Prostokąt z rogami zaokrąglonymi z jednej strony 10"/>
            <p:cNvSpPr/>
            <p:nvPr/>
          </p:nvSpPr>
          <p:spPr>
            <a:xfrm rot="5400000">
              <a:off x="3517030" y="613579"/>
              <a:ext cx="889225" cy="3963836"/>
            </a:xfrm>
            <a:prstGeom prst="round2Same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12" name="Prostokąt 11"/>
            <p:cNvSpPr/>
            <p:nvPr/>
          </p:nvSpPr>
          <p:spPr>
            <a:xfrm>
              <a:off x="1979725" y="2194292"/>
              <a:ext cx="3920428" cy="802409"/>
            </a:xfrm>
            <a:prstGeom prst="rect">
              <a:avLst/>
            </a:prstGeom>
            <a:ln>
              <a:solidFill>
                <a:schemeClr val="accent3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 smtClean="0">
                  <a:solidFill>
                    <a:srgbClr val="92D050"/>
                  </a:solidFill>
                </a:rPr>
                <a:t>Oceny z języka polskiego, matematyki, i dwóch wybranych przez szkołę obowiązkowych zajęć edukacyjnych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13" name="Grupa 12"/>
          <p:cNvGrpSpPr/>
          <p:nvPr/>
        </p:nvGrpSpPr>
        <p:grpSpPr>
          <a:xfrm>
            <a:off x="552479" y="1427658"/>
            <a:ext cx="4635000" cy="777206"/>
            <a:chOff x="2236422" y="318693"/>
            <a:chExt cx="3374118" cy="777206"/>
          </a:xfrm>
        </p:grpSpPr>
        <p:sp>
          <p:nvSpPr>
            <p:cNvPr id="14" name="Prostokąt z rogami zaokrąglonymi z jednej strony 13"/>
            <p:cNvSpPr/>
            <p:nvPr/>
          </p:nvSpPr>
          <p:spPr>
            <a:xfrm rot="5400000">
              <a:off x="3534878" y="-979763"/>
              <a:ext cx="777206" cy="3374118"/>
            </a:xfrm>
            <a:prstGeom prst="round2Same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15" name="Prostokąt 14"/>
            <p:cNvSpPr/>
            <p:nvPr/>
          </p:nvSpPr>
          <p:spPr>
            <a:xfrm>
              <a:off x="2236422" y="356633"/>
              <a:ext cx="3336178" cy="701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kern="1200" dirty="0" smtClean="0">
                  <a:solidFill>
                    <a:srgbClr val="92D050"/>
                  </a:solidFill>
                </a:rPr>
                <a:t>Wyniki egzaminu ósmoklasisty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grpSp>
        <p:nvGrpSpPr>
          <p:cNvPr id="16" name="Grupa 15"/>
          <p:cNvGrpSpPr/>
          <p:nvPr/>
        </p:nvGrpSpPr>
        <p:grpSpPr>
          <a:xfrm>
            <a:off x="3347864" y="4725144"/>
            <a:ext cx="4877241" cy="777206"/>
            <a:chOff x="4396662" y="-1036957"/>
            <a:chExt cx="3396273" cy="777206"/>
          </a:xfrm>
        </p:grpSpPr>
        <p:sp>
          <p:nvSpPr>
            <p:cNvPr id="17" name="Prostokąt z rogami zaokrąglonymi z jednej strony 16"/>
            <p:cNvSpPr/>
            <p:nvPr/>
          </p:nvSpPr>
          <p:spPr>
            <a:xfrm rot="5400000">
              <a:off x="5695118" y="-2335413"/>
              <a:ext cx="777206" cy="3374118"/>
            </a:xfrm>
            <a:prstGeom prst="round2SameRect">
              <a:avLst/>
            </a:prstGeom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</p:sp>
        <p:sp>
          <p:nvSpPr>
            <p:cNvPr id="18" name="Prostokąt 17"/>
            <p:cNvSpPr/>
            <p:nvPr/>
          </p:nvSpPr>
          <p:spPr>
            <a:xfrm>
              <a:off x="4456757" y="-961077"/>
              <a:ext cx="3336178" cy="70132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28016" tIns="11430" rIns="11430" bIns="11430" numCol="1" spcCol="1270" anchor="ctr" anchorCtr="0">
              <a:noAutofit/>
            </a:bodyPr>
            <a:lstStyle/>
            <a:p>
              <a:pPr marL="171450" lvl="1" indent="-171450" algn="l" defTabSz="8001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r>
                <a:rPr lang="pl-PL" sz="2400" dirty="0" smtClean="0">
                  <a:solidFill>
                    <a:srgbClr val="92D050"/>
                  </a:solidFill>
                </a:rPr>
                <a:t>Szczególne osiągnięcia wymienione na świadectwie ukończenia szkoły</a:t>
              </a:r>
              <a:endParaRPr lang="pl-PL" sz="2400" kern="1200" dirty="0">
                <a:solidFill>
                  <a:srgbClr val="92D050"/>
                </a:solidFill>
              </a:endParaRPr>
            </a:p>
          </p:txBody>
        </p:sp>
      </p:grpSp>
      <p:sp>
        <p:nvSpPr>
          <p:cNvPr id="19" name="pole tekstowe 18"/>
          <p:cNvSpPr txBox="1"/>
          <p:nvPr/>
        </p:nvSpPr>
        <p:spPr>
          <a:xfrm>
            <a:off x="552479" y="6021288"/>
            <a:ext cx="783594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rgbClr val="00B050"/>
                </a:solidFill>
              </a:rPr>
              <a:t>*oddziały dwujęzyczne/międzynarodowe: język polski, matematyka, język obcy nowożytny (ocena wyższa) oraz jedno z obowiązkowych zajęć</a:t>
            </a:r>
            <a:endParaRPr lang="pl-PL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856761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547663" y="2564904"/>
            <a:ext cx="626062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>
                  <a:prstDash val="solid"/>
                </a:ln>
                <a:gradFill rotWithShape="1">
                  <a:gsLst>
                    <a:gs pos="0">
                      <a:schemeClr val="accent4">
                        <a:tint val="70000"/>
                        <a:satMod val="200000"/>
                      </a:schemeClr>
                    </a:gs>
                    <a:gs pos="40000">
                      <a:schemeClr val="accent4">
                        <a:tint val="90000"/>
                        <a:satMod val="130000"/>
                      </a:schemeClr>
                    </a:gs>
                    <a:gs pos="50000">
                      <a:schemeClr val="accent4">
                        <a:tint val="90000"/>
                        <a:satMod val="130000"/>
                      </a:schemeClr>
                    </a:gs>
                    <a:gs pos="68000">
                      <a:schemeClr val="accent4">
                        <a:tint val="90000"/>
                        <a:satMod val="130000"/>
                      </a:schemeClr>
                    </a:gs>
                    <a:gs pos="100000">
                      <a:schemeClr val="accent4">
                        <a:tint val="70000"/>
                        <a:satMod val="200000"/>
                      </a:schemeClr>
                    </a:gs>
                  </a:gsLst>
                  <a:lin ang="5400000"/>
                </a:gra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Przeliczanie punktów</a:t>
            </a:r>
            <a:endParaRPr lang="pl-PL" sz="5400" b="1" cap="none" spc="0" dirty="0">
              <a:ln>
                <a:prstDash val="solid"/>
              </a:ln>
              <a:gradFill rotWithShape="1">
                <a:gsLst>
                  <a:gs pos="0">
                    <a:schemeClr val="accent4">
                      <a:tint val="70000"/>
                      <a:satMod val="200000"/>
                    </a:schemeClr>
                  </a:gs>
                  <a:gs pos="40000">
                    <a:schemeClr val="accent4">
                      <a:tint val="90000"/>
                      <a:satMod val="130000"/>
                    </a:schemeClr>
                  </a:gs>
                  <a:gs pos="50000">
                    <a:schemeClr val="accent4">
                      <a:tint val="90000"/>
                      <a:satMod val="130000"/>
                    </a:schemeClr>
                  </a:gs>
                  <a:gs pos="68000">
                    <a:schemeClr val="accent4">
                      <a:tint val="90000"/>
                      <a:satMod val="130000"/>
                    </a:schemeClr>
                  </a:gs>
                  <a:gs pos="100000">
                    <a:schemeClr val="accent4">
                      <a:tint val="70000"/>
                      <a:satMod val="200000"/>
                    </a:schemeClr>
                  </a:gs>
                </a:gsLst>
                <a:lin ang="5400000"/>
              </a:gra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1430617" y="3645024"/>
            <a:ext cx="6404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200" dirty="0" smtClean="0">
                <a:solidFill>
                  <a:srgbClr val="7030A0"/>
                </a:solidFill>
              </a:rPr>
              <a:t>Maksymalnie 200 punktów</a:t>
            </a:r>
            <a:endParaRPr lang="pl-PL" sz="3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1233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2858926"/>
              </p:ext>
            </p:extLst>
          </p:nvPr>
        </p:nvGraphicFramePr>
        <p:xfrm>
          <a:off x="60285" y="-2"/>
          <a:ext cx="9100968" cy="685800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4550484"/>
                <a:gridCol w="4550484"/>
              </a:tblGrid>
              <a:tr h="527648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KRYTERIUM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PUNKTACJA</a:t>
                      </a:r>
                      <a:endParaRPr lang="pl-PL" dirty="0"/>
                    </a:p>
                  </a:txBody>
                  <a:tcPr/>
                </a:tc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 smtClean="0"/>
                        <a:t>Wynik egzaminu ósmoklasisty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7030A0"/>
                          </a:solidFill>
                        </a:rPr>
                        <a:t>Maksymalnie 100 punktów:</a:t>
                      </a:r>
                    </a:p>
                    <a:p>
                      <a:r>
                        <a:rPr lang="pl-PL" dirty="0" smtClean="0"/>
                        <a:t>Wynik przedstawiony</a:t>
                      </a:r>
                      <a:r>
                        <a:rPr lang="pl-PL" baseline="0" dirty="0" smtClean="0"/>
                        <a:t> w procentach z:</a:t>
                      </a:r>
                    </a:p>
                    <a:p>
                      <a:r>
                        <a:rPr lang="pl-PL" baseline="0" dirty="0" smtClean="0"/>
                        <a:t>języka polskiego i matematyki mnoży się przez  0,35</a:t>
                      </a:r>
                    </a:p>
                    <a:p>
                      <a:r>
                        <a:rPr lang="pl-PL" baseline="0" dirty="0" smtClean="0"/>
                        <a:t>Wynik przedstawiony w procentach z języka obcego mnoży się przez 0,3</a:t>
                      </a:r>
                      <a:endParaRPr lang="pl-PL" dirty="0"/>
                    </a:p>
                  </a:txBody>
                  <a:tcPr/>
                </a:tc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 smtClean="0"/>
                        <a:t>Oceny z obowiązkowych zajęć edukacyjnych wymienionych na świadectwie ukończenia</a:t>
                      </a:r>
                      <a:r>
                        <a:rPr lang="pl-PL" baseline="0" dirty="0" smtClean="0"/>
                        <a:t> szkoły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7030A0"/>
                          </a:solidFill>
                        </a:rPr>
                        <a:t>Maksymalnie 72 punkty: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Celujący- 18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Bardzo dobry- 17 pkt 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Dobry- 14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Dostateczny- 8 pkt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Dopuszczający- 2 pkt</a:t>
                      </a:r>
                      <a:endParaRPr lang="pl-PL" dirty="0"/>
                    </a:p>
                  </a:txBody>
                  <a:tcPr/>
                </a:tc>
              </a:tr>
              <a:tr h="778384">
                <a:tc>
                  <a:txBody>
                    <a:bodyPr/>
                    <a:lstStyle/>
                    <a:p>
                      <a:r>
                        <a:rPr lang="pl-PL" dirty="0" smtClean="0"/>
                        <a:t>Świadectwo ukończenia szkoły z wyróżnieniem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>
                          <a:solidFill>
                            <a:srgbClr val="7030A0"/>
                          </a:solidFill>
                        </a:rPr>
                        <a:t>7 punktów</a:t>
                      </a:r>
                      <a:endParaRPr lang="pl-PL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  <a:tr h="1850657">
                <a:tc>
                  <a:txBody>
                    <a:bodyPr/>
                    <a:lstStyle/>
                    <a:p>
                      <a:r>
                        <a:rPr lang="pl-PL" dirty="0" smtClean="0"/>
                        <a:t>Szczególne osiągnięcia wpisane na świadectwie</a:t>
                      </a:r>
                      <a:r>
                        <a:rPr lang="pl-PL" baseline="0" dirty="0" smtClean="0"/>
                        <a:t> ukończenia szkoły: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Wysokie miejsce w zawodach wiedzy, artystycznych i sportowych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Osiągnięcia w zakresie aktywności społecznej- wolontariat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 smtClean="0"/>
                    </a:p>
                    <a:p>
                      <a:endParaRPr lang="pl-PL" dirty="0" smtClean="0"/>
                    </a:p>
                    <a:p>
                      <a:r>
                        <a:rPr lang="pl-PL" b="1" dirty="0" smtClean="0">
                          <a:solidFill>
                            <a:srgbClr val="7030A0"/>
                          </a:solidFill>
                        </a:rPr>
                        <a:t>Maksymalnie 18 punktów</a:t>
                      </a:r>
                    </a:p>
                    <a:p>
                      <a:endParaRPr lang="pl-PL" b="1" dirty="0" smtClean="0">
                        <a:solidFill>
                          <a:srgbClr val="7030A0"/>
                        </a:solidFill>
                      </a:endParaRPr>
                    </a:p>
                    <a:p>
                      <a:r>
                        <a:rPr lang="pl-PL" b="1" dirty="0" smtClean="0">
                          <a:solidFill>
                            <a:srgbClr val="7030A0"/>
                          </a:solidFill>
                        </a:rPr>
                        <a:t>3 punkty</a:t>
                      </a:r>
                      <a:endParaRPr lang="pl-PL" b="1" dirty="0">
                        <a:solidFill>
                          <a:srgbClr val="7030A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679318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le tekstowe 3"/>
          <p:cNvSpPr txBox="1"/>
          <p:nvPr/>
        </p:nvSpPr>
        <p:spPr>
          <a:xfrm>
            <a:off x="323528" y="188641"/>
            <a:ext cx="84969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b="1" dirty="0" smtClean="0">
                <a:solidFill>
                  <a:srgbClr val="00B050"/>
                </a:solidFill>
              </a:rPr>
              <a:t>Gdzie znajdę najważniejsze informacje? </a:t>
            </a:r>
            <a:endParaRPr lang="pl-PL" sz="3600" b="1" dirty="0">
              <a:solidFill>
                <a:srgbClr val="00B050"/>
              </a:solidFill>
            </a:endParaRP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219331"/>
              </p:ext>
            </p:extLst>
          </p:nvPr>
        </p:nvGraphicFramePr>
        <p:xfrm>
          <a:off x="251520" y="980728"/>
          <a:ext cx="8568952" cy="5508876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4284476"/>
                <a:gridCol w="4284476"/>
              </a:tblGrid>
              <a:tr h="871488">
                <a:tc>
                  <a:txBody>
                    <a:bodyPr/>
                    <a:lstStyle/>
                    <a:p>
                      <a:pPr algn="ctr"/>
                      <a:r>
                        <a:rPr lang="pl-PL" b="0" dirty="0" smtClean="0">
                          <a:solidFill>
                            <a:schemeClr val="tx1"/>
                          </a:solidFill>
                        </a:rPr>
                        <a:t>Strona Internetowa Biura Edukacji</a:t>
                      </a:r>
                    </a:p>
                    <a:p>
                      <a:pPr algn="ctr"/>
                      <a:endParaRPr lang="pl-PL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pl-PL" b="1" dirty="0" smtClean="0">
                          <a:solidFill>
                            <a:schemeClr val="tx1"/>
                          </a:solidFill>
                        </a:rPr>
                        <a:t>edukacja.um.warszawa.pl</a:t>
                      </a:r>
                      <a:endParaRPr lang="pl-PL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 smtClean="0">
                          <a:solidFill>
                            <a:schemeClr val="tx1"/>
                          </a:solidFill>
                        </a:rPr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 smtClean="0">
                          <a:solidFill>
                            <a:schemeClr val="tx1"/>
                          </a:solidFill>
                        </a:rPr>
                        <a:t>Plan naboru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 smtClean="0">
                          <a:solidFill>
                            <a:schemeClr val="tx1"/>
                          </a:solidFill>
                        </a:rPr>
                        <a:t>Zasady i kryteria przyjęć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dirty="0" smtClean="0">
                          <a:solidFill>
                            <a:schemeClr val="tx1"/>
                          </a:solidFill>
                        </a:rPr>
                        <a:t>Istotne</a:t>
                      </a:r>
                      <a:r>
                        <a:rPr lang="pl-PL" b="0" baseline="0" dirty="0" smtClean="0">
                          <a:solidFill>
                            <a:schemeClr val="tx1"/>
                          </a:solidFill>
                        </a:rPr>
                        <a:t> informacje na temat  procesu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="0" baseline="0" dirty="0" smtClean="0">
                          <a:solidFill>
                            <a:schemeClr val="tx1"/>
                          </a:solidFill>
                        </a:rPr>
                        <a:t>Kontakt do osób udzielających informacji na temat rekrutacji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6876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Strona Systemu Rekrutacji</a:t>
                      </a:r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b="1" dirty="0" smtClean="0"/>
                        <a:t>warszawa.edu.com.pl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Szczegółowa oferta szkół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Ważne komunikaty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Instrukcje wyjaśniające kolejne etapy prac w systemie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Kontakt</a:t>
                      </a:r>
                      <a:r>
                        <a:rPr lang="pl-PL" baseline="0" dirty="0" smtClean="0"/>
                        <a:t> do serwisu w przypadku awarii technicznych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Statystyki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Wolne miejsca</a:t>
                      </a:r>
                      <a:endParaRPr lang="pl-PL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936876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Strona Kuratorium Oświaty</a:t>
                      </a:r>
                    </a:p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b="1" dirty="0" smtClean="0"/>
                        <a:t>kuratorium.waw.pl</a:t>
                      </a:r>
                      <a:endParaRPr lang="pl-PL" b="1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Harmonogram rekrutacji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Wolne miejsca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Wykaz punktowanych konkursów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49943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68534" y="260648"/>
            <a:ext cx="4168064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pl-PL" sz="4800" b="1" cap="none" spc="0" dirty="0" smtClean="0">
                <a:ln/>
                <a:solidFill>
                  <a:schemeClr val="accent5">
                    <a:lumMod val="50000"/>
                  </a:schemeClr>
                </a:solidFill>
                <a:effectLst/>
              </a:rPr>
              <a:t>Kryteria przyjęć</a:t>
            </a:r>
            <a:endParaRPr lang="pl-PL" sz="4800" b="1" cap="none" spc="0" dirty="0">
              <a:ln/>
              <a:solidFill>
                <a:schemeClr val="accent5">
                  <a:lumMod val="50000"/>
                </a:schemeClr>
              </a:solidFill>
              <a:effectLst/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664134" y="1340768"/>
            <a:ext cx="777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W przypadku równorzędnych wyników</a:t>
            </a:r>
            <a:endParaRPr lang="pl-PL" sz="3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8602565"/>
              </p:ext>
            </p:extLst>
          </p:nvPr>
        </p:nvGraphicFramePr>
        <p:xfrm>
          <a:off x="0" y="2060848"/>
          <a:ext cx="9144000" cy="4797152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4572000"/>
                <a:gridCol w="4572000"/>
              </a:tblGrid>
              <a:tr h="927266"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W PIERWSZYM ETAPIE: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pl-PL" dirty="0" smtClean="0"/>
                    </a:p>
                    <a:p>
                      <a:pPr algn="ctr"/>
                      <a:r>
                        <a:rPr lang="pl-PL" dirty="0" smtClean="0"/>
                        <a:t>W DRUGIM ETAPIE:</a:t>
                      </a:r>
                      <a:endParaRPr lang="pl-PL" dirty="0"/>
                    </a:p>
                  </a:txBody>
                  <a:tcPr/>
                </a:tc>
              </a:tr>
              <a:tr h="3869886">
                <a:tc>
                  <a:txBody>
                    <a:bodyPr/>
                    <a:lstStyle/>
                    <a:p>
                      <a:r>
                        <a:rPr lang="pl-PL" dirty="0" smtClean="0"/>
                        <a:t>Problemy zdrowotne potwierdzone opinią  publicznej poradni psychologiczno-pedagogicznej, w tym publicznej</a:t>
                      </a:r>
                      <a:r>
                        <a:rPr lang="pl-PL" baseline="0" dirty="0" smtClean="0"/>
                        <a:t> poradni specjalistycznej</a:t>
                      </a:r>
                    </a:p>
                    <a:p>
                      <a:endParaRPr lang="pl-PL" baseline="0" dirty="0" smtClean="0"/>
                    </a:p>
                    <a:p>
                      <a:r>
                        <a:rPr lang="pl-PL" baseline="0" dirty="0" smtClean="0"/>
                        <a:t>(nie dotyczy oddziałów sportowych/mistrzostwa sportowego, dwujęzycznych/międzynarodowych, przygotowania wojskowego oraz klas wstępnych)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Wielodzietność rodziny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dirty="0" smtClean="0"/>
                        <a:t>Niepełnosprawność</a:t>
                      </a:r>
                      <a:r>
                        <a:rPr lang="pl-PL" baseline="0" dirty="0" smtClean="0"/>
                        <a:t>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Niepełnosprawność jednego z rodziców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Niepełnosprawność obojga rodziców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Niepełnosprawność rodzeństwa kandydata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Samotne wychowywanie kandydata w rodzinie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r>
                        <a:rPr lang="pl-PL" baseline="0" dirty="0" smtClean="0"/>
                        <a:t>Objęcie kandydata pieczą zastępczą</a:t>
                      </a:r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endParaRPr lang="pl-PL" baseline="0" dirty="0" smtClean="0"/>
                    </a:p>
                    <a:p>
                      <a:pPr marL="0" indent="0" algn="ctr">
                        <a:buFont typeface="Wingdings" pitchFamily="2" charset="2"/>
                        <a:buNone/>
                      </a:pPr>
                      <a:r>
                        <a:rPr lang="pl-PL" baseline="0" dirty="0" smtClean="0"/>
                        <a:t>Kryteria te mają jednakową wartość</a:t>
                      </a:r>
                      <a:endParaRPr lang="pl-PL" dirty="0" smtClean="0"/>
                    </a:p>
                    <a:p>
                      <a:pPr marL="285750" indent="-285750">
                        <a:buFont typeface="Wingdings" pitchFamily="2" charset="2"/>
                        <a:buChar char="Ø"/>
                      </a:pP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3393097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633" y="34354"/>
            <a:ext cx="9033863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44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Warunki przyjęć do poszczególnych oddziałów:</a:t>
            </a:r>
            <a:endParaRPr lang="pl-PL" sz="44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lumMod val="50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95536" y="1628800"/>
            <a:ext cx="7992888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Oddziały sportowe/mistrzostwa sportowego 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pozytywny wynik próby sprawności fizycznej, bardzo dobry stan zdrowia potwierdzony orzeczeniem lekarskim i pisemna zgoda rodziców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Oddziały dwujęzyczne, międzynarodowe 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pozytywny wynik sprawdzianu kompetencji językowych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Klasy wstępne 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pozytywny wynik sprawdzianu predyspozycji językowych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Oddziały wymagające szczególnych indywidualnych predyspozycji 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pozytywny wynik sprawdzianu uzdolnień kierunkowych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Szkoły prowadzące kształcenie w zawodzie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 zaświadczenie lekarskie o braku przeciwskazań zdrowotnych do podjęcia praktycznej nauki zawodu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b="1" dirty="0" smtClean="0">
                <a:solidFill>
                  <a:schemeClr val="bg1">
                    <a:lumMod val="50000"/>
                  </a:schemeClr>
                </a:solidFill>
              </a:rPr>
              <a:t>Część integracyjna oddziałów integracyjnych </a:t>
            </a:r>
            <a:r>
              <a:rPr lang="pl-PL" sz="2000" dirty="0" smtClean="0">
                <a:solidFill>
                  <a:schemeClr val="bg1">
                    <a:lumMod val="50000"/>
                  </a:schemeClr>
                </a:solidFill>
              </a:rPr>
              <a:t>orzeczenie o potrzebie kształcenia specjalnego ze względu na niepełnosprawność wydane przez publiczną poradnię psychologiczno-pedagogiczną</a:t>
            </a:r>
            <a:r>
              <a:rPr lang="pl-PL" dirty="0" smtClean="0">
                <a:solidFill>
                  <a:schemeClr val="bg1">
                    <a:lumMod val="50000"/>
                  </a:schemeClr>
                </a:solidFill>
              </a:rPr>
              <a:t>.</a:t>
            </a:r>
            <a:endParaRPr lang="pl-PL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199084" y="5949280"/>
            <a:ext cx="864096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2000" dirty="0" smtClean="0">
                <a:solidFill>
                  <a:schemeClr val="bg2">
                    <a:lumMod val="50000"/>
                  </a:schemeClr>
                </a:solidFill>
              </a:rPr>
              <a:t>Kandydat, aby wziąć udział w rekrutacji, musi posiadać świadectwo ukończenia szkoły podstawowej i zaświadczenie o wynikach egzaminu ósmoklasisty</a:t>
            </a:r>
            <a:endParaRPr lang="pl-PL" sz="20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40355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411760" y="188640"/>
            <a:ext cx="46649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pl-PL" sz="5400" b="1" cap="none" spc="0" dirty="0" smtClean="0">
                <a:ln w="11430"/>
                <a:gradFill>
                  <a:gsLst>
                    <a:gs pos="0">
                      <a:schemeClr val="accent6">
                        <a:tint val="90000"/>
                        <a:satMod val="120000"/>
                      </a:schemeClr>
                    </a:gs>
                    <a:gs pos="25000">
                      <a:schemeClr val="accent6">
                        <a:tint val="93000"/>
                        <a:satMod val="120000"/>
                      </a:schemeClr>
                    </a:gs>
                    <a:gs pos="50000">
                      <a:schemeClr val="accent6">
                        <a:shade val="89000"/>
                        <a:satMod val="110000"/>
                      </a:schemeClr>
                    </a:gs>
                    <a:gs pos="75000">
                      <a:schemeClr val="accent6">
                        <a:tint val="93000"/>
                        <a:satMod val="120000"/>
                      </a:schemeClr>
                    </a:gs>
                    <a:gs pos="100000">
                      <a:schemeClr val="accent6">
                        <a:tint val="90000"/>
                        <a:satMod val="120000"/>
                      </a:schemeClr>
                    </a:gs>
                  </a:gsLst>
                  <a:lin ang="5400000"/>
                </a:gra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Kryteria przyjęć</a:t>
            </a:r>
            <a:endParaRPr lang="pl-PL" sz="5400" b="1" cap="none" spc="0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2555776" y="1093880"/>
            <a:ext cx="381642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dirty="0">
                <a:solidFill>
                  <a:srgbClr val="FFC000"/>
                </a:solidFill>
              </a:rPr>
              <a:t>L</a:t>
            </a:r>
            <a:r>
              <a:rPr lang="pl-PL" sz="4400" dirty="0" smtClean="0">
                <a:solidFill>
                  <a:srgbClr val="FFC000"/>
                </a:solidFill>
              </a:rPr>
              <a:t>aureaci</a:t>
            </a:r>
            <a:endParaRPr lang="pl-PL" sz="4400" dirty="0">
              <a:solidFill>
                <a:srgbClr val="FFC000"/>
              </a:solidFill>
            </a:endParaRPr>
          </a:p>
        </p:txBody>
      </p:sp>
      <p:sp>
        <p:nvSpPr>
          <p:cNvPr id="4" name="pole tekstowe 3"/>
          <p:cNvSpPr txBox="1"/>
          <p:nvPr/>
        </p:nvSpPr>
        <p:spPr>
          <a:xfrm>
            <a:off x="546724" y="1988840"/>
            <a:ext cx="763284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accent6">
                    <a:lumMod val="75000"/>
                  </a:schemeClr>
                </a:solidFill>
              </a:rPr>
              <a:t>W pierwszej kolejności przyjmowani są:</a:t>
            </a:r>
          </a:p>
          <a:p>
            <a:pPr algn="ctr"/>
            <a:endParaRPr lang="pl-PL" sz="2000" b="1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 smtClean="0">
                <a:solidFill>
                  <a:schemeClr val="accent6">
                    <a:lumMod val="75000"/>
                  </a:schemeClr>
                </a:solidFill>
              </a:rPr>
              <a:t>Laureaci i finaliści ogólnopolskich olimpiad przedmiotowych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 smtClean="0">
                <a:solidFill>
                  <a:schemeClr val="accent6">
                    <a:lumMod val="75000"/>
                  </a:schemeClr>
                </a:solidFill>
              </a:rPr>
              <a:t>Laureaci konkursów przedmiotowych o zasięgu ponadwojewódzkim lub wojewódzkim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000" dirty="0" smtClean="0">
                <a:solidFill>
                  <a:schemeClr val="accent6">
                    <a:lumMod val="75000"/>
                  </a:schemeClr>
                </a:solidFill>
              </a:rPr>
              <a:t>Laureaci konkursów dla uczniów szkół placówek artystycznych, których organizatorem jest minister do spraw kultury i ochrony dziedzictwa narodowego lub specjalistyczna jednostka nadzoru</a:t>
            </a:r>
            <a:endParaRPr lang="pl-PL" sz="2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755576" y="4694500"/>
            <a:ext cx="76328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dirty="0" smtClean="0">
                <a:solidFill>
                  <a:schemeClr val="accent6">
                    <a:lumMod val="75000"/>
                  </a:schemeClr>
                </a:solidFill>
              </a:rPr>
              <a:t>Oddziały dwujęzyczne/ międzynarodowe 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laureaci i finaliści muszą przystąpić do sprawdzianu kompetencji językowych i uzyskać pozytywny wynik tego sprawdzianu. Warunek ten nie dotyczy laureatów i finalistów z języka obcego nowożytnego, który będzie drugim językiem nauczania</a:t>
            </a:r>
          </a:p>
          <a:p>
            <a:r>
              <a:rPr lang="pl-PL" b="1" dirty="0" smtClean="0">
                <a:solidFill>
                  <a:schemeClr val="accent6">
                    <a:lumMod val="75000"/>
                  </a:schemeClr>
                </a:solidFill>
              </a:rPr>
              <a:t>Oddziały sportowe/mistrzostwa sportowego </a:t>
            </a: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laureaci i finaliści muszą przystąpić do prób sprawności fizycznej i uzyskać pozytywny wynik</a:t>
            </a:r>
            <a:endParaRPr lang="pl-PL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78752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1979711" y="260648"/>
            <a:ext cx="539628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pl-PL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Podstawa prawna</a:t>
            </a:r>
            <a:endParaRPr lang="pl-PL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323528" y="1340768"/>
            <a:ext cx="871296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Ustawa z dnia 14 grudnia 2016r. Prawo Oświatowe- rozdział 6</a:t>
            </a:r>
          </a:p>
          <a:p>
            <a:r>
              <a:rPr lang="pl-PL" sz="2400" dirty="0" smtClean="0"/>
              <a:t>-kryteria i zasady rekrutacji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Rozporządzenie ministra edukacji narodowej z dnia 21 sierpnia  2019r.w sprawie przeprowadzania postępowania rekrutacyjnego oraz postępowania uzupełniającego do publicznych przedszkoli, szkół, placówek i centrów</a:t>
            </a:r>
          </a:p>
          <a:p>
            <a:r>
              <a:rPr lang="pl-PL" sz="2400" dirty="0" smtClean="0"/>
              <a:t>-sposób przeliczania na punkty poszczególnych kryteriów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pl-PL" sz="2400" dirty="0" smtClean="0">
                <a:solidFill>
                  <a:srgbClr val="C00000"/>
                </a:solidFill>
              </a:rPr>
              <a:t>Rozporządzenie Ministra Edukacji Narodowej z dnia 20 </a:t>
            </a:r>
            <a:r>
              <a:rPr lang="pl-PL" sz="2400" smtClean="0">
                <a:solidFill>
                  <a:srgbClr val="C00000"/>
                </a:solidFill>
              </a:rPr>
              <a:t>marca 2020r. </a:t>
            </a:r>
            <a:r>
              <a:rPr lang="pl-PL" sz="2400" dirty="0" smtClean="0">
                <a:solidFill>
                  <a:srgbClr val="C00000"/>
                </a:solidFill>
              </a:rPr>
              <a:t>w  sprawie szczegółowych rozwiązań w okresie czasowego ograniczenia funkcjonowania jednostek systemu oświaty w związku z zapobieganiem, przeciwdziałaniem i zwalczaniem COVID-19</a:t>
            </a:r>
          </a:p>
          <a:p>
            <a:r>
              <a:rPr lang="pl-PL" sz="2400" dirty="0" smtClean="0"/>
              <a:t>-harmonogram rekrutacji</a:t>
            </a:r>
          </a:p>
          <a:p>
            <a:r>
              <a:rPr lang="pl-PL" sz="2400" dirty="0" smtClean="0"/>
              <a:t>-sposób ustalenia w przypadku zwolnienia uczniów z egzaminu ósmoklasisty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307589358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rostokąt 1"/>
          <p:cNvSpPr/>
          <p:nvPr/>
        </p:nvSpPr>
        <p:spPr>
          <a:xfrm>
            <a:off x="251520" y="1196752"/>
            <a:ext cx="8373411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pl-PL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Harmonogram rekrutacji</a:t>
            </a:r>
            <a:endParaRPr lang="pl-PL" sz="6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chemeClr val="accent2">
                  <a:lumMod val="75000"/>
                </a:schemeClr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3" name="pole tekstowe 2"/>
          <p:cNvSpPr txBox="1"/>
          <p:nvPr/>
        </p:nvSpPr>
        <p:spPr>
          <a:xfrm>
            <a:off x="827589" y="4293096"/>
            <a:ext cx="748883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accent2"/>
                </a:solidFill>
              </a:rPr>
              <a:t>Najważniejsze terminy</a:t>
            </a:r>
            <a:endParaRPr lang="pl-PL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82356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096922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652729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TERMIN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DZIAŁANIE</a:t>
                      </a:r>
                      <a:endParaRPr lang="pl-PL" b="1" dirty="0"/>
                    </a:p>
                  </a:txBody>
                  <a:tcPr/>
                </a:tc>
              </a:tr>
              <a:tr h="670134">
                <a:tc>
                  <a:txBody>
                    <a:bodyPr/>
                    <a:lstStyle/>
                    <a:p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1. Postępowanie zasadnicze</a:t>
                      </a:r>
                    </a:p>
                    <a:p>
                      <a:endParaRPr lang="pl-PL" b="1" dirty="0"/>
                    </a:p>
                  </a:txBody>
                  <a:tcPr/>
                </a:tc>
              </a:tr>
              <a:tr h="957335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16 maja,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Podgląd oferty edukacyjnej warszawskich szkół ponadpodstawowych w elektronicznym systemie</a:t>
                      </a:r>
                      <a:endParaRPr lang="pl-PL" dirty="0"/>
                    </a:p>
                  </a:txBody>
                  <a:tcPr/>
                </a:tc>
              </a:tr>
              <a:tr h="239333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16 maja do 28 maja do godz. 15:00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Składanie wniosków o przyjęcie do szkół ponadpodstawowych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Wnioski można składać osobiście lub w formie wniosku elektronicznego, podpisanego przez rodzica profilem zaufanym, bezpośrednio w systemie elektronicznego naboru.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  <a:tr h="1531736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29 maja do 12 czerwca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Przeprowadzenie sprawdzianów: uzdolnień kierunkowych, kompetencji językowych, predyspozycji językowych, prób sprawności fizycznej (dyrektorzy ustalają dokładne terminy sprawdzianów)</a:t>
                      </a:r>
                      <a:endParaRPr lang="pl-PL" dirty="0"/>
                    </a:p>
                  </a:txBody>
                  <a:tcPr/>
                </a:tc>
              </a:tr>
              <a:tr h="652729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5561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882625"/>
              </p:ext>
            </p:extLst>
          </p:nvPr>
        </p:nvGraphicFramePr>
        <p:xfrm>
          <a:off x="0" y="0"/>
          <a:ext cx="9144000" cy="76227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764704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TERMIN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DZIAŁANIE</a:t>
                      </a:r>
                      <a:endParaRPr lang="pl-PL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Do 16 czerwca</a:t>
                      </a:r>
                    </a:p>
                    <a:p>
                      <a:pPr algn="ctr"/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Wyniki sprawdzianów.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Listy kandydatów, którzy uzyskali pozytywne wyniki sprawdzianów zostaną ogłoszone w szkole, w której kandydat do nich przystąpił oraz w elektronicznym systemie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Do 2 lipca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II termin sprawdzianów: uzdolnień kierunkowych, kompetencji językowych, predyspozycji językowych, prób sprawności fizycznej (dyrektorzy ustalają dokładne terminy sprawdzianów)- dotyczy kandydatów, którzy z przyczyn niezależnych od nich nie mogli przystąpić w pierwszym terminie</a:t>
                      </a:r>
                      <a:endParaRPr lang="pl-PL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Do 3 lipca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Wyniki sprawdzianów przeprowadzonych w II terminie. Listy kandydatów, którzy uzyskali pozytywne wyniki sprawdzianów zostaną ogłoszone w szkole, w której kandydat do nich przystąpił i w elektronicznym systemie</a:t>
                      </a:r>
                      <a:endParaRPr lang="pl-PL" dirty="0"/>
                    </a:p>
                  </a:txBody>
                  <a:tcPr/>
                </a:tc>
              </a:tr>
              <a:tr h="1371600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16 maja do 18 lipca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Wydawanie przez szkoły prowadzące kształcenie w zawodzie skierowań na badania lekarskie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67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4771436"/>
              </p:ext>
            </p:extLst>
          </p:nvPr>
        </p:nvGraphicFramePr>
        <p:xfrm>
          <a:off x="0" y="116632"/>
          <a:ext cx="9144000" cy="568410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TERMIN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DZIAŁANIE</a:t>
                      </a:r>
                      <a:endParaRPr lang="pl-PL" dirty="0"/>
                    </a:p>
                  </a:txBody>
                  <a:tcPr/>
                </a:tc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4 lipca do 8 lipca do godz. 15:00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Składanie kopii świadectw ukończenia szkoły podstawowej i kopii zaświadczeń o wynikach egzaminu ósmoklasisty oraz możliwość zmiany decyzji dotyczących wyboru szkół</a:t>
                      </a:r>
                      <a:endParaRPr lang="pl-PL" dirty="0"/>
                    </a:p>
                  </a:txBody>
                  <a:tcPr/>
                </a:tc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17 lipca do godz. 12:00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Listy kandydatów zakwalifikowanych i niezakwalifikowanych</a:t>
                      </a:r>
                      <a:endParaRPr lang="pl-PL" dirty="0"/>
                    </a:p>
                  </a:txBody>
                  <a:tcPr/>
                </a:tc>
              </a:tr>
              <a:tr h="1685342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17 lipca od godz. 12:00 do 22 lipca do godz. 12:00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Potwierdzanie woli przyjęcia poprzez złożenie oryginałów świadectw i zaświadczeń o wynikach egzaminu ósmoklasisty oraz zaświadczeń lekarskich o braku przeciwskazań zdrowotnych do podjęcia praktycznej nauki zawodu.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rostokąt 4"/>
          <p:cNvSpPr/>
          <p:nvPr/>
        </p:nvSpPr>
        <p:spPr>
          <a:xfrm>
            <a:off x="4716016" y="6093296"/>
            <a:ext cx="42293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dirty="0"/>
              <a:t>Listy kandydatów przyjętych i nieprzyjętych</a:t>
            </a:r>
          </a:p>
        </p:txBody>
      </p:sp>
      <p:sp>
        <p:nvSpPr>
          <p:cNvPr id="2" name="Prostokąt 1"/>
          <p:cNvSpPr/>
          <p:nvPr/>
        </p:nvSpPr>
        <p:spPr>
          <a:xfrm>
            <a:off x="1259632" y="6081812"/>
            <a:ext cx="23387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l-PL" b="1" dirty="0"/>
              <a:t>22 lipca do godz. 16:00</a:t>
            </a:r>
          </a:p>
        </p:txBody>
      </p:sp>
    </p:spTree>
    <p:extLst>
      <p:ext uri="{BB962C8B-B14F-4D97-AF65-F5344CB8AC3E}">
        <p14:creationId xmlns:p14="http://schemas.microsoft.com/office/powerpoint/2010/main" val="26434185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rostokąt 2"/>
          <p:cNvSpPr/>
          <p:nvPr/>
        </p:nvSpPr>
        <p:spPr>
          <a:xfrm>
            <a:off x="1763688" y="1268760"/>
            <a:ext cx="52920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pl-PL" sz="6000" b="1" spc="300" dirty="0">
                <a:ln w="11430" cmpd="sng">
                  <a:solidFill>
                    <a:srgbClr val="4F81BD">
                      <a:tint val="10000"/>
                    </a:srgbClr>
                  </a:solidFill>
                  <a:prstDash val="solid"/>
                  <a:miter lim="800000"/>
                </a:ln>
                <a:solidFill>
                  <a:schemeClr val="accent2">
                    <a:lumMod val="75000"/>
                  </a:schemeClr>
                </a:solidFill>
                <a:effectLst>
                  <a:glow rad="45500">
                    <a:srgbClr val="4F81BD">
                      <a:satMod val="220000"/>
                      <a:alpha val="35000"/>
                    </a:srgbClr>
                  </a:glow>
                </a:effectLst>
              </a:rPr>
              <a:t>Harmonogram rekrutacji</a:t>
            </a:r>
          </a:p>
        </p:txBody>
      </p:sp>
      <p:sp>
        <p:nvSpPr>
          <p:cNvPr id="5" name="Prostokąt 4"/>
          <p:cNvSpPr/>
          <p:nvPr/>
        </p:nvSpPr>
        <p:spPr>
          <a:xfrm>
            <a:off x="1397044" y="4509120"/>
            <a:ext cx="6025367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pl-PL" sz="4400" b="1" dirty="0" smtClean="0">
                <a:solidFill>
                  <a:schemeClr val="accent2"/>
                </a:solidFill>
              </a:rPr>
              <a:t>Rekrutacja uzupełniająca</a:t>
            </a:r>
            <a:endParaRPr lang="pl-PL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58205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019255"/>
              </p:ext>
            </p:extLst>
          </p:nvPr>
        </p:nvGraphicFramePr>
        <p:xfrm>
          <a:off x="0" y="0"/>
          <a:ext cx="9144000" cy="690579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642863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TERMIN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DZIAŁANIE</a:t>
                      </a:r>
                      <a:endParaRPr lang="pl-PL" dirty="0"/>
                    </a:p>
                  </a:txBody>
                  <a:tcPr/>
                </a:tc>
              </a:tr>
              <a:tr h="985937"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b="1" dirty="0" smtClean="0"/>
                        <a:t>2. Postępowanie uzupełniające</a:t>
                      </a:r>
                    </a:p>
                    <a:p>
                      <a:r>
                        <a:rPr lang="pl-PL" b="1" dirty="0" smtClean="0"/>
                        <a:t>(odbywa się bez użycia elektronicznego systemu rekrutacji)</a:t>
                      </a:r>
                    </a:p>
                  </a:txBody>
                  <a:tcPr/>
                </a:tc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23 lipca do 28 lipca do godz. 15:00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Składanie wniosków o przyjęcie do szkół. </a:t>
                      </a:r>
                      <a:endParaRPr lang="pl-PL" dirty="0"/>
                    </a:p>
                  </a:txBody>
                  <a:tcPr/>
                </a:tc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23 lipca do 6 sierpnia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Wydawanie przez szkoły prowadzące kształcenie w zawodzie skierowań na badania lekarskie </a:t>
                      </a:r>
                      <a:endParaRPr lang="pl-PL" dirty="0"/>
                    </a:p>
                  </a:txBody>
                  <a:tcPr/>
                </a:tc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29 lipca do 30 lipca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Przeprowadzenie sprawdzianów: uzdolnień kierunkowych, kompetencji językowych, predyspozycji językowych, prób sprawności fizycznej (dyrektorzy ustalają dokładne terminy sprawdzianów</a:t>
                      </a:r>
                      <a:endParaRPr lang="pl-PL" dirty="0"/>
                    </a:p>
                  </a:txBody>
                  <a:tcPr/>
                </a:tc>
              </a:tr>
              <a:tr h="887877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Do 31 lipca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Wyniki sprawdzianów.  </a:t>
                      </a:r>
                    </a:p>
                    <a:p>
                      <a:endParaRPr lang="pl-PL" dirty="0" smtClean="0"/>
                    </a:p>
                    <a:p>
                      <a:r>
                        <a:rPr lang="pl-PL" dirty="0" smtClean="0"/>
                        <a:t>Listy kandydatów, którzy uzyskali pozytywne wyniki sprawdzianów zostaną ogłoszone w szkole, w której kandydat do nich przystąpił i w elektronicznym systemie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65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4886170"/>
              </p:ext>
            </p:extLst>
          </p:nvPr>
        </p:nvGraphicFramePr>
        <p:xfrm>
          <a:off x="0" y="-1"/>
          <a:ext cx="9144000" cy="687346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572000"/>
                <a:gridCol w="4572000"/>
              </a:tblGrid>
              <a:tr h="836713"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TERMIN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dirty="0" smtClean="0"/>
                        <a:t>DZIAŁANIE</a:t>
                      </a:r>
                      <a:endParaRPr lang="pl-PL" dirty="0"/>
                    </a:p>
                  </a:txBody>
                  <a:tcPr/>
                </a:tc>
              </a:tr>
              <a:tr h="1512168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5 sierpnia do godz. 12:00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Listy kandydatów zakwalifikowanych i niezakwalifikowanych</a:t>
                      </a:r>
                      <a:endParaRPr lang="pl-PL" dirty="0"/>
                    </a:p>
                  </a:txBody>
                  <a:tcPr/>
                </a:tc>
              </a:tr>
              <a:tr h="1728192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Od 5 sierpnia od godz. 12:00 do 7 sierpnia do godz. 12:00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Potwierdzanie woli przyjęcia poprzez złożenie oryginałów świadectw i zaświadczeń o wynikach egzaminu ósmoklasisty oraz zaświadczeń lekarskich o braku przeciwskazań zdrowotnych do podjęcia praktycznej nauki zawodu. </a:t>
                      </a:r>
                      <a:endParaRPr lang="pl-PL" dirty="0"/>
                    </a:p>
                  </a:txBody>
                  <a:tcPr/>
                </a:tc>
              </a:tr>
              <a:tr h="2787222">
                <a:tc>
                  <a:txBody>
                    <a:bodyPr/>
                    <a:lstStyle/>
                    <a:p>
                      <a:pPr algn="ctr"/>
                      <a:r>
                        <a:rPr lang="pl-PL" b="1" dirty="0" smtClean="0"/>
                        <a:t>7 sierpnia do godz. 16:00</a:t>
                      </a:r>
                      <a:endParaRPr lang="pl-P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Listy kandydatów przyjętych i nieprzyjętych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56399825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Przesilenie">
  <a:themeElements>
    <a:clrScheme name="Przesileni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Przesileni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rzesileni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383</TotalTime>
  <Words>1469</Words>
  <Application>Microsoft Office PowerPoint</Application>
  <PresentationFormat>Pokaz na ekranie (4:3)</PresentationFormat>
  <Paragraphs>209</Paragraphs>
  <Slides>23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2</vt:i4>
      </vt:variant>
      <vt:variant>
        <vt:lpstr>Tytuły slajdów</vt:lpstr>
      </vt:variant>
      <vt:variant>
        <vt:i4>23</vt:i4>
      </vt:variant>
    </vt:vector>
  </HeadingPairs>
  <TitlesOfParts>
    <vt:vector size="25" baseType="lpstr">
      <vt:lpstr>Motyw pakietu Office</vt:lpstr>
      <vt:lpstr>Przesilenie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szczygiel90@interia.pl</dc:creator>
  <cp:lastModifiedBy>Małgorzata Przybysz</cp:lastModifiedBy>
  <cp:revision>83</cp:revision>
  <dcterms:created xsi:type="dcterms:W3CDTF">2022-04-20T19:36:42Z</dcterms:created>
  <dcterms:modified xsi:type="dcterms:W3CDTF">2025-11-19T08:59:22Z</dcterms:modified>
</cp:coreProperties>
</file>