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4" r:id="rId2"/>
    <p:sldId id="259" r:id="rId3"/>
    <p:sldId id="260" r:id="rId4"/>
    <p:sldId id="267" r:id="rId5"/>
    <p:sldId id="268" r:id="rId6"/>
    <p:sldId id="269" r:id="rId7"/>
    <p:sldId id="270" r:id="rId8"/>
    <p:sldId id="271" r:id="rId9"/>
    <p:sldId id="283" r:id="rId10"/>
    <p:sldId id="277" r:id="rId11"/>
    <p:sldId id="297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296" r:id="rId20"/>
    <p:sldId id="316" r:id="rId21"/>
    <p:sldId id="317" r:id="rId22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00FF"/>
    <a:srgbClr val="009900"/>
    <a:srgbClr val="0F571E"/>
    <a:srgbClr val="660033"/>
    <a:srgbClr val="CCECFF"/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90409" autoAdjust="0"/>
  </p:normalViewPr>
  <p:slideViewPr>
    <p:cSldViewPr>
      <p:cViewPr varScale="1">
        <p:scale>
          <a:sx n="78" d="100"/>
          <a:sy n="78" d="100"/>
        </p:scale>
        <p:origin x="101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2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204A32-68E5-4714-B10B-5312FA4889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135243F-94B2-4992-ACD2-352E0CD232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1530A0-0E74-4378-956D-5716A039492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619A9-D952-4F45-A661-BB9D10DA6AFF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05209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D7A76D-7873-4055-816A-64920C0F34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273494-0707-413D-A81E-556E6638C1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7E23A0-2944-47CE-9174-94EF233E08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0DDE3F-E2D3-494E-ABE5-FB621F7D2592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14514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ECBAF5-D14A-42FD-A955-28B06B6E1F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409337-ED29-4371-9305-2335245260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2518B2D-F32C-4DDB-9202-205B5D6577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1906EE-190B-46D3-85F9-EA96C83F4835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297637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3A994D-3CD2-462B-B70E-50D272F223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8D56B5-D096-40D0-8B4A-5630D67940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76063F-F18B-4DBA-B5D5-41B1BCF34E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D49B5F-175F-4C7B-9DD2-B31C1ACB737D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033670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A8F5A3E-872E-46B0-BA91-8012EEBE33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B767BFF0-86F4-4D9B-B4BA-538E16F3F0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935C9D7-4CB1-4EB2-8BBF-3E67BAE9DA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0F0C85-3BE9-4B6F-A4AF-F2806D47F847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40597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B910C1-F4BD-4142-A29F-DAC30D0FD2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6CE8A8-28D9-4A8E-AC07-A715D76813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DEC4D6-EAA4-4B3B-8C77-C98CC92507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21DCA6-40CD-484E-B868-9D10BFAAC15E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966338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90F0CC-9026-461B-9499-8324247B17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9AD568-616D-492F-9D6A-C66C31B60D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FC8DEB-DF80-48F8-A8A6-DD0159923B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ADE0B5-DD83-40F4-A11C-A77AA3AB76E1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065611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FB1D04-13CB-416C-8C1B-2E00C6D7C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C5D69E-E1A2-43FB-8EB0-C1A2333106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CA922B2-574C-48FC-84D2-CA21A09A5E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4863B0-CC7C-4875-BAF7-5656C28AE041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47950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E434B18-0722-4420-B5F9-4A52BA3E6A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CA094C3-0D7A-4ECB-8F89-623DC82872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13DC8B2-1162-473A-9666-B7280E394B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80C804-D7B7-4C1F-BE03-3413FB682D03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423458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05BABB4-3E6D-4A15-AB45-B354CEA81B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8EFB35A-041D-4872-A40B-C3E3874294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E4B5679-E4F7-4E66-801B-8B00F54EDE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1F0BF4-F395-4B2A-8BDA-D8626DC9DEF2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373236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5E6F676-0C36-41AA-B736-DA592EF9ED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62AF030-27D2-44BB-ADF5-BA2484A700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1E70AA1-52AA-432B-92E9-9B71B0C104D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78AB33-2768-4714-A14A-730277C897CE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842177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6640AD-F873-4634-802B-31153CE83F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B0DDFD-BE37-4695-8823-F9F9917E5E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C82FCD-D25E-4515-88DD-7B10FF5983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3FE53B-2342-4415-9941-39D9C2EC7C83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2528024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4D3F13-83A0-4860-A786-536E8E6CD7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FAD87D-6F4E-491B-A29F-5C1648601F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CD784B-B5C6-4DAD-8CBC-9256018E7C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63711A-4F45-4288-9CAC-20A958A96AF2}" type="slidenum">
              <a:rPr lang="pl-PL" altLang="en-US"/>
              <a:pPr/>
              <a:t>‹#›</a:t>
            </a:fld>
            <a:endParaRPr lang="pl-PL" altLang="en-US"/>
          </a:p>
        </p:txBody>
      </p:sp>
    </p:spTree>
    <p:extLst>
      <p:ext uri="{BB962C8B-B14F-4D97-AF65-F5344CB8AC3E}">
        <p14:creationId xmlns:p14="http://schemas.microsoft.com/office/powerpoint/2010/main" val="160541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80850">
              <a:schemeClr val="accent1">
                <a:lumMod val="60000"/>
                <a:lumOff val="40000"/>
              </a:schemeClr>
            </a:gs>
            <a:gs pos="25000">
              <a:srgbClr val="33A5A8"/>
            </a:gs>
            <a:gs pos="0">
              <a:srgbClr val="00B050"/>
            </a:gs>
            <a:gs pos="100000">
              <a:srgbClr val="FFFF00"/>
            </a:gs>
            <a:gs pos="100000">
              <a:srgbClr val="2F4776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3CA9AA1-A962-4D18-8D9B-D7D96CED9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9AE9123-DEEE-42DD-B1B0-52FF7D5CEA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CC99D24-0BC9-4233-B72B-100B64AB8D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39FADAA-B4B4-437D-855C-8478CE964DC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49B5A2E-63FB-4176-93CE-60A33314DE7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1B222E6A-CC36-4C42-9DCE-A064EBFD649D}" type="slidenum">
              <a:rPr lang="pl-PL" altLang="en-US"/>
              <a:pPr/>
              <a:t>‹#›</a:t>
            </a:fld>
            <a:endParaRPr lang="pl-PL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pl/url?sa=i&amp;rct=j&amp;q=&amp;esrc=s&amp;source=images&amp;cd=&amp;cad=rja&amp;uact=8&amp;docid=zZSdltc4iJQOrM&amp;tbnid=EYYmlPqqw4cPPM:&amp;ved=0CAUQjRw&amp;url=http%3A%2F%2Fwww.freebievectors.com%2Fpl%2Filustracja%2F8713%2Fpali-papierosow-obiektow-clipart-palic%2F&amp;ei=5mKLU_DvGMS8OZv1gYAE&amp;bvm=bv.67720277,d.ZWU&amp;psig=AFQjCNEeMIPhbO8xVuLWEpJr2HGafPFsew&amp;ust=1401730149749245" TargetMode="External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sp2siedlce.pl/20102011/Prezentacjaantynikotynowa.ppt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MCj02383990000[1]">
            <a:extLst>
              <a:ext uri="{FF2B5EF4-FFF2-40B4-BE49-F238E27FC236}">
                <a16:creationId xmlns:a16="http://schemas.microsoft.com/office/drawing/2014/main" id="{E62341F2-B149-4941-A175-D57E05834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14338"/>
            <a:ext cx="2305050" cy="221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9">
            <a:extLst>
              <a:ext uri="{FF2B5EF4-FFF2-40B4-BE49-F238E27FC236}">
                <a16:creationId xmlns:a16="http://schemas.microsoft.com/office/drawing/2014/main" id="{EA68C2B7-7E73-4EF1-8E1A-75690458A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2765425"/>
            <a:ext cx="5976937" cy="195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l-PL" altLang="pl-PL" sz="4000" i="1">
                <a:latin typeface="Georgia" panose="02040502050405020303" pitchFamily="18" charset="0"/>
              </a:rPr>
              <a:t>„PAPIEROSOM 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pl-PL" altLang="pl-PL" sz="4000" i="1">
                <a:latin typeface="Georgia" panose="02040502050405020303" pitchFamily="18" charset="0"/>
              </a:rPr>
              <a:t>POWIEDZ </a:t>
            </a:r>
            <a:r>
              <a:rPr lang="pl-PL" altLang="pl-PL" sz="5400" i="1">
                <a:latin typeface="Georgia" panose="02040502050405020303" pitchFamily="18" charset="0"/>
              </a:rPr>
              <a:t>NIE</a:t>
            </a:r>
            <a:r>
              <a:rPr lang="pl-PL" altLang="pl-PL" sz="4000" i="1">
                <a:latin typeface="Georgia" panose="02040502050405020303" pitchFamily="18" charset="0"/>
              </a:rPr>
              <a:t>”</a:t>
            </a:r>
          </a:p>
        </p:txBody>
      </p:sp>
      <p:pic>
        <p:nvPicPr>
          <p:cNvPr id="2053" name="Picture 11" descr="http://cdn.freebievectors.com/illustrations/7/s/smoke-cigarette-clip-art/preview.jpg">
            <a:hlinkClick r:id="rId3"/>
            <a:extLst>
              <a:ext uri="{FF2B5EF4-FFF2-40B4-BE49-F238E27FC236}">
                <a16:creationId xmlns:a16="http://schemas.microsoft.com/office/drawing/2014/main" id="{1F81D264-BAA0-40BD-A632-3D83FD1513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478409">
            <a:off x="333375" y="2052638"/>
            <a:ext cx="402907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B6F0025-7D97-428E-A9A7-3FE08872CA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Jak zachować się, gdy ktoś nam proponuje papierosa?</a:t>
            </a:r>
            <a:r>
              <a:rPr 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1BC4799-9A43-4838-9595-9C5F158183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3657600"/>
            <a:ext cx="7772400" cy="4114800"/>
          </a:xfrm>
        </p:spPr>
        <p:txBody>
          <a:bodyPr/>
          <a:lstStyle/>
          <a:p>
            <a:pPr algn="ctr" eaLnBrk="1" hangingPunct="1"/>
            <a:r>
              <a:rPr lang="pl-PL" altLang="pl-PL">
                <a:latin typeface="TimesNewRoman" charset="0"/>
                <a:cs typeface="Times New Roman" panose="02020603050405020304" pitchFamily="18" charset="0"/>
              </a:rPr>
              <a:t>Czy jest to bezpieczne?</a:t>
            </a:r>
            <a:r>
              <a:rPr lang="pl-PL" altLang="pl-PL"/>
              <a:t> </a:t>
            </a:r>
          </a:p>
          <a:p>
            <a:pPr algn="ctr" eaLnBrk="1" hangingPunct="1"/>
            <a:r>
              <a:rPr lang="pl-PL" altLang="pl-PL">
                <a:latin typeface="TimesNewRoman" charset="0"/>
                <a:cs typeface="Times New Roman" panose="02020603050405020304" pitchFamily="18" charset="0"/>
              </a:rPr>
              <a:t>Czy jest dla mnie zdrowe?</a:t>
            </a:r>
            <a:r>
              <a:rPr lang="pl-PL" altLang="pl-PL"/>
              <a:t> </a:t>
            </a:r>
          </a:p>
          <a:p>
            <a:pPr algn="ctr" eaLnBrk="1" hangingPunct="1"/>
            <a:r>
              <a:rPr lang="pl-PL" altLang="pl-PL">
                <a:latin typeface="TimesNewRoman" charset="0"/>
                <a:cs typeface="Times New Roman" panose="02020603050405020304" pitchFamily="18" charset="0"/>
              </a:rPr>
              <a:t>Czy rodzice zgodziliby się na to?</a:t>
            </a:r>
            <a:r>
              <a:rPr lang="pl-PL" altLang="pl-PL"/>
              <a:t> </a:t>
            </a:r>
          </a:p>
          <a:p>
            <a:pPr algn="ctr" eaLnBrk="1" hangingPunct="1"/>
            <a:r>
              <a:rPr lang="pl-PL" altLang="pl-PL">
                <a:latin typeface="TimesNewRoman" charset="0"/>
                <a:cs typeface="Times New Roman" panose="02020603050405020304" pitchFamily="18" charset="0"/>
              </a:rPr>
              <a:t>Jak będę się czuł, kiedy to zrobię ?</a:t>
            </a:r>
            <a:r>
              <a:rPr lang="pl-PL" altLang="pl-PL"/>
              <a:t> </a:t>
            </a:r>
          </a:p>
          <a:p>
            <a:pPr eaLnBrk="1" hangingPunct="1"/>
            <a:endParaRPr lang="pl-PL" altLang="pl-PL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F7AA4274-316B-4A28-B55C-13D80A580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905000"/>
            <a:ext cx="9144000" cy="173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2800">
                <a:latin typeface="TimesNewRoman" charset="0"/>
                <a:cs typeface="Times New Roman" panose="02020603050405020304" pitchFamily="18" charset="0"/>
              </a:rPr>
              <a:t>Sprawdź, czy to, co proponuje kolega jest dla Ciebie dobre. Czasami jest to  łatwe, ale niekiedy warto zadać sobie pomocnicze pytania:</a:t>
            </a:r>
            <a:endParaRPr lang="pl-PL" altLang="pl-PL" sz="280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pl-PL" altLang="pl-PL" sz="2400"/>
          </a:p>
        </p:txBody>
      </p:sp>
      <p:pic>
        <p:nvPicPr>
          <p:cNvPr id="11269" name="Picture 6">
            <a:extLst>
              <a:ext uri="{FF2B5EF4-FFF2-40B4-BE49-F238E27FC236}">
                <a16:creationId xmlns:a16="http://schemas.microsoft.com/office/drawing/2014/main" id="{F27D0D35-D66E-46B3-8848-98FF14838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3284538"/>
            <a:ext cx="1544637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E9A1D273-9F95-45AE-BE18-2D893941B3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649288"/>
            <a:ext cx="7058025" cy="51641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800" dirty="0">
                <a:solidFill>
                  <a:srgbClr val="3C3C3C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pl-PL" altLang="pl-PL" sz="18800" dirty="0">
                <a:solidFill>
                  <a:srgbClr val="3C3C3C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pl-PL" altLang="pl-PL" sz="800" dirty="0">
                <a:solidFill>
                  <a:srgbClr val="3C3C3C"/>
                </a:solidFill>
                <a:latin typeface="Arial" pitchFamily="34" charset="0"/>
                <a:cs typeface="Arial" pitchFamily="34" charset="0"/>
              </a:rPr>
              <a:t>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 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3600" dirty="0">
                <a:solidFill>
                  <a:srgbClr val="FF0000"/>
                </a:solidFill>
                <a:latin typeface="+mj-lt"/>
                <a:cs typeface="Arial" pitchFamily="34" charset="0"/>
              </a:rPr>
              <a:t>Nie raz - ale stale,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3600" dirty="0">
                <a:solidFill>
                  <a:srgbClr val="FF0000"/>
                </a:solidFill>
                <a:latin typeface="+mj-lt"/>
                <a:cs typeface="Arial" pitchFamily="34" charset="0"/>
              </a:rPr>
              <a:t>nie raz - ale stale,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3600" dirty="0">
                <a:solidFill>
                  <a:srgbClr val="FF0000"/>
                </a:solidFill>
                <a:latin typeface="+mj-lt"/>
                <a:cs typeface="Arial" pitchFamily="34" charset="0"/>
              </a:rPr>
              <a:t>mów wszystkim dookoła: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3600" dirty="0">
                <a:solidFill>
                  <a:srgbClr val="FF0000"/>
                </a:solidFill>
                <a:latin typeface="+mj-lt"/>
                <a:cs typeface="Arial" pitchFamily="34" charset="0"/>
              </a:rPr>
              <a:t> Nie palę! Nie palę!</a:t>
            </a:r>
          </a:p>
        </p:txBody>
      </p:sp>
      <p:pic>
        <p:nvPicPr>
          <p:cNvPr id="12291" name="Picture 3" descr="28">
            <a:extLst>
              <a:ext uri="{FF2B5EF4-FFF2-40B4-BE49-F238E27FC236}">
                <a16:creationId xmlns:a16="http://schemas.microsoft.com/office/drawing/2014/main" id="{9E426473-F87C-49C4-86BC-A5B0531CA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0088" y="188913"/>
            <a:ext cx="4748212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Prostokąt 1">
            <a:extLst>
              <a:ext uri="{FF2B5EF4-FFF2-40B4-BE49-F238E27FC236}">
                <a16:creationId xmlns:a16="http://schemas.microsoft.com/office/drawing/2014/main" id="{BD906DD7-183C-4F83-A99F-0B6819A3219F}"/>
              </a:ext>
            </a:extLst>
          </p:cNvPr>
          <p:cNvSpPr>
            <a:spLocks noChangeArrowheads="1"/>
          </p:cNvSpPr>
          <p:nvPr/>
        </p:nvSpPr>
        <p:spPr bwMode="auto">
          <a:xfrm rot="-514854">
            <a:off x="3851275" y="836613"/>
            <a:ext cx="2197100" cy="5842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i="1">
                <a:solidFill>
                  <a:srgbClr val="0000FF"/>
                </a:solidFill>
              </a:rPr>
              <a:t>NIE PALĘ!</a:t>
            </a:r>
            <a:endParaRPr lang="pl-PL" altLang="pl-PL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1614F21-C597-49D6-9274-8A54259FA4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altLang="pl-PL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to jest nałóg?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38C01BB-4D5A-46C5-97E3-7A35E7FEF32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5613" cy="4525963"/>
          </a:xfrm>
        </p:spPr>
        <p:txBody>
          <a:bodyPr/>
          <a:lstStyle/>
          <a:p>
            <a:pPr marL="0" indent="0" algn="just" eaLnBrk="1" hangingPunct="1">
              <a:lnSpc>
                <a:spcPct val="105000"/>
              </a:lnSpc>
              <a:buFontTx/>
              <a:buNone/>
            </a:pPr>
            <a:r>
              <a:rPr lang="pl-PL" altLang="pl-PL" sz="2000"/>
              <a:t>Często zadajemy sobie to pytanie?</a:t>
            </a:r>
          </a:p>
          <a:p>
            <a:pPr marL="0" indent="0" algn="just" eaLnBrk="1" hangingPunct="1">
              <a:lnSpc>
                <a:spcPct val="105000"/>
              </a:lnSpc>
              <a:buFontTx/>
              <a:buNone/>
            </a:pPr>
            <a:r>
              <a:rPr lang="pl-PL" altLang="pl-PL" sz="2000" b="1" i="1"/>
              <a:t>Nałóg, to zakorzeniona dysfunkcja sprawności woli przejawiająca się </a:t>
            </a:r>
            <a:br>
              <a:rPr lang="pl-PL" altLang="pl-PL" sz="2000" b="1" i="1"/>
            </a:br>
            <a:r>
              <a:rPr lang="pl-PL" altLang="pl-PL" sz="2000" b="1" i="1"/>
              <a:t>w chronicznym podejmowaniu szkodliwych dla organizmu decyzji, które są sprzeczne z przesłankami rozeznania intelektualnego.</a:t>
            </a:r>
            <a:r>
              <a:rPr lang="pl-PL" altLang="pl-PL" sz="2000"/>
              <a:t> </a:t>
            </a:r>
          </a:p>
          <a:p>
            <a:pPr marL="0" indent="0" algn="just" eaLnBrk="1" hangingPunct="1">
              <a:lnSpc>
                <a:spcPct val="105000"/>
              </a:lnSpc>
              <a:buFontTx/>
              <a:buNone/>
            </a:pPr>
            <a:r>
              <a:rPr lang="pl-PL" altLang="pl-PL" sz="2000"/>
              <a:t>Klasycznym przykładem obrazującym mechanizm nałogu jest </a:t>
            </a:r>
            <a:r>
              <a:rPr lang="pl-PL" altLang="pl-PL" sz="2000" b="1"/>
              <a:t>nikotynizm</a:t>
            </a:r>
            <a:r>
              <a:rPr lang="pl-PL" altLang="pl-PL" sz="2000"/>
              <a:t>. </a:t>
            </a:r>
          </a:p>
          <a:p>
            <a:pPr marL="0" indent="0" algn="just" eaLnBrk="1" hangingPunct="1">
              <a:lnSpc>
                <a:spcPct val="105000"/>
              </a:lnSpc>
              <a:buFontTx/>
              <a:buNone/>
            </a:pPr>
            <a:r>
              <a:rPr lang="pl-PL" altLang="pl-PL" sz="2000"/>
              <a:t>Nałogowy palacz doskonale wie, że palenie szkodzi. Bagatelizuje jednak dane dostarczane mu przez intelekt. Wola podejmuje zatem sprzeczną </a:t>
            </a:r>
            <a:br>
              <a:rPr lang="pl-PL" altLang="pl-PL" sz="2000"/>
            </a:br>
            <a:r>
              <a:rPr lang="pl-PL" altLang="pl-PL" sz="2000"/>
              <a:t>z rozeznaniem intelektualnym decyzję i człowiek uzależniony od nikotyny sięga po papierosa. W zasadzie każdy wie jak szkodliwe jest palenie papierosów, lecz mimo to problem dotyczy dużej części społeczeństwa </a:t>
            </a:r>
            <a:br>
              <a:rPr lang="pl-PL" altLang="pl-PL" sz="2000"/>
            </a:br>
            <a:r>
              <a:rPr lang="pl-PL" altLang="pl-PL" sz="2000"/>
              <a:t>i ciągle przybywa nowych palaczy.</a:t>
            </a:r>
          </a:p>
        </p:txBody>
      </p:sp>
      <p:pic>
        <p:nvPicPr>
          <p:cNvPr id="13316" name="Picture 4" descr="MCBD00023_0000[1]">
            <a:extLst>
              <a:ext uri="{FF2B5EF4-FFF2-40B4-BE49-F238E27FC236}">
                <a16:creationId xmlns:a16="http://schemas.microsoft.com/office/drawing/2014/main" id="{7044CCF7-8DD8-40A8-9692-A16825296FB0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19925" y="260350"/>
            <a:ext cx="1727200" cy="157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29110607-C3BD-4000-8F5C-E456C64C19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altLang="pl-PL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Cykl uzależnienia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25E4782-F1C9-430B-B86B-9ABB7F09123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268413"/>
            <a:ext cx="8208962" cy="4525962"/>
          </a:xfrm>
        </p:spPr>
        <p:txBody>
          <a:bodyPr/>
          <a:lstStyle/>
          <a:p>
            <a:pPr marL="0" indent="0" algn="just" eaLnBrk="1" hangingPunct="1">
              <a:lnSpc>
                <a:spcPct val="105000"/>
              </a:lnSpc>
              <a:buFontTx/>
              <a:buNone/>
            </a:pPr>
            <a:r>
              <a:rPr lang="pl-PL" altLang="pl-PL" sz="2000"/>
              <a:t>Gdy pierwszy raz bierzesz papierosa to jesteś pewien, że nic Ci nie grozi </a:t>
            </a:r>
            <a:br>
              <a:rPr lang="pl-PL" altLang="pl-PL" sz="2000"/>
            </a:br>
            <a:r>
              <a:rPr lang="pl-PL" altLang="pl-PL" sz="2000"/>
              <a:t>i nigdy nie uzależnisz się od palenia. Pomimo, że pierwszy wypalony papieros nie daje Ci żadnej przyjemności, bierzesz następnego aby nie wyróżniać się wśród znajomych lub też by im zaimponować. </a:t>
            </a:r>
          </a:p>
          <a:p>
            <a:pPr marL="0" indent="0" algn="just" eaLnBrk="1" hangingPunct="1">
              <a:lnSpc>
                <a:spcPct val="105000"/>
              </a:lnSpc>
              <a:buFontTx/>
              <a:buNone/>
            </a:pPr>
            <a:r>
              <a:rPr lang="pl-PL" altLang="pl-PL" sz="2000"/>
              <a:t>Początkowa faza uzależnienia wydaje się przyjemna, nikotyna pobudza </a:t>
            </a:r>
            <a:br>
              <a:rPr lang="pl-PL" altLang="pl-PL" sz="2000"/>
            </a:br>
            <a:r>
              <a:rPr lang="pl-PL" altLang="pl-PL" sz="2000"/>
              <a:t>w mózgu substancje chemiczne odpowiedzialne za odczuwanie przyjemności, pobudza aktywność. Złudnie poprawia się pamięć i koncentracja. Mózg człowieka szybko przyzwyczaja się do tych odczuć, aż dochodzi do tego, że człowiek nie może bez papierosów funkcjonować. </a:t>
            </a:r>
          </a:p>
          <a:p>
            <a:pPr marL="0" indent="0" algn="just" eaLnBrk="1" hangingPunct="1">
              <a:lnSpc>
                <a:spcPct val="105000"/>
              </a:lnSpc>
              <a:buFontTx/>
              <a:buNone/>
            </a:pPr>
            <a:r>
              <a:rPr lang="pl-PL" altLang="pl-PL" sz="2000"/>
              <a:t>Palisz coraz więcej, odczucie „głodu” nikotyny wcale się </a:t>
            </a:r>
          </a:p>
          <a:p>
            <a:pPr marL="0" indent="0" algn="just" eaLnBrk="1" hangingPunct="1">
              <a:lnSpc>
                <a:spcPct val="105000"/>
              </a:lnSpc>
              <a:buFontTx/>
              <a:buNone/>
            </a:pPr>
            <a:r>
              <a:rPr lang="pl-PL" altLang="pl-PL" sz="2000"/>
              <a:t>nie zmniejsza, a każdy kolejny papieros zaspakaja Cię </a:t>
            </a:r>
          </a:p>
          <a:p>
            <a:pPr marL="0" indent="0" algn="just" eaLnBrk="1" hangingPunct="1">
              <a:lnSpc>
                <a:spcPct val="105000"/>
              </a:lnSpc>
              <a:buFontTx/>
              <a:buNone/>
            </a:pPr>
            <a:r>
              <a:rPr lang="pl-PL" altLang="pl-PL" sz="2000"/>
              <a:t>tylko na chwilę, wciągając Cię w coraz większy nałóg. </a:t>
            </a:r>
          </a:p>
        </p:txBody>
      </p:sp>
      <p:pic>
        <p:nvPicPr>
          <p:cNvPr id="14340" name="Picture 4" descr="kule-w-rece-facet">
            <a:extLst>
              <a:ext uri="{FF2B5EF4-FFF2-40B4-BE49-F238E27FC236}">
                <a16:creationId xmlns:a16="http://schemas.microsoft.com/office/drawing/2014/main" id="{86B86A38-DA15-418F-83AE-1390D502369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59563" y="4221163"/>
            <a:ext cx="1671637" cy="2090737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74F9BBC7-D7B2-4EDA-8E4F-4F3EA1F9AC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altLang="pl-PL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Dlaczego papierosy szkodzą?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4198AD5-81EA-435E-898F-6E5EBB55A1FF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075613" cy="4525963"/>
          </a:xfrm>
        </p:spPr>
        <p:txBody>
          <a:bodyPr/>
          <a:lstStyle/>
          <a:p>
            <a:pPr marL="609600" indent="-609600" eaLnBrk="1" hangingPunct="1">
              <a:lnSpc>
                <a:spcPct val="110000"/>
              </a:lnSpc>
              <a:buFontTx/>
              <a:buAutoNum type="arabicPeriod"/>
            </a:pPr>
            <a:r>
              <a:rPr lang="pl-PL" altLang="pl-PL" sz="2000" b="1"/>
              <a:t>Paląc papierosy zwiększasz trzykrotnie ryzyko wystąpienia zawału serca i udaru mózgu;</a:t>
            </a:r>
            <a:endParaRPr lang="en-US" altLang="pl-PL" sz="2000" b="1"/>
          </a:p>
          <a:p>
            <a:pPr marL="609600" indent="-609600" eaLnBrk="1" hangingPunct="1">
              <a:lnSpc>
                <a:spcPct val="110000"/>
              </a:lnSpc>
              <a:buFontTx/>
              <a:buAutoNum type="arabicPeriod"/>
            </a:pPr>
            <a:r>
              <a:rPr lang="pl-PL" altLang="pl-PL" sz="2000" b="1"/>
              <a:t>Po wypaleniu każdego papierosa natychmiast wzrasta ciśnienie tętnicze i przyspiesza się akcja serca;</a:t>
            </a:r>
            <a:endParaRPr lang="en-US" altLang="pl-PL" sz="2000" b="1"/>
          </a:p>
          <a:p>
            <a:pPr marL="609600" indent="-609600" eaLnBrk="1" hangingPunct="1">
              <a:lnSpc>
                <a:spcPct val="110000"/>
              </a:lnSpc>
              <a:buFontTx/>
              <a:buAutoNum type="arabicPeriod"/>
            </a:pPr>
            <a:r>
              <a:rPr lang="pl-PL" altLang="pl-PL" sz="2000" b="1"/>
              <a:t>Paląc papierosy narażasz nie tylko siebie, ale również osoby </a:t>
            </a:r>
            <a:br>
              <a:rPr lang="pl-PL" altLang="pl-PL" sz="2000" b="1"/>
            </a:br>
            <a:r>
              <a:rPr lang="pl-PL" altLang="pl-PL" sz="2000" b="1"/>
              <a:t>z Twojego najbliższego otoczenia – tzw. biernych palaczy;</a:t>
            </a:r>
            <a:endParaRPr lang="en-US" altLang="pl-PL" sz="2000" b="1"/>
          </a:p>
          <a:p>
            <a:pPr marL="609600" indent="-609600" eaLnBrk="1" hangingPunct="1">
              <a:lnSpc>
                <a:spcPct val="110000"/>
              </a:lnSpc>
              <a:buFontTx/>
              <a:buAutoNum type="arabicPeriod"/>
            </a:pPr>
            <a:r>
              <a:rPr lang="pl-PL" altLang="pl-PL" sz="2000" b="1"/>
              <a:t>Wieloletni palacze zapadają na </a:t>
            </a:r>
          </a:p>
          <a:p>
            <a:pPr marL="609600" indent="-609600" eaLnBrk="1" hangingPunct="1">
              <a:lnSpc>
                <a:spcPct val="110000"/>
              </a:lnSpc>
              <a:buFontTx/>
              <a:buNone/>
            </a:pPr>
            <a:r>
              <a:rPr lang="pl-PL" altLang="pl-PL" sz="2000" b="1"/>
              <a:t>          najbardziej złośliwe nowotwory, </a:t>
            </a:r>
          </a:p>
          <a:p>
            <a:pPr marL="609600" indent="-609600" eaLnBrk="1" hangingPunct="1">
              <a:lnSpc>
                <a:spcPct val="110000"/>
              </a:lnSpc>
              <a:buFontTx/>
              <a:buNone/>
            </a:pPr>
            <a:r>
              <a:rPr lang="pl-PL" altLang="pl-PL" sz="2000" b="1"/>
              <a:t>          które w większości kończą się śmiercią;</a:t>
            </a:r>
            <a:endParaRPr lang="en-US" altLang="pl-PL" sz="2000" b="1"/>
          </a:p>
          <a:p>
            <a:pPr marL="609600" indent="-609600" eaLnBrk="1" hangingPunct="1">
              <a:lnSpc>
                <a:spcPct val="80000"/>
              </a:lnSpc>
            </a:pPr>
            <a:endParaRPr lang="pl-PL" altLang="pl-PL" sz="2000"/>
          </a:p>
        </p:txBody>
      </p:sp>
      <p:pic>
        <p:nvPicPr>
          <p:cNvPr id="15364" name="Picture 6" descr="papierosy_sluza_rakowi_gallery_big">
            <a:extLst>
              <a:ext uri="{FF2B5EF4-FFF2-40B4-BE49-F238E27FC236}">
                <a16:creationId xmlns:a16="http://schemas.microsoft.com/office/drawing/2014/main" id="{D049BD6D-58DD-4444-89A6-4F77D566345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32363" y="3573463"/>
            <a:ext cx="3973512" cy="28432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6A1F7F5D-14E2-4296-8C0C-F831002DD3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Dlaczego papierosy szkodzą?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07AFE99D-9A29-453D-9F48-6026AF15137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196975"/>
            <a:ext cx="7991475" cy="4525963"/>
          </a:xfrm>
        </p:spPr>
        <p:txBody>
          <a:bodyPr/>
          <a:lstStyle/>
          <a:p>
            <a:pPr marL="357188" indent="-357188" algn="just" eaLnBrk="1" hangingPunct="1">
              <a:lnSpc>
                <a:spcPct val="105000"/>
              </a:lnSpc>
              <a:buFontTx/>
              <a:buAutoNum type="arabicPeriod" startAt="5"/>
            </a:pPr>
            <a:r>
              <a:rPr lang="pl-PL" altLang="pl-PL" sz="2000" b="1"/>
              <a:t>U osób palących znacznie częściej dochodzi do konieczności amputacji nóg z powodu miażdżycy tętnic kończyn dolnych;</a:t>
            </a:r>
            <a:endParaRPr lang="en-US" altLang="pl-PL" sz="2000" b="1"/>
          </a:p>
          <a:p>
            <a:pPr marL="357188" indent="-357188" algn="just" eaLnBrk="1" hangingPunct="1">
              <a:lnSpc>
                <a:spcPct val="105000"/>
              </a:lnSpc>
              <a:buFontTx/>
              <a:buAutoNum type="arabicPeriod" startAt="5"/>
            </a:pPr>
            <a:r>
              <a:rPr lang="pl-PL" altLang="pl-PL" sz="2000" b="1"/>
              <a:t>Kobiety palące w czasie ciąży mogą doprowadzić do wystąpienia zaburzenia w rozwoju płodu jak i częstych zgonów noworodków;</a:t>
            </a:r>
            <a:endParaRPr lang="en-US" altLang="pl-PL" sz="2000" b="1"/>
          </a:p>
          <a:p>
            <a:pPr marL="357188" indent="-357188" algn="just" eaLnBrk="1" hangingPunct="1">
              <a:lnSpc>
                <a:spcPct val="105000"/>
              </a:lnSpc>
              <a:buFontTx/>
              <a:buAutoNum type="arabicPeriod" startAt="5"/>
            </a:pPr>
            <a:r>
              <a:rPr lang="pl-PL" altLang="pl-PL" sz="2000" b="1"/>
              <a:t>Nie zależnie od ilości wypalonych dziennie papierosów- „</a:t>
            </a:r>
            <a:r>
              <a:rPr lang="pl-PL" altLang="pl-PL" sz="2000" b="1" i="1"/>
              <a:t>nie ma bezpiecznej liczby”</a:t>
            </a:r>
            <a:r>
              <a:rPr lang="pl-PL" altLang="pl-PL" sz="2000" b="1"/>
              <a:t>  wzrasta ryzyko wystąpień powikłań nadciśnienia tętniczego;</a:t>
            </a:r>
            <a:endParaRPr lang="en-US" altLang="pl-PL" sz="2000" b="1"/>
          </a:p>
          <a:p>
            <a:pPr marL="357188" indent="-357188" algn="just" eaLnBrk="1" hangingPunct="1">
              <a:lnSpc>
                <a:spcPct val="105000"/>
              </a:lnSpc>
              <a:buFontTx/>
              <a:buAutoNum type="arabicPeriod" startAt="5"/>
            </a:pPr>
            <a:r>
              <a:rPr lang="pl-PL" altLang="pl-PL" sz="2000" b="1"/>
              <a:t>W Polsce przyczyną co drugiego zgonu jest palenie papierosów;</a:t>
            </a:r>
            <a:endParaRPr lang="en-US" altLang="pl-PL" sz="2000" b="1"/>
          </a:p>
          <a:p>
            <a:pPr marL="357188" indent="-357188" algn="just" eaLnBrk="1" hangingPunct="1">
              <a:lnSpc>
                <a:spcPct val="105000"/>
              </a:lnSpc>
              <a:buFontTx/>
              <a:buAutoNum type="arabicPeriod" startAt="5"/>
            </a:pPr>
            <a:r>
              <a:rPr lang="pl-PL" altLang="pl-PL" sz="2000" b="1"/>
              <a:t>Średnia różnica długości życia osób niepalących, a palących </a:t>
            </a:r>
            <a:br>
              <a:rPr lang="pl-PL" altLang="pl-PL" sz="2000" b="1"/>
            </a:br>
            <a:r>
              <a:rPr lang="pl-PL" altLang="pl-PL" sz="2000" b="1"/>
              <a:t>w krajach rozwiniętych wynosi 15 lat. </a:t>
            </a:r>
          </a:p>
          <a:p>
            <a:pPr marL="357188" indent="-357188" eaLnBrk="1" hangingPunct="1">
              <a:lnSpc>
                <a:spcPct val="80000"/>
              </a:lnSpc>
              <a:buFontTx/>
              <a:buNone/>
            </a:pPr>
            <a:endParaRPr lang="pl-PL" altLang="pl-PL" sz="2000" b="1" i="1">
              <a:solidFill>
                <a:srgbClr val="3333FF"/>
              </a:solidFill>
            </a:endParaRPr>
          </a:p>
          <a:p>
            <a:pPr marL="357188" indent="-357188" eaLnBrk="1" hangingPunct="1">
              <a:lnSpc>
                <a:spcPct val="80000"/>
              </a:lnSpc>
            </a:pPr>
            <a:endParaRPr lang="pl-PL" altLang="pl-PL" sz="1200"/>
          </a:p>
        </p:txBody>
      </p:sp>
      <p:pic>
        <p:nvPicPr>
          <p:cNvPr id="16388" name="Picture 8" descr="MCj02909570000[1]">
            <a:extLst>
              <a:ext uri="{FF2B5EF4-FFF2-40B4-BE49-F238E27FC236}">
                <a16:creationId xmlns:a16="http://schemas.microsoft.com/office/drawing/2014/main" id="{DE1E7329-8010-4904-B819-F03A8D230F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63751">
            <a:off x="7348538" y="5262563"/>
            <a:ext cx="650875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9" descr="MCj02909570000[1]">
            <a:extLst>
              <a:ext uri="{FF2B5EF4-FFF2-40B4-BE49-F238E27FC236}">
                <a16:creationId xmlns:a16="http://schemas.microsoft.com/office/drawing/2014/main" id="{22BB0B77-C8F1-471D-859D-2CF88DACFA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1290">
            <a:off x="6264275" y="5327650"/>
            <a:ext cx="71755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10" descr="MCj02909570000[1]">
            <a:extLst>
              <a:ext uri="{FF2B5EF4-FFF2-40B4-BE49-F238E27FC236}">
                <a16:creationId xmlns:a16="http://schemas.microsoft.com/office/drawing/2014/main" id="{CCBE2A23-D045-4498-AE67-5728582170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99472">
            <a:off x="6427788" y="4367213"/>
            <a:ext cx="715962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11" descr="MCj02909570000[1]">
            <a:extLst>
              <a:ext uri="{FF2B5EF4-FFF2-40B4-BE49-F238E27FC236}">
                <a16:creationId xmlns:a16="http://schemas.microsoft.com/office/drawing/2014/main" id="{459B303A-D78B-4099-8FA3-8451CE873F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77179">
            <a:off x="7618413" y="4365625"/>
            <a:ext cx="71755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12" descr="MCj02909570000[1]">
            <a:extLst>
              <a:ext uri="{FF2B5EF4-FFF2-40B4-BE49-F238E27FC236}">
                <a16:creationId xmlns:a16="http://schemas.microsoft.com/office/drawing/2014/main" id="{7C2C9F3C-B874-45A1-BFA1-129817FD22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4762500"/>
            <a:ext cx="715963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3" name="Picture 13" descr="palenie2">
            <a:extLst>
              <a:ext uri="{FF2B5EF4-FFF2-40B4-BE49-F238E27FC236}">
                <a16:creationId xmlns:a16="http://schemas.microsoft.com/office/drawing/2014/main" id="{160DE486-6F8F-48E5-8275-970E19A3BB8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40650" y="115888"/>
            <a:ext cx="1084263" cy="114776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E6DF9FC6-B27D-40B7-B842-AB903E5858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altLang="pl-PL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Składniki dymu tytoniowego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EDFEDE2-691C-4740-9C5C-2C42A9FA4F4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268413"/>
            <a:ext cx="8075612" cy="4525962"/>
          </a:xfrm>
        </p:spPr>
        <p:txBody>
          <a:bodyPr/>
          <a:lstStyle/>
          <a:p>
            <a:pPr marL="800100" indent="-800100" eaLnBrk="1" hangingPunct="1">
              <a:lnSpc>
                <a:spcPct val="90000"/>
              </a:lnSpc>
              <a:buFontTx/>
              <a:buNone/>
            </a:pPr>
            <a:r>
              <a:rPr lang="pl-PL" altLang="pl-PL" sz="2400" b="1"/>
              <a:t>Aceton</a:t>
            </a:r>
            <a:r>
              <a:rPr lang="pl-PL" altLang="pl-PL" sz="2400"/>
              <a:t> - rozpuszczalnik</a:t>
            </a:r>
          </a:p>
          <a:p>
            <a:pPr marL="800100" indent="-800100" eaLnBrk="1" hangingPunct="1">
              <a:lnSpc>
                <a:spcPct val="90000"/>
              </a:lnSpc>
              <a:buFontTx/>
              <a:buNone/>
            </a:pPr>
            <a:r>
              <a:rPr lang="pl-PL" altLang="pl-PL" sz="2400" b="1"/>
              <a:t>Arsen</a:t>
            </a:r>
            <a:r>
              <a:rPr lang="pl-PL" altLang="pl-PL" sz="2400"/>
              <a:t> - stosowany jako popularna trutka na szczury i inne gryzonie</a:t>
            </a:r>
          </a:p>
          <a:p>
            <a:pPr marL="800100" indent="-800100" eaLnBrk="1" hangingPunct="1">
              <a:lnSpc>
                <a:spcPct val="90000"/>
              </a:lnSpc>
              <a:buFontTx/>
              <a:buNone/>
            </a:pPr>
            <a:r>
              <a:rPr lang="pl-PL" altLang="pl-PL" sz="2400" b="1"/>
              <a:t>Chlorek winylu</a:t>
            </a:r>
            <a:r>
              <a:rPr lang="pl-PL" altLang="pl-PL" sz="2400"/>
              <a:t> - związek używany także do produkcji plastiku</a:t>
            </a:r>
          </a:p>
          <a:p>
            <a:pPr marL="800100" indent="-800100" eaLnBrk="1" hangingPunct="1">
              <a:lnSpc>
                <a:spcPct val="90000"/>
              </a:lnSpc>
              <a:buFontTx/>
              <a:buNone/>
            </a:pPr>
            <a:r>
              <a:rPr lang="pl-PL" altLang="pl-PL" sz="2400" b="1"/>
              <a:t>Ciała smołowate</a:t>
            </a:r>
            <a:r>
              <a:rPr lang="pl-PL" altLang="pl-PL" sz="2400"/>
              <a:t> - są odpowiedzialne za powstawanie nowotworów złośliwych</a:t>
            </a:r>
          </a:p>
          <a:p>
            <a:pPr marL="800100" indent="-800100" eaLnBrk="1" hangingPunct="1">
              <a:lnSpc>
                <a:spcPct val="90000"/>
              </a:lnSpc>
              <a:buFontTx/>
              <a:buNone/>
            </a:pPr>
            <a:r>
              <a:rPr lang="pl-PL" altLang="pl-PL" sz="2400" b="1"/>
              <a:t>Cyjanowodór</a:t>
            </a:r>
            <a:r>
              <a:rPr lang="pl-PL" altLang="pl-PL" sz="2400"/>
              <a:t> - gaz używany przez hitlerowców </a:t>
            </a:r>
          </a:p>
          <a:p>
            <a:pPr marL="800100" indent="-800100" eaLnBrk="1" hangingPunct="1">
              <a:lnSpc>
                <a:spcPct val="90000"/>
              </a:lnSpc>
              <a:buFontTx/>
              <a:buNone/>
            </a:pPr>
            <a:r>
              <a:rPr lang="pl-PL" altLang="pl-PL" sz="2400"/>
              <a:t>         w komorach gazowych</a:t>
            </a:r>
          </a:p>
          <a:p>
            <a:pPr marL="800100" indent="-800100" eaLnBrk="1" hangingPunct="1">
              <a:lnSpc>
                <a:spcPct val="90000"/>
              </a:lnSpc>
              <a:buFontTx/>
              <a:buNone/>
            </a:pPr>
            <a:r>
              <a:rPr lang="pl-PL" altLang="pl-PL" sz="2400" b="1"/>
              <a:t>Fenole</a:t>
            </a:r>
            <a:r>
              <a:rPr lang="pl-PL" altLang="pl-PL" sz="2400"/>
              <a:t> - niszczą rzęski nabłonka </a:t>
            </a:r>
          </a:p>
          <a:p>
            <a:pPr marL="800100" indent="-800100" eaLnBrk="1" hangingPunct="1">
              <a:lnSpc>
                <a:spcPct val="90000"/>
              </a:lnSpc>
              <a:buFontTx/>
              <a:buNone/>
            </a:pPr>
            <a:r>
              <a:rPr lang="pl-PL" altLang="pl-PL" sz="2400"/>
              <a:t>          wyścielającego oskrzela.</a:t>
            </a:r>
          </a:p>
        </p:txBody>
      </p:sp>
      <p:pic>
        <p:nvPicPr>
          <p:cNvPr id="17412" name="Picture 5" descr="MCBD00024_0000[1]">
            <a:extLst>
              <a:ext uri="{FF2B5EF4-FFF2-40B4-BE49-F238E27FC236}">
                <a16:creationId xmlns:a16="http://schemas.microsoft.com/office/drawing/2014/main" id="{910840CD-E64E-4EB3-A5FF-D70D5FF4663F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0673228">
            <a:off x="7235825" y="-242888"/>
            <a:ext cx="1603375" cy="1619251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413" name="Picture 12" descr="brak_nazwy_gallery_big">
            <a:extLst>
              <a:ext uri="{FF2B5EF4-FFF2-40B4-BE49-F238E27FC236}">
                <a16:creationId xmlns:a16="http://schemas.microsoft.com/office/drawing/2014/main" id="{17EE9E2A-7BDF-43C4-82FB-03F9A249FB67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3933825"/>
            <a:ext cx="3492500" cy="24352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9C1E8425-8660-4B48-A583-E6373FA169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altLang="pl-PL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Składniki dymu tytoniowego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9A36D38-491A-47AD-92DD-FB2C7715287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12875"/>
            <a:ext cx="7427912" cy="4525963"/>
          </a:xfrm>
        </p:spPr>
        <p:txBody>
          <a:bodyPr/>
          <a:lstStyle/>
          <a:p>
            <a:pPr marL="1524000" indent="-1524000" eaLnBrk="1" hangingPunct="1">
              <a:lnSpc>
                <a:spcPct val="105000"/>
              </a:lnSpc>
              <a:buFontTx/>
              <a:buNone/>
            </a:pPr>
            <a:r>
              <a:rPr lang="pl-PL" altLang="pl-PL" sz="2400" b="1"/>
              <a:t>Formaldehyd</a:t>
            </a:r>
            <a:r>
              <a:rPr lang="pl-PL" altLang="pl-PL" sz="2400"/>
              <a:t> - związek stosowany do konserwacji preparatów biologicznych np. żab.</a:t>
            </a:r>
          </a:p>
          <a:p>
            <a:pPr marL="1524000" indent="-1524000" eaLnBrk="1" hangingPunct="1">
              <a:lnSpc>
                <a:spcPct val="105000"/>
              </a:lnSpc>
              <a:buFontTx/>
              <a:buNone/>
            </a:pPr>
            <a:r>
              <a:rPr lang="pl-PL" altLang="pl-PL" sz="2400" b="1"/>
              <a:t>Nikotyna</a:t>
            </a:r>
            <a:r>
              <a:rPr lang="pl-PL" altLang="pl-PL" sz="2400"/>
              <a:t> - zwiększa ciśnienie krwi, jest odpowiedzialna za zaburzenia rytmu serca, wpływa negatywnie na gen, który powstrzymuje powstawanie nowotworów.</a:t>
            </a:r>
          </a:p>
          <a:p>
            <a:pPr marL="1524000" indent="-1524000" eaLnBrk="1" hangingPunct="1">
              <a:lnSpc>
                <a:spcPct val="105000"/>
              </a:lnSpc>
              <a:buFontTx/>
              <a:buNone/>
            </a:pPr>
            <a:r>
              <a:rPr lang="pl-PL" altLang="pl-PL" sz="2400" b="1"/>
              <a:t>Tlenek węgla</a:t>
            </a:r>
            <a:r>
              <a:rPr lang="pl-PL" altLang="pl-PL" sz="2400"/>
              <a:t> - (czad) utrudnia pracę serca i dotarcie tlenu do różnych części organizmu człowieka.</a:t>
            </a:r>
          </a:p>
          <a:p>
            <a:pPr marL="1524000" indent="-1524000" eaLnBrk="1" hangingPunct="1">
              <a:lnSpc>
                <a:spcPct val="105000"/>
              </a:lnSpc>
            </a:pPr>
            <a:endParaRPr lang="pl-PL" altLang="pl-PL" sz="2400"/>
          </a:p>
        </p:txBody>
      </p:sp>
      <p:pic>
        <p:nvPicPr>
          <p:cNvPr id="18436" name="Picture 4" descr="MCBD00024_0000[1]">
            <a:extLst>
              <a:ext uri="{FF2B5EF4-FFF2-40B4-BE49-F238E27FC236}">
                <a16:creationId xmlns:a16="http://schemas.microsoft.com/office/drawing/2014/main" id="{6C9284C4-B0A2-4911-9530-4298C3383FF7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0673228">
            <a:off x="7510463" y="85725"/>
            <a:ext cx="1368425" cy="11176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437" name="Picture 6" descr="MCj01499920000[1]">
            <a:extLst>
              <a:ext uri="{FF2B5EF4-FFF2-40B4-BE49-F238E27FC236}">
                <a16:creationId xmlns:a16="http://schemas.microsoft.com/office/drawing/2014/main" id="{94787B82-4793-4EF3-BBC6-E9CCE5FCE53F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58853">
            <a:off x="6804025" y="4149725"/>
            <a:ext cx="2003425" cy="218757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8438" name="Picture 8" descr="MCj02909570000[1]">
            <a:extLst>
              <a:ext uri="{FF2B5EF4-FFF2-40B4-BE49-F238E27FC236}">
                <a16:creationId xmlns:a16="http://schemas.microsoft.com/office/drawing/2014/main" id="{5CE8DC82-0369-4449-8C77-D2A472781A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5013325"/>
            <a:ext cx="10414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2C412D3-0161-4053-AEDF-41D0011954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altLang="pl-PL" sz="3200" b="1">
                <a:solidFill>
                  <a:srgbClr val="000000"/>
                </a:solidFill>
                <a:cs typeface="Times New Roman" panose="02020603050405020304" pitchFamily="18" charset="0"/>
              </a:rPr>
              <a:t>31 MAJA</a:t>
            </a:r>
            <a:r>
              <a:rPr lang="pl-PL" altLang="pl-PL" sz="3200" b="1" i="1">
                <a:solidFill>
                  <a:srgbClr val="000000"/>
                </a:solidFill>
                <a:cs typeface="Times New Roman" panose="02020603050405020304" pitchFamily="18" charset="0"/>
              </a:rPr>
              <a:t> – </a:t>
            </a:r>
            <a:r>
              <a:rPr lang="pl-PL" altLang="pl-PL" sz="3200" b="1">
                <a:solidFill>
                  <a:srgbClr val="000000"/>
                </a:solidFill>
                <a:cs typeface="Times New Roman" panose="02020603050405020304" pitchFamily="18" charset="0"/>
              </a:rPr>
              <a:t>ŚWIATOWY </a:t>
            </a:r>
            <a:br>
              <a:rPr lang="pl-PL" altLang="pl-PL" sz="3200" b="1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pl-PL" altLang="pl-PL" sz="3200" b="1">
                <a:solidFill>
                  <a:srgbClr val="000000"/>
                </a:solidFill>
                <a:cs typeface="Times New Roman" panose="02020603050405020304" pitchFamily="18" charset="0"/>
              </a:rPr>
              <a:t>DZIEŃ BEZ PAPIEROSA</a:t>
            </a:r>
            <a:endParaRPr lang="pl-PL" altLang="pl-PL" sz="3200" b="1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6F7991E-7EFC-40B0-87BB-4519ABD3D9F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786688" cy="8921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pl-PL" altLang="pl-PL" sz="2400" b="1">
                <a:cs typeface="Times New Roman" panose="02020603050405020304" pitchFamily="18" charset="0"/>
              </a:rPr>
              <a:t>31 maja każdego roku obchodzony jest Światowy Dzień bez Papierosa. </a:t>
            </a:r>
            <a:r>
              <a:rPr lang="pl-PL" altLang="pl-PL" sz="2400" b="1"/>
              <a:t>Ma on zwrócić uwagę na szkodliwość palenia papierosów.</a:t>
            </a:r>
          </a:p>
        </p:txBody>
      </p:sp>
      <p:pic>
        <p:nvPicPr>
          <p:cNvPr id="19460" name="Picture 4" descr="images3">
            <a:extLst>
              <a:ext uri="{FF2B5EF4-FFF2-40B4-BE49-F238E27FC236}">
                <a16:creationId xmlns:a16="http://schemas.microsoft.com/office/drawing/2014/main" id="{D749D244-6343-42B4-8E8F-0E0F23AAB980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014470">
            <a:off x="7624763" y="203200"/>
            <a:ext cx="1119187" cy="1190625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9461" name="Picture 6" descr="images3">
            <a:extLst>
              <a:ext uri="{FF2B5EF4-FFF2-40B4-BE49-F238E27FC236}">
                <a16:creationId xmlns:a16="http://schemas.microsoft.com/office/drawing/2014/main" id="{5B620233-0429-4E00-9862-C74D12B7CD43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19938736">
            <a:off x="377825" y="228600"/>
            <a:ext cx="1031875" cy="1096963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1206" name="Rectangle 8">
            <a:extLst>
              <a:ext uri="{FF2B5EF4-FFF2-40B4-BE49-F238E27FC236}">
                <a16:creationId xmlns:a16="http://schemas.microsoft.com/office/drawing/2014/main" id="{40E5A25E-B87B-4076-9715-3AD77EFF67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2665413"/>
            <a:ext cx="4608512" cy="378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2400" dirty="0">
                <a:latin typeface="+mj-lt"/>
              </a:rPr>
              <a:t>Problem z palaczami polega na tym, że szkodzą nie tylko sobie, lecz także otoczeniu.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l-PL" altLang="pl-PL" sz="2400" dirty="0">
              <a:latin typeface="+mj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2400" dirty="0">
                <a:latin typeface="+mj-lt"/>
              </a:rPr>
              <a:t>Jeśli palisz? To przestań!!!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2400" dirty="0">
                <a:latin typeface="+mj-lt"/>
              </a:rPr>
              <a:t>    ZMIEŃ SPOSÓB ŻYCIA...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pl-PL" altLang="pl-PL" sz="2400" dirty="0">
              <a:latin typeface="+mj-lt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2400" dirty="0">
                <a:latin typeface="+mj-lt"/>
              </a:rPr>
              <a:t>Jeśli pali ktoś z Twoich bliskich?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2400" dirty="0">
                <a:latin typeface="+mj-lt"/>
              </a:rPr>
              <a:t>To pomóż mu skończyć z tym nałogiem!</a:t>
            </a:r>
          </a:p>
        </p:txBody>
      </p:sp>
      <p:pic>
        <p:nvPicPr>
          <p:cNvPr id="19463" name="Picture 9" descr="plakat3">
            <a:extLst>
              <a:ext uri="{FF2B5EF4-FFF2-40B4-BE49-F238E27FC236}">
                <a16:creationId xmlns:a16="http://schemas.microsoft.com/office/drawing/2014/main" id="{59C0A7C9-9A24-41C1-9274-21DA97DBB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2492375"/>
            <a:ext cx="2797175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7">
            <a:extLst>
              <a:ext uri="{FF2B5EF4-FFF2-40B4-BE49-F238E27FC236}">
                <a16:creationId xmlns:a16="http://schemas.microsoft.com/office/drawing/2014/main" id="{DD6D3AA0-3EDA-40CD-A2F5-971CE07F30B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7088" y="119697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Przedstawiliśmy fakty dotyczące palenia papierosów - sami możecie wyrobić sobie zdanie na ten temat </a:t>
            </a:r>
            <a:br>
              <a:rPr lang="pl-PL" altLang="pl-PL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altLang="pl-PL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wyciągnąć z nich właściwe wnioski</a:t>
            </a:r>
          </a:p>
        </p:txBody>
      </p:sp>
      <p:sp>
        <p:nvSpPr>
          <p:cNvPr id="20483" name="Rectangle 8">
            <a:extLst>
              <a:ext uri="{FF2B5EF4-FFF2-40B4-BE49-F238E27FC236}">
                <a16:creationId xmlns:a16="http://schemas.microsoft.com/office/drawing/2014/main" id="{93E4DA53-818B-4531-99F9-C413DB75F74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31913" y="3284538"/>
            <a:ext cx="6400800" cy="1752600"/>
          </a:xfrm>
        </p:spPr>
        <p:txBody>
          <a:bodyPr/>
          <a:lstStyle/>
          <a:p>
            <a:pPr eaLnBrk="1" hangingPunct="1"/>
            <a:r>
              <a:rPr lang="pl-PL" altLang="pl-PL" sz="3600" b="1">
                <a:solidFill>
                  <a:srgbClr val="FF0000"/>
                </a:solidFill>
              </a:rPr>
              <a:t>Palić - nie palić? </a:t>
            </a:r>
            <a:br>
              <a:rPr lang="pl-PL" altLang="pl-PL" sz="3600" b="1">
                <a:solidFill>
                  <a:srgbClr val="FF0000"/>
                </a:solidFill>
              </a:rPr>
            </a:br>
            <a:r>
              <a:rPr lang="pl-PL" altLang="pl-PL" sz="3600">
                <a:solidFill>
                  <a:srgbClr val="FF0000"/>
                </a:solidFill>
              </a:rPr>
              <a:t>Oto jest pytanie! </a:t>
            </a:r>
          </a:p>
          <a:p>
            <a:pPr eaLnBrk="1" hangingPunct="1"/>
            <a:r>
              <a:rPr lang="pl-PL" altLang="pl-PL" sz="3600">
                <a:solidFill>
                  <a:srgbClr val="FF0000"/>
                </a:solidFill>
              </a:rPr>
              <a:t>Jakaż dziś prosta </a:t>
            </a:r>
          </a:p>
          <a:p>
            <a:pPr eaLnBrk="1" hangingPunct="1"/>
            <a:r>
              <a:rPr lang="pl-PL" altLang="pl-PL" sz="3600">
                <a:solidFill>
                  <a:srgbClr val="FF0000"/>
                </a:solidFill>
              </a:rPr>
              <a:t>   jest odpowiedź na nie.</a:t>
            </a:r>
          </a:p>
        </p:txBody>
      </p:sp>
    </p:spTree>
  </p:cSld>
  <p:clrMapOvr>
    <a:masterClrMapping/>
  </p:clrMapOvr>
  <p:transition advTm="35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8C8D215-4B77-452F-BB5B-BE7CD008A1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62071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 konsekwencji uzależnienie </a:t>
            </a:r>
            <a:br>
              <a:rPr lang="pl-PL" alt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pl-PL" alt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to prowadzi do kłopotów: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F78CA6D-BE3C-4509-BC87-470EBBDDEB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03575" y="1981200"/>
            <a:ext cx="7772400" cy="2438400"/>
          </a:xfrm>
        </p:spPr>
        <p:txBody>
          <a:bodyPr/>
          <a:lstStyle/>
          <a:p>
            <a:pPr eaLnBrk="1" hangingPunct="1"/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z</a:t>
            </a:r>
            <a:r>
              <a:rPr lang="pl-PL" altLang="pl-PL">
                <a:latin typeface="TimesNewRoman" charset="0"/>
                <a:cs typeface="Times New Roman" panose="02020603050405020304" pitchFamily="18" charset="0"/>
              </a:rPr>
              <a:t>drowotnych</a:t>
            </a: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pl-PL" altLang="pl-PL"/>
              <a:t> </a:t>
            </a:r>
          </a:p>
          <a:p>
            <a:pPr eaLnBrk="1" hangingPunct="1"/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pl-PL" altLang="pl-PL">
                <a:latin typeface="TimesNewRoman" charset="0"/>
                <a:cs typeface="Times New Roman" panose="02020603050405020304" pitchFamily="18" charset="0"/>
              </a:rPr>
              <a:t>odzinnych</a:t>
            </a: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pl-PL" altLang="pl-PL"/>
              <a:t> </a:t>
            </a:r>
          </a:p>
          <a:p>
            <a:pPr eaLnBrk="1" hangingPunct="1"/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f</a:t>
            </a:r>
            <a:r>
              <a:rPr lang="pl-PL" altLang="pl-PL">
                <a:latin typeface="TimesNewRoman" charset="0"/>
                <a:cs typeface="Times New Roman" panose="02020603050405020304" pitchFamily="18" charset="0"/>
              </a:rPr>
              <a:t>inansowych</a:t>
            </a: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pl-PL" altLang="pl-PL"/>
              <a:t> </a:t>
            </a:r>
          </a:p>
          <a:p>
            <a:pPr eaLnBrk="1" hangingPunct="1"/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s</a:t>
            </a:r>
            <a:r>
              <a:rPr lang="pl-PL" altLang="pl-PL">
                <a:latin typeface="TimesNewRoman" charset="0"/>
                <a:cs typeface="Times New Roman" panose="02020603050405020304" pitchFamily="18" charset="0"/>
              </a:rPr>
              <a:t>zkolnych</a:t>
            </a:r>
            <a:r>
              <a:rPr lang="pl-PL" altLang="pl-PL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pl-PL" altLang="pl-PL"/>
              <a:t> 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4657BAE-A3F3-468A-A9BA-07C7C6AF21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387850"/>
            <a:ext cx="8229600" cy="2560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3000">
                <a:solidFill>
                  <a:srgbClr val="FF3300"/>
                </a:solidFill>
                <a:latin typeface="TimesNewRoman" charset="0"/>
                <a:cs typeface="Times New Roman" panose="02020603050405020304" pitchFamily="18" charset="0"/>
              </a:rPr>
              <a:t>Długotrwałe uzależnienie prowadzi do osłabienia</a:t>
            </a:r>
            <a:r>
              <a:rPr lang="pl-PL" altLang="pl-PL" sz="3000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z="3000">
                <a:solidFill>
                  <a:srgbClr val="FF3300"/>
                </a:solidFill>
                <a:latin typeface="TimesNewRoman" charset="0"/>
                <a:cs typeface="Times New Roman" panose="02020603050405020304" pitchFamily="18" charset="0"/>
              </a:rPr>
              <a:t>organizmu, jego wycieńczenia, złego samopoczucia</a:t>
            </a:r>
            <a:r>
              <a:rPr lang="pl-PL" altLang="pl-PL" sz="3000">
                <a:solidFill>
                  <a:srgbClr val="FF33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</a:t>
            </a:r>
            <a:r>
              <a:rPr lang="pl-PL" altLang="pl-PL" sz="3000">
                <a:solidFill>
                  <a:srgbClr val="FF3300"/>
                </a:solidFill>
                <a:latin typeface="TimesNewRoman" charset="0"/>
                <a:cs typeface="Times New Roman" panose="02020603050405020304" pitchFamily="18" charset="0"/>
              </a:rPr>
              <a:t> a nawet śmierci.</a:t>
            </a:r>
            <a:endParaRPr lang="pl-PL" altLang="pl-PL" sz="3000">
              <a:solidFill>
                <a:srgbClr val="FF3300"/>
              </a:solidFill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800" b="0">
                <a:solidFill>
                  <a:srgbClr val="FF3300"/>
                </a:solidFill>
                <a:latin typeface="TimesNewRoman" charset="0"/>
                <a:cs typeface="Times New Roman" panose="02020603050405020304" pitchFamily="18" charset="0"/>
              </a:rPr>
              <a:t> </a:t>
            </a:r>
            <a:endParaRPr lang="pl-PL" altLang="pl-PL" sz="2400" b="0">
              <a:solidFill>
                <a:srgbClr val="FF3300"/>
              </a:solidFill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pl-PL" altLang="pl-PL" sz="4400" b="0">
              <a:solidFill>
                <a:srgbClr val="FF3300"/>
              </a:solidFill>
            </a:endParaRPr>
          </a:p>
        </p:txBody>
      </p:sp>
      <p:pic>
        <p:nvPicPr>
          <p:cNvPr id="3077" name="Picture 5" descr="AG00018_">
            <a:extLst>
              <a:ext uri="{FF2B5EF4-FFF2-40B4-BE49-F238E27FC236}">
                <a16:creationId xmlns:a16="http://schemas.microsoft.com/office/drawing/2014/main" id="{40CD1AEA-B406-4D38-BFA7-FD29F327670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209800"/>
            <a:ext cx="1131888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AG00018_">
            <a:extLst>
              <a:ext uri="{FF2B5EF4-FFF2-40B4-BE49-F238E27FC236}">
                <a16:creationId xmlns:a16="http://schemas.microsoft.com/office/drawing/2014/main" id="{6FB06C4B-1186-459C-B83B-C461B45BDF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09800"/>
            <a:ext cx="1131888" cy="167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B5B0F1C9-73D9-4262-A632-F0E47CE86FF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476250"/>
            <a:ext cx="854075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Strony internetowe wykorzystane przy opracowywaniu prezentacji: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D1DD303E-BEED-4B61-AAA0-E857F6388C5F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844675"/>
            <a:ext cx="8351837" cy="4525963"/>
          </a:xfrm>
        </p:spPr>
        <p:txBody>
          <a:bodyPr/>
          <a:lstStyle/>
          <a:p>
            <a:pPr>
              <a:defRPr/>
            </a:pPr>
            <a:endParaRPr lang="pl-PL" sz="2400" i="1" dirty="0">
              <a:latin typeface="+mj-lt"/>
              <a:hlinkClick r:id="rId2"/>
            </a:endParaRPr>
          </a:p>
          <a:p>
            <a:pPr>
              <a:defRPr/>
            </a:pPr>
            <a:r>
              <a:rPr lang="pl-PL" sz="2400" i="1" dirty="0">
                <a:latin typeface="+mj-lt"/>
              </a:rPr>
              <a:t>www.zsp2siedlce.pl/20102011/</a:t>
            </a:r>
            <a:r>
              <a:rPr lang="pl-PL" sz="2400" b="1" i="1" dirty="0">
                <a:latin typeface="+mj-lt"/>
              </a:rPr>
              <a:t>Prezentacja</a:t>
            </a:r>
            <a:r>
              <a:rPr lang="pl-PL" sz="2400" i="1" dirty="0">
                <a:latin typeface="+mj-lt"/>
              </a:rPr>
              <a:t>antynikotynowa.pptszkolazklasa2zero.nq.pl/.../13684_</a:t>
            </a:r>
            <a:r>
              <a:rPr lang="pl-PL" sz="2400" b="1" i="1" dirty="0">
                <a:latin typeface="+mj-lt"/>
              </a:rPr>
              <a:t>Prezentacja</a:t>
            </a:r>
            <a:r>
              <a:rPr lang="pl-PL" sz="2400" i="1" dirty="0">
                <a:latin typeface="+mj-lt"/>
              </a:rPr>
              <a:t>%20</a:t>
            </a:r>
            <a:r>
              <a:rPr lang="pl-PL" sz="2400" b="1" i="1" dirty="0">
                <a:latin typeface="+mj-lt"/>
              </a:rPr>
              <a:t>Palenie</a:t>
            </a:r>
            <a:r>
              <a:rPr lang="pl-PL" sz="2400" i="1" dirty="0">
                <a:latin typeface="+mj-lt"/>
              </a:rPr>
              <a:t>%20</a:t>
            </a:r>
            <a:br>
              <a:rPr lang="pl-PL" sz="2400" i="1" dirty="0">
                <a:latin typeface="+mj-lt"/>
              </a:rPr>
            </a:br>
            <a:r>
              <a:rPr lang="pl-PL" sz="2400" i="1" dirty="0">
                <a:latin typeface="+mj-lt"/>
              </a:rPr>
              <a:t>Papierosów</a:t>
            </a:r>
          </a:p>
          <a:p>
            <a:pPr eaLnBrk="1" hangingPunct="1">
              <a:defRPr/>
            </a:pPr>
            <a:r>
              <a:rPr lang="pl-PL" sz="2400" i="1" dirty="0">
                <a:latin typeface="+mj-lt"/>
              </a:rPr>
              <a:t>szkolazklasa2zero.nq.pl/.../13684_</a:t>
            </a:r>
            <a:r>
              <a:rPr lang="pl-PL" sz="2400" b="1" i="1" dirty="0">
                <a:latin typeface="+mj-lt"/>
              </a:rPr>
              <a:t>Prezentacja</a:t>
            </a:r>
            <a:r>
              <a:rPr lang="pl-PL" sz="2400" i="1" dirty="0">
                <a:latin typeface="+mj-lt"/>
              </a:rPr>
              <a:t>%20</a:t>
            </a:r>
            <a:r>
              <a:rPr lang="pl-PL" sz="2400" b="1" i="1" dirty="0">
                <a:latin typeface="+mj-lt"/>
              </a:rPr>
              <a:t>Palenie</a:t>
            </a:r>
            <a:r>
              <a:rPr lang="pl-PL" sz="2400" i="1" dirty="0">
                <a:latin typeface="+mj-lt"/>
              </a:rPr>
              <a:t>%20Papierosów</a:t>
            </a:r>
          </a:p>
          <a:p>
            <a:pPr eaLnBrk="1" hangingPunct="1">
              <a:defRPr/>
            </a:pPr>
            <a:r>
              <a:rPr lang="pl-PL" sz="2400" i="1" dirty="0">
                <a:latin typeface="+mj-lt"/>
              </a:rPr>
              <a:t>radzilow.net/</a:t>
            </a:r>
            <a:r>
              <a:rPr lang="pl-PL" sz="2400" i="1" dirty="0" err="1">
                <a:latin typeface="+mj-lt"/>
              </a:rPr>
              <a:t>uczen</a:t>
            </a:r>
            <a:r>
              <a:rPr lang="pl-PL" sz="2400" i="1" dirty="0">
                <a:latin typeface="+mj-lt"/>
              </a:rPr>
              <a:t>/</a:t>
            </a:r>
            <a:r>
              <a:rPr lang="pl-PL" sz="2400" b="1" i="1" dirty="0">
                <a:latin typeface="+mj-lt"/>
              </a:rPr>
              <a:t>prezentacje</a:t>
            </a:r>
            <a:r>
              <a:rPr lang="pl-PL" sz="2400" i="1" dirty="0">
                <a:latin typeface="+mj-lt"/>
              </a:rPr>
              <a:t>/nikotyna.ppt</a:t>
            </a:r>
            <a:endParaRPr lang="pl-PL" altLang="pl-PL" sz="2400" dirty="0">
              <a:latin typeface="+mj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pole tekstowe 1">
            <a:extLst>
              <a:ext uri="{FF2B5EF4-FFF2-40B4-BE49-F238E27FC236}">
                <a16:creationId xmlns:a16="http://schemas.microsoft.com/office/drawing/2014/main" id="{CD84BFB2-88FA-4E44-A8AB-69C696E98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2708275"/>
            <a:ext cx="80645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4400" i="1">
                <a:latin typeface="Georgia" panose="02040502050405020303" pitchFamily="18" charset="0"/>
              </a:rPr>
              <a:t>DZIĘKUJĘ ZA UWAGĘ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F6958DB-F54A-41D9-8ADC-A1BE6C5734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Dlaczego młodzi ludzie sięgają </a:t>
            </a:r>
            <a:br>
              <a:rPr 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</a:br>
            <a:r>
              <a:rPr 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po papierosy?</a:t>
            </a:r>
            <a:r>
              <a:rPr lang="pl-PL" sz="36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EB1E70E-AC91-495D-94D5-FC8A95FBB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989138"/>
            <a:ext cx="8066087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l-PL" altLang="pl-PL" sz="2400">
                <a:cs typeface="Times New Roman" panose="02020603050405020304" pitchFamily="18" charset="0"/>
              </a:rPr>
              <a:t>ciekawość, </a:t>
            </a:r>
            <a:endParaRPr lang="pl-PL" altLang="pl-PL" sz="2400"/>
          </a:p>
          <a:p>
            <a:pPr eaLnBrk="1" hangingPunct="1">
              <a:lnSpc>
                <a:spcPct val="90000"/>
              </a:lnSpc>
            </a:pPr>
            <a:r>
              <a:rPr lang="pl-PL" altLang="pl-PL" sz="2400">
                <a:cs typeface="Times New Roman" panose="02020603050405020304" pitchFamily="18" charset="0"/>
              </a:rPr>
              <a:t>chęć naśladownictwa innych (rodziców, starszego rodzeństwa) głównie w celu dodania sobie powagi - „udawanie dorosłych”,</a:t>
            </a:r>
            <a:r>
              <a:rPr lang="pl-PL" altLang="pl-PL" sz="24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pl-PL" altLang="pl-PL" sz="2400">
                <a:cs typeface="Times New Roman" panose="02020603050405020304" pitchFamily="18" charset="0"/>
              </a:rPr>
              <a:t>dorównanie rówieśnikom, strach przed odrzuceniem, presja otoczenia,</a:t>
            </a:r>
            <a:r>
              <a:rPr lang="pl-PL" altLang="pl-PL" sz="24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pl-PL" altLang="pl-PL" sz="2400">
                <a:cs typeface="Times New Roman" panose="02020603050405020304" pitchFamily="18" charset="0"/>
              </a:rPr>
              <a:t>brak autorytetów,</a:t>
            </a:r>
            <a:r>
              <a:rPr lang="pl-PL" altLang="pl-PL" sz="24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pl-PL" altLang="pl-PL" sz="2400">
                <a:cs typeface="Times New Roman" panose="02020603050405020304" pitchFamily="18" charset="0"/>
              </a:rPr>
              <a:t>brak wiary w siebie,</a:t>
            </a:r>
            <a:r>
              <a:rPr lang="pl-PL" altLang="pl-PL" sz="24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pl-PL" altLang="pl-PL" sz="2400">
                <a:cs typeface="Times New Roman" panose="02020603050405020304" pitchFamily="18" charset="0"/>
              </a:rPr>
              <a:t>rozpowszechnienie palenia tytoniu w najbliższym otoczeniu,</a:t>
            </a:r>
            <a:r>
              <a:rPr lang="pl-PL" altLang="pl-PL" sz="240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pl-PL" altLang="pl-PL" sz="2400">
                <a:cs typeface="Times New Roman" panose="02020603050405020304" pitchFamily="18" charset="0"/>
              </a:rPr>
              <a:t>przedwczesne dojrzewanie.</a:t>
            </a:r>
            <a:endParaRPr lang="pl-PL" altLang="pl-PL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6243DF4-6E5E-4AFD-B5B8-05F7027FB4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73025" y="485775"/>
            <a:ext cx="9217025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itchFamily="34" charset="0"/>
              </a:rPr>
              <a:t>Dlaczego nie warto palić papierosów :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C73E484-97A9-4EFD-B36A-7A4694FDA1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2205038"/>
            <a:ext cx="80248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pl-PL" altLang="pl-PL" b="1">
                <a:latin typeface="TimesNewRoman,Bold" charset="0"/>
                <a:cs typeface="Times New Roman" panose="02020603050405020304" pitchFamily="18" charset="0"/>
              </a:rPr>
              <a:t>      Palenie tytoniu jest na świecie           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pl-PL" altLang="pl-PL" b="1">
                <a:latin typeface="TimesNewRoman,Bold" charset="0"/>
                <a:cs typeface="Times New Roman" panose="02020603050405020304" pitchFamily="18" charset="0"/>
              </a:rPr>
              <a:t>                    przyczyną prawie </a:t>
            </a:r>
            <a:endParaRPr lang="pl-PL" altLang="pl-PL" b="1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pl-PL" altLang="pl-PL" sz="4000" b="1">
                <a:solidFill>
                  <a:srgbClr val="FF3300"/>
                </a:solidFill>
                <a:latin typeface="TimesNewRoman,Bold" charset="0"/>
                <a:cs typeface="Times New Roman" panose="02020603050405020304" pitchFamily="18" charset="0"/>
              </a:rPr>
              <a:t>4 milionów zgonów rocznie</a:t>
            </a:r>
            <a:endParaRPr lang="pl-PL" altLang="pl-PL"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pl-PL" altLang="pl-PL" b="1">
                <a:latin typeface="TimesNewRoman,Bold" charset="0"/>
                <a:cs typeface="Times New Roman" panose="02020603050405020304" pitchFamily="18" charset="0"/>
              </a:rPr>
              <a:t>Oznacza to, że z</a:t>
            </a:r>
            <a:r>
              <a:rPr lang="pl-PL" altLang="pl-PL" b="1"/>
              <a:t> </a:t>
            </a:r>
            <a:r>
              <a:rPr lang="pl-PL" altLang="pl-PL" b="1">
                <a:latin typeface="TimesNewRoman,Bold" charset="0"/>
                <a:cs typeface="Times New Roman" panose="02020603050405020304" pitchFamily="18" charset="0"/>
              </a:rPr>
              <a:t>powodu</a:t>
            </a:r>
            <a:r>
              <a:rPr lang="pl-PL" altLang="pl-PL" b="1"/>
              <a:t> palenia papierosów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pl-PL" altLang="pl-PL" sz="4000" b="1">
                <a:solidFill>
                  <a:srgbClr val="FF3300"/>
                </a:solidFill>
                <a:latin typeface="TimesNewRoman,Bold" charset="0"/>
                <a:cs typeface="Times New Roman" panose="02020603050405020304" pitchFamily="18" charset="0"/>
              </a:rPr>
              <a:t> umiera dziennie 11 tys.</a:t>
            </a:r>
            <a:r>
              <a:rPr lang="pl-PL" altLang="pl-PL" sz="4000" b="1">
                <a:solidFill>
                  <a:srgbClr val="FF33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z="4000" b="1">
                <a:solidFill>
                  <a:srgbClr val="FF33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</a:t>
            </a:r>
            <a:r>
              <a:rPr lang="pl-PL" altLang="pl-PL" sz="4000" b="1">
                <a:solidFill>
                  <a:srgbClr val="FF3300"/>
                </a:solidFill>
                <a:latin typeface="TimesNewRoman,Bold" charset="0"/>
                <a:cs typeface="Times New Roman" panose="02020603050405020304" pitchFamily="18" charset="0"/>
              </a:rPr>
              <a:t>alaczy</a:t>
            </a:r>
            <a:r>
              <a:rPr lang="pl-PL" altLang="pl-PL" sz="4000" b="1">
                <a:solidFill>
                  <a:srgbClr val="FF33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pl-PL" altLang="pl-PL" sz="4000" b="1">
                <a:solidFill>
                  <a:srgbClr val="FF3300"/>
                </a:solidFill>
              </a:rPr>
              <a:t> </a:t>
            </a:r>
          </a:p>
        </p:txBody>
      </p:sp>
      <p:pic>
        <p:nvPicPr>
          <p:cNvPr id="5124" name="Picture 5" descr="C:\Users\Gosia\AppData\Local\Microsoft\Windows\Temporary Internet Files\Content.IE5\00VOO9JF\MC900290958[1].wmf">
            <a:extLst>
              <a:ext uri="{FF2B5EF4-FFF2-40B4-BE49-F238E27FC236}">
                <a16:creationId xmlns:a16="http://schemas.microsoft.com/office/drawing/2014/main" id="{8C70BFC4-09B2-4C12-8650-FEAD973B0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440349">
            <a:off x="6992938" y="1751013"/>
            <a:ext cx="2038350" cy="190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8FA7904-5EB0-4704-8664-3522F256CA0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476250"/>
            <a:ext cx="7772400" cy="2133600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NewRoman,Bold" charset="0"/>
                <a:cs typeface="Times New Roman" pitchFamily="18" charset="0"/>
              </a:rPr>
              <a:t>W Polsce choroby te są przyczyną zgonu co drugiego palacza </a:t>
            </a:r>
            <a:br>
              <a:rPr lang="pl-PL" alt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NewRoman,Bold" charset="0"/>
                <a:cs typeface="Times New Roman" pitchFamily="18" charset="0"/>
              </a:rPr>
            </a:br>
            <a:r>
              <a:rPr lang="pl-PL" alt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NewRoman,Bold" charset="0"/>
                <a:cs typeface="Times New Roman" pitchFamily="18" charset="0"/>
              </a:rPr>
              <a:t>w wieku 35-69 lat! 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9DFBC566-F60C-469E-AFBC-0CE79053BA4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27088" y="2924175"/>
            <a:ext cx="6400800" cy="2971800"/>
          </a:xfrm>
        </p:spPr>
        <p:txBody>
          <a:bodyPr/>
          <a:lstStyle/>
          <a:p>
            <a:pPr eaLnBrk="1" hangingPunct="1"/>
            <a:r>
              <a:rPr lang="pl-PL" altLang="pl-PL" sz="4000" b="1">
                <a:solidFill>
                  <a:srgbClr val="FF0000"/>
                </a:solidFill>
                <a:cs typeface="Times New Roman" panose="02020603050405020304" pitchFamily="18" charset="0"/>
              </a:rPr>
              <a:t>Każdy papieros skraca życie o 5,5 minuty, czyli przeciętny palacz dobrowolnie rezygnuje </a:t>
            </a:r>
            <a:br>
              <a:rPr lang="pl-PL" altLang="pl-PL" sz="4000" b="1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pl-PL" altLang="pl-PL" sz="4000" b="1">
                <a:solidFill>
                  <a:srgbClr val="FF0000"/>
                </a:solidFill>
                <a:cs typeface="Times New Roman" panose="02020603050405020304" pitchFamily="18" charset="0"/>
              </a:rPr>
              <a:t>z 5 lat życia.</a:t>
            </a:r>
            <a:r>
              <a:rPr lang="pl-PL" altLang="pl-PL" sz="400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6148" name="Picture 6" descr="C:\Users\Gosia\AppData\Local\Microsoft\Windows\Temporary Internet Files\Content.IE5\BGOZWI4W\MC900290957[1].wmf">
            <a:extLst>
              <a:ext uri="{FF2B5EF4-FFF2-40B4-BE49-F238E27FC236}">
                <a16:creationId xmlns:a16="http://schemas.microsoft.com/office/drawing/2014/main" id="{4A017D61-CCC5-483E-A613-6266778DA5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350" y="2276475"/>
            <a:ext cx="2403475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0969EE28-A3C3-4B30-9603-049B81FB66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Choroby mające istotny związek </a:t>
            </a:r>
            <a:br>
              <a:rPr 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</a:br>
            <a:r>
              <a:rPr 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z paleniem tytoniu</a:t>
            </a:r>
            <a:r>
              <a:rPr lang="pl-PL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AB758ED-F330-462D-A12F-1B8C499EF8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743200"/>
            <a:ext cx="7772400" cy="4114800"/>
          </a:xfrm>
        </p:spPr>
        <p:txBody>
          <a:bodyPr/>
          <a:lstStyle/>
          <a:p>
            <a:pPr eaLnBrk="1" hangingPunct="1"/>
            <a:r>
              <a:rPr lang="pl-PL" altLang="pl-PL">
                <a:cs typeface="Times New Roman" panose="02020603050405020304" pitchFamily="18" charset="0"/>
              </a:rPr>
              <a:t>rak płuc,</a:t>
            </a:r>
            <a:r>
              <a:rPr lang="pl-PL" altLang="pl-PL"/>
              <a:t> </a:t>
            </a:r>
          </a:p>
          <a:p>
            <a:pPr eaLnBrk="1" hangingPunct="1"/>
            <a:r>
              <a:rPr lang="pl-PL" altLang="pl-PL">
                <a:cs typeface="Times New Roman" panose="02020603050405020304" pitchFamily="18" charset="0"/>
              </a:rPr>
              <a:t>rak wargi, języka, jamy ustnej, </a:t>
            </a:r>
            <a:br>
              <a:rPr lang="pl-PL" altLang="pl-PL">
                <a:cs typeface="Times New Roman" panose="02020603050405020304" pitchFamily="18" charset="0"/>
              </a:rPr>
            </a:br>
            <a:r>
              <a:rPr lang="pl-PL" altLang="pl-PL">
                <a:cs typeface="Times New Roman" panose="02020603050405020304" pitchFamily="18" charset="0"/>
              </a:rPr>
              <a:t>przełyku i krtani,</a:t>
            </a:r>
            <a:r>
              <a:rPr lang="pl-PL" altLang="pl-PL"/>
              <a:t> </a:t>
            </a:r>
          </a:p>
          <a:p>
            <a:pPr eaLnBrk="1" hangingPunct="1"/>
            <a:r>
              <a:rPr lang="pl-PL" altLang="pl-PL">
                <a:cs typeface="Times New Roman" panose="02020603050405020304" pitchFamily="18" charset="0"/>
              </a:rPr>
              <a:t>rak pęcherza moczowego,</a:t>
            </a:r>
            <a:r>
              <a:rPr lang="pl-PL" altLang="pl-PL"/>
              <a:t> </a:t>
            </a:r>
          </a:p>
          <a:p>
            <a:pPr eaLnBrk="1" hangingPunct="1"/>
            <a:r>
              <a:rPr lang="pl-PL" altLang="pl-PL"/>
              <a:t>rak nerki,</a:t>
            </a:r>
          </a:p>
          <a:p>
            <a:pPr eaLnBrk="1" hangingPunct="1"/>
            <a:r>
              <a:rPr lang="pl-PL" altLang="pl-PL">
                <a:cs typeface="Times New Roman" panose="02020603050405020304" pitchFamily="18" charset="0"/>
              </a:rPr>
              <a:t>rak trzustki</a:t>
            </a:r>
            <a:r>
              <a:rPr lang="pl-PL" altLang="pl-PL"/>
              <a:t> 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2BDCAA2F-14EA-482E-B55C-1ACFA0F95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1981200"/>
            <a:ext cx="6934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4000">
                <a:solidFill>
                  <a:srgbClr val="FF0000"/>
                </a:solidFill>
                <a:latin typeface="TimesNewRoman" charset="0"/>
                <a:cs typeface="Times New Roman" panose="02020603050405020304" pitchFamily="18" charset="0"/>
              </a:rPr>
              <a:t>Nowotwory złośliwe</a:t>
            </a:r>
            <a:r>
              <a:rPr lang="pl-PL" altLang="pl-PL" sz="4000">
                <a:solidFill>
                  <a:srgbClr val="FF0000"/>
                </a:solidFill>
              </a:rPr>
              <a:t>: </a:t>
            </a:r>
          </a:p>
        </p:txBody>
      </p:sp>
      <p:pic>
        <p:nvPicPr>
          <p:cNvPr id="7173" name="Picture 5" descr="C:\Users\Gosia\AppData\Local\Microsoft\Windows\Temporary Internet Files\Content.IE5\0F015LFV\MC900290955[1].wmf">
            <a:extLst>
              <a:ext uri="{FF2B5EF4-FFF2-40B4-BE49-F238E27FC236}">
                <a16:creationId xmlns:a16="http://schemas.microsoft.com/office/drawing/2014/main" id="{BC97915E-C5C6-4076-9DC9-A488D90C8B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59531">
            <a:off x="5940425" y="3213100"/>
            <a:ext cx="2808288" cy="219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30BB823-27C1-40DC-99F8-EED398E742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00113" y="620713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Układ sercowo - naczyniowy:</a:t>
            </a:r>
            <a:r>
              <a:rPr lang="pl-PL" altLang="pl-PL" sz="3600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FCD2E38-ACFB-4010-BC9F-890A1B3788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/>
            <a:r>
              <a:rPr lang="pl-PL" altLang="pl-PL" sz="3600">
                <a:latin typeface="TimesNewRoman" charset="0"/>
                <a:cs typeface="Times New Roman" panose="02020603050405020304" pitchFamily="18" charset="0"/>
              </a:rPr>
              <a:t>choroba niedokrwienna serca</a:t>
            </a:r>
            <a:r>
              <a:rPr lang="pl-PL" altLang="pl-PL" sz="3600"/>
              <a:t> </a:t>
            </a:r>
          </a:p>
          <a:p>
            <a:pPr algn="ctr" eaLnBrk="1" hangingPunct="1"/>
            <a:r>
              <a:rPr lang="pl-PL" altLang="pl-PL" sz="3600">
                <a:latin typeface="TimesNewRoman" charset="0"/>
                <a:cs typeface="Times New Roman" panose="02020603050405020304" pitchFamily="18" charset="0"/>
              </a:rPr>
              <a:t>zawał serca</a:t>
            </a:r>
            <a:r>
              <a:rPr lang="pl-PL" altLang="pl-PL" sz="3600"/>
              <a:t> </a:t>
            </a:r>
          </a:p>
          <a:p>
            <a:pPr algn="ctr" eaLnBrk="1" hangingPunct="1"/>
            <a:r>
              <a:rPr lang="pl-PL" altLang="pl-PL" sz="3600">
                <a:latin typeface="TimesNewRoman" charset="0"/>
                <a:cs typeface="Times New Roman" panose="02020603050405020304" pitchFamily="18" charset="0"/>
              </a:rPr>
              <a:t>miażdżyca naczyń krwionośnych</a:t>
            </a:r>
            <a:r>
              <a:rPr lang="pl-PL" altLang="pl-PL" sz="3600"/>
              <a:t> </a:t>
            </a:r>
          </a:p>
          <a:p>
            <a:pPr algn="ctr" eaLnBrk="1" hangingPunct="1"/>
            <a:r>
              <a:rPr lang="pl-PL" altLang="pl-PL" sz="3600">
                <a:latin typeface="TimesNewRoman" charset="0"/>
                <a:cs typeface="Times New Roman" panose="02020603050405020304" pitchFamily="18" charset="0"/>
              </a:rPr>
              <a:t>nadciśnienie tętnicze</a:t>
            </a:r>
            <a:r>
              <a:rPr lang="pl-PL" altLang="pl-PL" sz="3600"/>
              <a:t> </a:t>
            </a:r>
          </a:p>
          <a:p>
            <a:pPr algn="ctr" eaLnBrk="1" hangingPunct="1"/>
            <a:r>
              <a:rPr lang="pl-PL" altLang="pl-PL" sz="3600">
                <a:latin typeface="TimesNewRoman" charset="0"/>
                <a:cs typeface="Times New Roman" panose="02020603050405020304" pitchFamily="18" charset="0"/>
              </a:rPr>
              <a:t>tętniak aorty</a:t>
            </a:r>
            <a:r>
              <a:rPr lang="pl-PL" altLang="pl-PL"/>
              <a:t> </a:t>
            </a:r>
          </a:p>
        </p:txBody>
      </p:sp>
      <p:pic>
        <p:nvPicPr>
          <p:cNvPr id="8196" name="Picture 5" descr="C:\Users\Gosia\AppData\Local\Microsoft\Windows\Temporary Internet Files\Content.IE5\FKRN6SPT\MC900398569[1].wmf">
            <a:extLst>
              <a:ext uri="{FF2B5EF4-FFF2-40B4-BE49-F238E27FC236}">
                <a16:creationId xmlns:a16="http://schemas.microsoft.com/office/drawing/2014/main" id="{A3CF5C56-87B4-42D5-BD15-C9B1A8199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429000"/>
            <a:ext cx="1887537" cy="2582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4D70EF2-F779-45D9-A7F9-8792B8A5C0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l-PL" alt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Układ oddechowy:</a:t>
            </a:r>
            <a:r>
              <a:rPr lang="pl-PL" altLang="pl-PL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F2C59CF-9540-471B-A916-A7A4CEC544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884238"/>
            <a:ext cx="7772400" cy="2514600"/>
          </a:xfrm>
        </p:spPr>
        <p:txBody>
          <a:bodyPr/>
          <a:lstStyle/>
          <a:p>
            <a:pPr eaLnBrk="1" hangingPunct="1"/>
            <a:r>
              <a:rPr lang="pl-PL" altLang="pl-PL">
                <a:cs typeface="Times New Roman" panose="02020603050405020304" pitchFamily="18" charset="0"/>
              </a:rPr>
              <a:t>przewlekłe zapalenie oskrzeli,</a:t>
            </a:r>
            <a:r>
              <a:rPr lang="pl-PL" altLang="pl-PL"/>
              <a:t> </a:t>
            </a:r>
          </a:p>
          <a:p>
            <a:pPr eaLnBrk="1" hangingPunct="1"/>
            <a:r>
              <a:rPr lang="pl-PL" altLang="pl-PL">
                <a:cs typeface="Times New Roman" panose="02020603050405020304" pitchFamily="18" charset="0"/>
              </a:rPr>
              <a:t>gruźlica,</a:t>
            </a:r>
            <a:r>
              <a:rPr lang="pl-PL" altLang="pl-PL"/>
              <a:t> </a:t>
            </a:r>
          </a:p>
          <a:p>
            <a:pPr eaLnBrk="1" hangingPunct="1"/>
            <a:r>
              <a:rPr lang="pl-PL" altLang="pl-PL"/>
              <a:t>a</a:t>
            </a:r>
            <a:r>
              <a:rPr lang="pl-PL" altLang="pl-PL">
                <a:cs typeface="Times New Roman" panose="02020603050405020304" pitchFamily="18" charset="0"/>
              </a:rPr>
              <a:t>stma oskrzelowa,</a:t>
            </a:r>
            <a:r>
              <a:rPr lang="pl-PL" altLang="pl-PL"/>
              <a:t> </a:t>
            </a:r>
          </a:p>
          <a:p>
            <a:pPr eaLnBrk="1" hangingPunct="1"/>
            <a:r>
              <a:rPr lang="pl-PL" altLang="pl-PL"/>
              <a:t>z</a:t>
            </a:r>
            <a:r>
              <a:rPr lang="pl-PL" altLang="pl-PL">
                <a:cs typeface="Times New Roman" panose="02020603050405020304" pitchFamily="18" charset="0"/>
              </a:rPr>
              <a:t>apalenie płuc</a:t>
            </a:r>
            <a:r>
              <a:rPr lang="pl-PL" altLang="pl-PL"/>
              <a:t> 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9762B8EB-0C2E-489A-A7DB-DA153DFA9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04800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4000">
                <a:solidFill>
                  <a:srgbClr val="FF0000"/>
                </a:solidFill>
                <a:latin typeface="+mj-lt"/>
                <a:cs typeface="Times New Roman" pitchFamily="18" charset="0"/>
              </a:rPr>
              <a:t>Układ</a:t>
            </a:r>
            <a:r>
              <a:rPr lang="pl-PL" altLang="pl-PL" sz="4000">
                <a:solidFill>
                  <a:srgbClr val="FF0000"/>
                </a:solidFill>
                <a:latin typeface="+mj-lt"/>
              </a:rPr>
              <a:t> </a:t>
            </a:r>
            <a:r>
              <a:rPr lang="pl-PL" altLang="pl-PL" sz="140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r>
              <a:rPr lang="pl-PL" altLang="pl-PL" sz="4000">
                <a:solidFill>
                  <a:srgbClr val="FF0000"/>
                </a:solidFill>
                <a:latin typeface="+mj-lt"/>
                <a:cs typeface="Times New Roman" pitchFamily="18" charset="0"/>
              </a:rPr>
              <a:t>nerwowy:</a:t>
            </a:r>
            <a:r>
              <a:rPr lang="pl-PL" altLang="pl-PL" sz="1400" b="0">
                <a:latin typeface="+mj-lt"/>
              </a:rPr>
              <a:t> </a:t>
            </a:r>
            <a:endParaRPr lang="pl-PL" altLang="pl-PL" sz="2400" b="0">
              <a:latin typeface="+mj-lt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25D86EBA-6332-4587-B325-89041CAA3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3657600"/>
            <a:ext cx="9144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pl-PL" altLang="pl-PL">
                <a:latin typeface="+mj-lt"/>
              </a:rPr>
              <a:t> </a:t>
            </a:r>
            <a:r>
              <a:rPr lang="pl-PL" altLang="pl-PL" b="0">
                <a:latin typeface="+mj-lt"/>
              </a:rPr>
              <a:t>u</a:t>
            </a:r>
            <a:r>
              <a:rPr lang="pl-PL" altLang="pl-PL" b="0">
                <a:latin typeface="+mj-lt"/>
                <a:cs typeface="Times New Roman" pitchFamily="18" charset="0"/>
              </a:rPr>
              <a:t>dar mózgu</a:t>
            </a:r>
            <a:r>
              <a:rPr lang="pl-PL" altLang="pl-PL" sz="1400" b="0">
                <a:latin typeface="+mj-lt"/>
              </a:rPr>
              <a:t> </a:t>
            </a:r>
            <a:endParaRPr lang="pl-PL" altLang="pl-PL" sz="2400" b="0">
              <a:latin typeface="+mj-lt"/>
            </a:endParaRP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7A41D809-E596-4FF1-B163-7E8358861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267200"/>
            <a:ext cx="91440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4000">
                <a:solidFill>
                  <a:srgbClr val="FF0000"/>
                </a:solidFill>
                <a:latin typeface="+mj-lt"/>
                <a:cs typeface="Times New Roman" pitchFamily="18" charset="0"/>
              </a:rPr>
              <a:t>Układ pokarmowy:</a:t>
            </a:r>
            <a:r>
              <a:rPr lang="pl-PL" altLang="pl-PL" sz="4000">
                <a:latin typeface="+mj-lt"/>
              </a:rPr>
              <a:t> </a:t>
            </a:r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CD124AA4-CD55-455A-9640-9ABE659BE6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914400" y="49530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 eaLnBrk="1" hangingPunct="1">
              <a:spcBef>
                <a:spcPct val="0"/>
              </a:spcBef>
              <a:buFontTx/>
              <a:buChar char="•"/>
            </a:pPr>
            <a:r>
              <a:rPr lang="pl-PL" altLang="pl-PL" sz="3200" b="0"/>
              <a:t> w</a:t>
            </a:r>
            <a:r>
              <a:rPr lang="pl-PL" altLang="pl-PL" sz="3200" b="0">
                <a:cs typeface="Times New Roman" panose="02020603050405020304" pitchFamily="18" charset="0"/>
              </a:rPr>
              <a:t>rzody żołądka oraz dwunastnicy,</a:t>
            </a:r>
            <a:r>
              <a:rPr lang="pl-PL" altLang="pl-PL" sz="3200" b="0"/>
              <a:t> </a:t>
            </a:r>
          </a:p>
          <a:p>
            <a:pPr lvl="4" eaLnBrk="1" hangingPunct="1">
              <a:spcBef>
                <a:spcPct val="0"/>
              </a:spcBef>
              <a:buFontTx/>
              <a:buChar char="•"/>
            </a:pPr>
            <a:r>
              <a:rPr lang="pl-PL" altLang="pl-PL" sz="3200" b="0"/>
              <a:t> p</a:t>
            </a:r>
            <a:r>
              <a:rPr lang="pl-PL" altLang="pl-PL" sz="3200" b="0">
                <a:cs typeface="Times New Roman" panose="02020603050405020304" pitchFamily="18" charset="0"/>
              </a:rPr>
              <a:t>rzepukliny jelitowe</a:t>
            </a:r>
            <a:r>
              <a:rPr lang="pl-PL" altLang="pl-PL" sz="3200" b="0"/>
              <a:t> </a:t>
            </a:r>
          </a:p>
        </p:txBody>
      </p:sp>
      <p:pic>
        <p:nvPicPr>
          <p:cNvPr id="9224" name="Picture 11" descr="C:\Users\Gosia\AppData\Local\Microsoft\Windows\Temporary Internet Files\Content.IE5\0F015LFV\MC900293260[1].wmf">
            <a:extLst>
              <a:ext uri="{FF2B5EF4-FFF2-40B4-BE49-F238E27FC236}">
                <a16:creationId xmlns:a16="http://schemas.microsoft.com/office/drawing/2014/main" id="{4CEBF18B-D028-4B13-8558-83D772A98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557338"/>
            <a:ext cx="2649537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 descr="SO02952_">
            <a:extLst>
              <a:ext uri="{FF2B5EF4-FFF2-40B4-BE49-F238E27FC236}">
                <a16:creationId xmlns:a16="http://schemas.microsoft.com/office/drawing/2014/main" id="{25D04215-1B0A-40E2-A563-3F0EAD35FC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362200"/>
            <a:ext cx="224155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2">
            <a:extLst>
              <a:ext uri="{FF2B5EF4-FFF2-40B4-BE49-F238E27FC236}">
                <a16:creationId xmlns:a16="http://schemas.microsoft.com/office/drawing/2014/main" id="{C8F9981E-2FB5-43BE-8CCF-7C213D5D9D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28625" y="381000"/>
            <a:ext cx="8743950" cy="1143000"/>
          </a:xfrm>
        </p:spPr>
        <p:txBody>
          <a:bodyPr/>
          <a:lstStyle/>
          <a:p>
            <a:pPr eaLnBrk="1" hangingPunct="1"/>
            <a:r>
              <a:rPr lang="pl-PL" altLang="pl-PL" b="1">
                <a:solidFill>
                  <a:srgbClr val="0000FF"/>
                </a:solidFill>
                <a:latin typeface="Impact" panose="020B0806030902050204" pitchFamily="34" charset="0"/>
              </a:rPr>
              <a:t>Co grozi </a:t>
            </a:r>
            <a:r>
              <a:rPr lang="pl-PL" altLang="pl-PL" b="1">
                <a:solidFill>
                  <a:srgbClr val="FF0000"/>
                </a:solidFill>
                <a:latin typeface="Impact" panose="020B0806030902050204" pitchFamily="34" charset="0"/>
              </a:rPr>
              <a:t>PALACZOWI </a:t>
            </a:r>
            <a:r>
              <a:rPr lang="pl-PL" altLang="pl-PL" b="1">
                <a:solidFill>
                  <a:srgbClr val="0000FF"/>
                </a:solidFill>
                <a:latin typeface="Impact" panose="020B0806030902050204" pitchFamily="34" charset="0"/>
              </a:rPr>
              <a:t>?</a:t>
            </a:r>
          </a:p>
        </p:txBody>
      </p:sp>
      <p:sp>
        <p:nvSpPr>
          <p:cNvPr id="29699" name="Line 3">
            <a:extLst>
              <a:ext uri="{FF2B5EF4-FFF2-40B4-BE49-F238E27FC236}">
                <a16:creationId xmlns:a16="http://schemas.microsoft.com/office/drawing/2014/main" id="{115F814A-668D-431D-97E2-7343FACC681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1981200"/>
            <a:ext cx="990600" cy="68580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0" name="Line 4">
            <a:extLst>
              <a:ext uri="{FF2B5EF4-FFF2-40B4-BE49-F238E27FC236}">
                <a16:creationId xmlns:a16="http://schemas.microsoft.com/office/drawing/2014/main" id="{69E307EE-7119-4247-BF75-EDED763BB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86000" y="2819400"/>
            <a:ext cx="2209800" cy="22860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Line 6">
            <a:extLst>
              <a:ext uri="{FF2B5EF4-FFF2-40B4-BE49-F238E27FC236}">
                <a16:creationId xmlns:a16="http://schemas.microsoft.com/office/drawing/2014/main" id="{466C1CC3-3787-4312-BA8D-8B2C0156D3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3429000"/>
            <a:ext cx="1143000" cy="3048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Line 7">
            <a:extLst>
              <a:ext uri="{FF2B5EF4-FFF2-40B4-BE49-F238E27FC236}">
                <a16:creationId xmlns:a16="http://schemas.microsoft.com/office/drawing/2014/main" id="{4B3EF0E8-F77B-4613-9C54-9CB2A6ED73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8200" y="2209800"/>
            <a:ext cx="1143000" cy="30480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Line 8">
            <a:extLst>
              <a:ext uri="{FF2B5EF4-FFF2-40B4-BE49-F238E27FC236}">
                <a16:creationId xmlns:a16="http://schemas.microsoft.com/office/drawing/2014/main" id="{55506FE8-BBC7-4554-83A8-7BD77754A2D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3810000"/>
            <a:ext cx="1524000" cy="99060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Line 9">
            <a:extLst>
              <a:ext uri="{FF2B5EF4-FFF2-40B4-BE49-F238E27FC236}">
                <a16:creationId xmlns:a16="http://schemas.microsoft.com/office/drawing/2014/main" id="{166698C5-30C0-4DF6-8976-490FB706A38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4114800"/>
            <a:ext cx="2286000" cy="129540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Line 10">
            <a:extLst>
              <a:ext uri="{FF2B5EF4-FFF2-40B4-BE49-F238E27FC236}">
                <a16:creationId xmlns:a16="http://schemas.microsoft.com/office/drawing/2014/main" id="{893B2A42-4EF6-443F-A308-870E62E591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95600" y="3733800"/>
            <a:ext cx="1752600" cy="68580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9" name="Line 13">
            <a:extLst>
              <a:ext uri="{FF2B5EF4-FFF2-40B4-BE49-F238E27FC236}">
                <a16:creationId xmlns:a16="http://schemas.microsoft.com/office/drawing/2014/main" id="{64E82C9E-E852-4385-A261-A33E4022F70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0600" y="2667000"/>
            <a:ext cx="1828800" cy="533400"/>
          </a:xfrm>
          <a:prstGeom prst="line">
            <a:avLst/>
          </a:prstGeom>
          <a:noFill/>
          <a:ln w="412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Rectangle 14">
            <a:extLst>
              <a:ext uri="{FF2B5EF4-FFF2-40B4-BE49-F238E27FC236}">
                <a16:creationId xmlns:a16="http://schemas.microsoft.com/office/drawing/2014/main" id="{7990157E-F921-4AF7-9556-2023885C2F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1905000"/>
            <a:ext cx="1954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/>
              <a:t>Udary mózgu</a:t>
            </a:r>
          </a:p>
        </p:txBody>
      </p:sp>
      <p:sp>
        <p:nvSpPr>
          <p:cNvPr id="29711" name="Rectangle 15">
            <a:extLst>
              <a:ext uri="{FF2B5EF4-FFF2-40B4-BE49-F238E27FC236}">
                <a16:creationId xmlns:a16="http://schemas.microsoft.com/office/drawing/2014/main" id="{22AB771E-4E77-4D22-B1FF-3FF1F0184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438400"/>
            <a:ext cx="21145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/>
              <a:t>Rozedma płuc,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/>
              <a:t>Rak płuc</a:t>
            </a:r>
          </a:p>
        </p:txBody>
      </p:sp>
      <p:sp>
        <p:nvSpPr>
          <p:cNvPr id="29712" name="Rectangle 16">
            <a:extLst>
              <a:ext uri="{FF2B5EF4-FFF2-40B4-BE49-F238E27FC236}">
                <a16:creationId xmlns:a16="http://schemas.microsoft.com/office/drawing/2014/main" id="{220B61F9-4FF0-40ED-AFBB-F76CD5352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3581400"/>
            <a:ext cx="29892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/>
              <a:t>Choroby serca,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/>
              <a:t>układu krwionośnego</a:t>
            </a:r>
          </a:p>
        </p:txBody>
      </p:sp>
      <p:sp>
        <p:nvSpPr>
          <p:cNvPr id="29713" name="Rectangle 17">
            <a:extLst>
              <a:ext uri="{FF2B5EF4-FFF2-40B4-BE49-F238E27FC236}">
                <a16:creationId xmlns:a16="http://schemas.microsoft.com/office/drawing/2014/main" id="{70F8CBD7-5A19-4A38-8949-9B6B349DB4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4800600"/>
            <a:ext cx="2513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/>
              <a:t>Nowotwory nerek</a:t>
            </a:r>
          </a:p>
        </p:txBody>
      </p:sp>
      <p:sp>
        <p:nvSpPr>
          <p:cNvPr id="29714" name="Rectangle 18">
            <a:extLst>
              <a:ext uri="{FF2B5EF4-FFF2-40B4-BE49-F238E27FC236}">
                <a16:creationId xmlns:a16="http://schemas.microsoft.com/office/drawing/2014/main" id="{5E9FDFFC-119F-4D05-B0D4-DD0782A4D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075" y="5375275"/>
            <a:ext cx="45720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2400"/>
              <a:t>Mniejsza potencja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2400"/>
              <a:t> seksualna i płodność</a:t>
            </a:r>
          </a:p>
        </p:txBody>
      </p:sp>
      <p:sp>
        <p:nvSpPr>
          <p:cNvPr id="29715" name="Rectangle 19">
            <a:extLst>
              <a:ext uri="{FF2B5EF4-FFF2-40B4-BE49-F238E27FC236}">
                <a16:creationId xmlns:a16="http://schemas.microsoft.com/office/drawing/2014/main" id="{0D6B4E8B-3E69-4704-9F21-FD7520F17C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4419600"/>
            <a:ext cx="2784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/>
              <a:t>Nowotwory trzustki</a:t>
            </a:r>
          </a:p>
        </p:txBody>
      </p:sp>
      <p:sp>
        <p:nvSpPr>
          <p:cNvPr id="29716" name="Rectangle 20">
            <a:extLst>
              <a:ext uri="{FF2B5EF4-FFF2-40B4-BE49-F238E27FC236}">
                <a16:creationId xmlns:a16="http://schemas.microsoft.com/office/drawing/2014/main" id="{A3B04E90-E5B9-4935-BBDB-37187C7B9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362200"/>
            <a:ext cx="25146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2400"/>
              <a:t>Nowotwór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pl-PL" altLang="pl-PL" sz="2400"/>
              <a:t>krtani, przełyku</a:t>
            </a:r>
            <a:r>
              <a:rPr lang="pl-PL" altLang="pl-PL" sz="2400" b="0"/>
              <a:t> </a:t>
            </a:r>
          </a:p>
        </p:txBody>
      </p:sp>
      <p:sp>
        <p:nvSpPr>
          <p:cNvPr id="29717" name="Rectangle 21">
            <a:extLst>
              <a:ext uri="{FF2B5EF4-FFF2-40B4-BE49-F238E27FC236}">
                <a16:creationId xmlns:a16="http://schemas.microsoft.com/office/drawing/2014/main" id="{7E00D351-2254-4225-A859-79E18B5EB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1524000"/>
            <a:ext cx="153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pl-PL" sz="2400"/>
              <a:t>Katarakta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7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9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9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9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9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9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9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97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97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0" grpId="0" autoUpdateAnimBg="0"/>
      <p:bldP spid="29711" grpId="0" autoUpdateAnimBg="0"/>
      <p:bldP spid="29712" grpId="0" autoUpdateAnimBg="0"/>
      <p:bldP spid="29713" grpId="0" autoUpdateAnimBg="0"/>
      <p:bldP spid="29714" grpId="0" autoUpdateAnimBg="0"/>
      <p:bldP spid="29715" grpId="0" autoUpdateAnimBg="0"/>
      <p:bldP spid="29716" grpId="0" autoUpdateAnimBg="0"/>
      <p:bldP spid="29717" grpId="0" autoUpdateAnimBg="0"/>
    </p:bldLst>
  </p:timing>
</p:sld>
</file>

<file path=ppt/theme/theme1.xml><?xml version="1.0" encoding="utf-8"?>
<a:theme xmlns:a="http://schemas.openxmlformats.org/drawingml/2006/main" name="Projekt domyślny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587</TotalTime>
  <Words>1263</Words>
  <Application>Microsoft Office PowerPoint</Application>
  <PresentationFormat>Pokaz na ekranie (4:3)</PresentationFormat>
  <Paragraphs>129</Paragraphs>
  <Slides>21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8" baseType="lpstr">
      <vt:lpstr>Arial</vt:lpstr>
      <vt:lpstr>Georgia</vt:lpstr>
      <vt:lpstr>Impact</vt:lpstr>
      <vt:lpstr>Times New Roman</vt:lpstr>
      <vt:lpstr>TimesNewRoman</vt:lpstr>
      <vt:lpstr>TimesNewRoman,Bold</vt:lpstr>
      <vt:lpstr>Projekt domyślny</vt:lpstr>
      <vt:lpstr>Prezentacja programu PowerPoint</vt:lpstr>
      <vt:lpstr>W konsekwencji uzależnienie  to prowadzi do kłopotów: </vt:lpstr>
      <vt:lpstr>Dlaczego młodzi ludzie sięgają  po papierosy? </vt:lpstr>
      <vt:lpstr>Dlaczego nie warto palić papierosów :</vt:lpstr>
      <vt:lpstr>W Polsce choroby te są przyczyną zgonu co drugiego palacza  w wieku 35-69 lat! </vt:lpstr>
      <vt:lpstr>Choroby mające istotny związek  z paleniem tytoniu </vt:lpstr>
      <vt:lpstr>Układ sercowo - naczyniowy: </vt:lpstr>
      <vt:lpstr>Układ oddechowy: </vt:lpstr>
      <vt:lpstr>Co grozi PALACZOWI ?</vt:lpstr>
      <vt:lpstr>Jak zachować się, gdy ktoś nam proponuje papierosa? </vt:lpstr>
      <vt:lpstr>Prezentacja programu PowerPoint</vt:lpstr>
      <vt:lpstr>Co to jest nałóg?</vt:lpstr>
      <vt:lpstr>Cykl uzależnienia</vt:lpstr>
      <vt:lpstr>Dlaczego papierosy szkodzą?</vt:lpstr>
      <vt:lpstr>Dlaczego papierosy szkodzą?</vt:lpstr>
      <vt:lpstr>Składniki dymu tytoniowego</vt:lpstr>
      <vt:lpstr>Składniki dymu tytoniowego</vt:lpstr>
      <vt:lpstr>31 MAJA – ŚWIATOWY  DZIEŃ BEZ PAPIEROSA</vt:lpstr>
      <vt:lpstr>Przedstawiliśmy fakty dotyczące palenia papierosów - sami możecie wyrobić sobie zdanie na ten temat  i wyciągnąć z nich właściwe wnioski</vt:lpstr>
      <vt:lpstr>Strony internetowe wykorzystane przy opracowywaniu prezentacji:</vt:lpstr>
      <vt:lpstr>Prezentacja programu PowerPoint</vt:lpstr>
    </vt:vector>
  </TitlesOfParts>
  <Company>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***</dc:creator>
  <cp:lastModifiedBy>user</cp:lastModifiedBy>
  <cp:revision>49</cp:revision>
  <dcterms:created xsi:type="dcterms:W3CDTF">2003-12-11T19:16:06Z</dcterms:created>
  <dcterms:modified xsi:type="dcterms:W3CDTF">2025-05-29T09:53:52Z</dcterms:modified>
</cp:coreProperties>
</file>