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3" r:id="rId3"/>
    <p:sldId id="256" r:id="rId4"/>
    <p:sldId id="261" r:id="rId5"/>
    <p:sldId id="271" r:id="rId6"/>
    <p:sldId id="272" r:id="rId7"/>
    <p:sldId id="273" r:id="rId8"/>
    <p:sldId id="260" r:id="rId9"/>
    <p:sldId id="274" r:id="rId10"/>
    <p:sldId id="275" r:id="rId11"/>
    <p:sldId id="264" r:id="rId12"/>
    <p:sldId id="259" r:id="rId13"/>
    <p:sldId id="258" r:id="rId14"/>
    <p:sldId id="269" r:id="rId15"/>
    <p:sldId id="268" r:id="rId16"/>
    <p:sldId id="267" r:id="rId17"/>
    <p:sldId id="266" r:id="rId18"/>
    <p:sldId id="270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-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785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471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3433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5803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dirty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83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646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553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0880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957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52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650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110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7D95618-246A-4E8A-8EB7-4525F97459E0}" type="datetimeFigureOut">
              <a:rPr lang="pl-PL" smtClean="0"/>
              <a:t>06.10.2024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 dirty="0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43808" y="1196752"/>
            <a:ext cx="39990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Rekrutacja</a:t>
            </a:r>
          </a:p>
        </p:txBody>
      </p:sp>
      <p:sp>
        <p:nvSpPr>
          <p:cNvPr id="4" name="Prostokąt 3"/>
          <p:cNvSpPr/>
          <p:nvPr/>
        </p:nvSpPr>
        <p:spPr>
          <a:xfrm>
            <a:off x="1153217" y="2417753"/>
            <a:ext cx="770673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szkół ponadpodstawowych</a:t>
            </a:r>
          </a:p>
        </p:txBody>
      </p:sp>
      <p:sp>
        <p:nvSpPr>
          <p:cNvPr id="5" name="Prostokąt 4"/>
          <p:cNvSpPr/>
          <p:nvPr/>
        </p:nvSpPr>
        <p:spPr>
          <a:xfrm>
            <a:off x="2935592" y="4869160"/>
            <a:ext cx="3815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2024 / 2025</a:t>
            </a:r>
          </a:p>
        </p:txBody>
      </p:sp>
    </p:spTree>
    <p:extLst>
      <p:ext uri="{BB962C8B-B14F-4D97-AF65-F5344CB8AC3E}">
        <p14:creationId xmlns:p14="http://schemas.microsoft.com/office/powerpoint/2010/main" val="712343339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131840" y="260648"/>
            <a:ext cx="23274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pl-PL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ważne</a:t>
            </a:r>
            <a:endParaRPr lang="pl-PL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323528" y="1412776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Żeby wziąć udział w rekrutacji, należy w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odpowiednim terminie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wypełnić wniosek w elektronicznym systemie rekrutacji, a następnie złożyć go bezpośrednio lub elektronicznie w szkole pierwszego wyboru.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We wniosku można wskazać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dowolną liczbę szkół i oddziałów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 odpowiednim terminie, w szkole pierwszego wyboru, należy złożyć kopie świadectwa ukończenia szkoły podstawowej i zaświadczenia o wynikach egzaminu ósmoklasisty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 przyjęciu do liceum ogólnokształcącego, technikum i branżowej szkoły I stopnia decyduje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suma punktów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uzyskanych za poszczególne osiągnięcia edukacyjne wymieniona na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świadectwie ukończenia szkoły podstawowej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Kandydat jest kwalifikowany/przyjmowany do jednego oddziału w szkole</a:t>
            </a:r>
          </a:p>
        </p:txBody>
      </p:sp>
    </p:spTree>
    <p:extLst>
      <p:ext uri="{BB962C8B-B14F-4D97-AF65-F5344CB8AC3E}">
        <p14:creationId xmlns:p14="http://schemas.microsoft.com/office/powerpoint/2010/main" val="3448744333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39538" y="260648"/>
            <a:ext cx="46649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Kryteria przyjęć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2267744" y="3573016"/>
            <a:ext cx="5400599" cy="864096"/>
            <a:chOff x="1522411" y="1888664"/>
            <a:chExt cx="4573587" cy="1413668"/>
          </a:xfrm>
        </p:grpSpPr>
        <p:sp>
          <p:nvSpPr>
            <p:cNvPr id="8" name="Prostokąt z rogami zaokrąglonymi z jednej strony 7"/>
            <p:cNvSpPr/>
            <p:nvPr/>
          </p:nvSpPr>
          <p:spPr>
            <a:xfrm rot="5400000">
              <a:off x="3102371" y="308704"/>
              <a:ext cx="1413668" cy="4573587"/>
            </a:xfrm>
            <a:prstGeom prst="round2Same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1522412" y="1957673"/>
              <a:ext cx="4504577" cy="1275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2400" kern="1200" dirty="0">
                  <a:solidFill>
                    <a:srgbClr val="92D050"/>
                  </a:solidFill>
                </a:rPr>
                <a:t>Świadectwo uko</a:t>
              </a:r>
              <a:r>
                <a:rPr lang="pl-PL" sz="2400" dirty="0">
                  <a:solidFill>
                    <a:srgbClr val="92D050"/>
                  </a:solidFill>
                </a:rPr>
                <a:t>ńczenia szkoły z wyróżnieniem</a:t>
              </a:r>
              <a:endParaRPr lang="pl-PL" sz="2400" kern="1200" dirty="0">
                <a:solidFill>
                  <a:srgbClr val="92D050"/>
                </a:solidFill>
              </a:endParaRPr>
            </a:p>
          </p:txBody>
        </p:sp>
      </p:grpSp>
      <p:grpSp>
        <p:nvGrpSpPr>
          <p:cNvPr id="10" name="Grupa 9"/>
          <p:cNvGrpSpPr/>
          <p:nvPr/>
        </p:nvGrpSpPr>
        <p:grpSpPr>
          <a:xfrm>
            <a:off x="1331640" y="2420888"/>
            <a:ext cx="6336704" cy="936104"/>
            <a:chOff x="1979725" y="2150884"/>
            <a:chExt cx="3963836" cy="889225"/>
          </a:xfrm>
        </p:grpSpPr>
        <p:sp>
          <p:nvSpPr>
            <p:cNvPr id="11" name="Prostokąt z rogami zaokrąglonymi z jednej strony 10"/>
            <p:cNvSpPr/>
            <p:nvPr/>
          </p:nvSpPr>
          <p:spPr>
            <a:xfrm rot="5400000">
              <a:off x="3517030" y="613579"/>
              <a:ext cx="889225" cy="3963836"/>
            </a:xfrm>
            <a:prstGeom prst="round2Same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2" name="Prostokąt 11"/>
            <p:cNvSpPr/>
            <p:nvPr/>
          </p:nvSpPr>
          <p:spPr>
            <a:xfrm>
              <a:off x="1979725" y="2194292"/>
              <a:ext cx="3920428" cy="802409"/>
            </a:xfrm>
            <a:prstGeom prst="rect">
              <a:avLst/>
            </a:prstGeom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2400" kern="1200" dirty="0">
                  <a:solidFill>
                    <a:srgbClr val="92D050"/>
                  </a:solidFill>
                </a:rPr>
                <a:t>Oceny z języka polskiego, matematyki, i dwóch wybranych przez szkołę obowiązkowych zajęć edukacyjnych</a:t>
              </a:r>
            </a:p>
          </p:txBody>
        </p:sp>
      </p:grpSp>
      <p:grpSp>
        <p:nvGrpSpPr>
          <p:cNvPr id="13" name="Grupa 12"/>
          <p:cNvGrpSpPr/>
          <p:nvPr/>
        </p:nvGrpSpPr>
        <p:grpSpPr>
          <a:xfrm>
            <a:off x="552479" y="1427658"/>
            <a:ext cx="4635000" cy="777206"/>
            <a:chOff x="2236422" y="318693"/>
            <a:chExt cx="3374118" cy="777206"/>
          </a:xfrm>
        </p:grpSpPr>
        <p:sp>
          <p:nvSpPr>
            <p:cNvPr id="14" name="Prostokąt z rogami zaokrąglonymi z jednej strony 13"/>
            <p:cNvSpPr/>
            <p:nvPr/>
          </p:nvSpPr>
          <p:spPr>
            <a:xfrm rot="5400000">
              <a:off x="3534878" y="-979763"/>
              <a:ext cx="777206" cy="3374118"/>
            </a:xfrm>
            <a:prstGeom prst="round2Same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2236422" y="356633"/>
              <a:ext cx="3336178" cy="701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2400" kern="1200" dirty="0">
                  <a:solidFill>
                    <a:srgbClr val="92D050"/>
                  </a:solidFill>
                </a:rPr>
                <a:t>Wyniki egzaminu ósmoklasisty</a:t>
              </a:r>
            </a:p>
          </p:txBody>
        </p:sp>
      </p:grpSp>
      <p:grpSp>
        <p:nvGrpSpPr>
          <p:cNvPr id="16" name="Grupa 15"/>
          <p:cNvGrpSpPr/>
          <p:nvPr/>
        </p:nvGrpSpPr>
        <p:grpSpPr>
          <a:xfrm>
            <a:off x="3347864" y="4725144"/>
            <a:ext cx="4877241" cy="777206"/>
            <a:chOff x="4396662" y="-1036957"/>
            <a:chExt cx="3396273" cy="777206"/>
          </a:xfrm>
        </p:grpSpPr>
        <p:sp>
          <p:nvSpPr>
            <p:cNvPr id="17" name="Prostokąt z rogami zaokrąglonymi z jednej strony 16"/>
            <p:cNvSpPr/>
            <p:nvPr/>
          </p:nvSpPr>
          <p:spPr>
            <a:xfrm rot="5400000">
              <a:off x="5695118" y="-2335413"/>
              <a:ext cx="777206" cy="3374118"/>
            </a:xfrm>
            <a:prstGeom prst="round2Same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8" name="Prostokąt 17"/>
            <p:cNvSpPr/>
            <p:nvPr/>
          </p:nvSpPr>
          <p:spPr>
            <a:xfrm>
              <a:off x="4456757" y="-961077"/>
              <a:ext cx="3336178" cy="701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2400" dirty="0">
                  <a:solidFill>
                    <a:srgbClr val="92D050"/>
                  </a:solidFill>
                </a:rPr>
                <a:t>Szczególne osiągnięcia wymienione na świadectwie ukończenia szkoły</a:t>
              </a:r>
              <a:endParaRPr lang="pl-PL" sz="2400" kern="1200" dirty="0">
                <a:solidFill>
                  <a:srgbClr val="92D050"/>
                </a:solidFill>
              </a:endParaRPr>
            </a:p>
          </p:txBody>
        </p:sp>
      </p:grpSp>
      <p:sp>
        <p:nvSpPr>
          <p:cNvPr id="19" name="pole tekstowe 18"/>
          <p:cNvSpPr txBox="1"/>
          <p:nvPr/>
        </p:nvSpPr>
        <p:spPr>
          <a:xfrm>
            <a:off x="552479" y="6021288"/>
            <a:ext cx="7835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00B050"/>
                </a:solidFill>
              </a:rPr>
              <a:t>*oddziały dwujęzyczne/międzynarodowe: język polski, matematyka, język obcy nowożytny (ocena wyższa) oraz jedno z obowiązkowych zajęć</a:t>
            </a:r>
          </a:p>
        </p:txBody>
      </p:sp>
    </p:spTree>
    <p:extLst>
      <p:ext uri="{BB962C8B-B14F-4D97-AF65-F5344CB8AC3E}">
        <p14:creationId xmlns:p14="http://schemas.microsoft.com/office/powerpoint/2010/main" val="111856761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547663" y="2564904"/>
            <a:ext cx="62606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Przeliczanie punktów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1430617" y="3645024"/>
            <a:ext cx="6404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>
                <a:solidFill>
                  <a:srgbClr val="7030A0"/>
                </a:solidFill>
              </a:rPr>
              <a:t>Maksymalnie 200 punktów</a:t>
            </a:r>
          </a:p>
        </p:txBody>
      </p:sp>
    </p:spTree>
    <p:extLst>
      <p:ext uri="{BB962C8B-B14F-4D97-AF65-F5344CB8AC3E}">
        <p14:creationId xmlns:p14="http://schemas.microsoft.com/office/powerpoint/2010/main" val="799123320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858926"/>
              </p:ext>
            </p:extLst>
          </p:nvPr>
        </p:nvGraphicFramePr>
        <p:xfrm>
          <a:off x="60285" y="-2"/>
          <a:ext cx="9100968" cy="685800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50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0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7648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KRYTERIUM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PUNKTACJA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0657">
                <a:tc>
                  <a:txBody>
                    <a:bodyPr/>
                    <a:lstStyle/>
                    <a:p>
                      <a:r>
                        <a:rPr lang="pl-PL" dirty="0"/>
                        <a:t>Wynik egzaminu ósmoklasisty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rgbClr val="7030A0"/>
                          </a:solidFill>
                        </a:rPr>
                        <a:t>Maksymalnie 100 punktów:</a:t>
                      </a:r>
                    </a:p>
                    <a:p>
                      <a:r>
                        <a:rPr lang="pl-PL" dirty="0"/>
                        <a:t>Wynik przedstawiony</a:t>
                      </a:r>
                      <a:r>
                        <a:rPr lang="pl-PL" baseline="0" dirty="0"/>
                        <a:t> w procentach z:</a:t>
                      </a:r>
                    </a:p>
                    <a:p>
                      <a:r>
                        <a:rPr lang="pl-PL" baseline="0" dirty="0"/>
                        <a:t>języka polskiego i matematyki mnoży się przez  0,35</a:t>
                      </a:r>
                    </a:p>
                    <a:p>
                      <a:r>
                        <a:rPr lang="pl-PL" baseline="0" dirty="0"/>
                        <a:t>Wynik przedstawiony w procentach z języka obcego mnoży się przez 0,3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0657">
                <a:tc>
                  <a:txBody>
                    <a:bodyPr/>
                    <a:lstStyle/>
                    <a:p>
                      <a:r>
                        <a:rPr lang="pl-PL" dirty="0"/>
                        <a:t>Oceny z obowiązkowych zajęć edukacyjnych wymienionych na świadectwie ukończenia</a:t>
                      </a:r>
                      <a:r>
                        <a:rPr lang="pl-PL" baseline="0" dirty="0"/>
                        <a:t> szkoły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rgbClr val="7030A0"/>
                          </a:solidFill>
                        </a:rPr>
                        <a:t>Maksymalnie 72 punkty: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Celujący- 18 pkt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Bardzo dobry- 17 pkt 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Dobry- 14 pkt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Dostateczny- 8 pkt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Dopuszczający- 2 pkt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384">
                <a:tc>
                  <a:txBody>
                    <a:bodyPr/>
                    <a:lstStyle/>
                    <a:p>
                      <a:r>
                        <a:rPr lang="pl-PL" dirty="0"/>
                        <a:t>Świadectwo ukończenia szkoły z wyróżnieniem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rgbClr val="7030A0"/>
                          </a:solidFill>
                        </a:rPr>
                        <a:t>7 punktów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0657">
                <a:tc>
                  <a:txBody>
                    <a:bodyPr/>
                    <a:lstStyle/>
                    <a:p>
                      <a:r>
                        <a:rPr lang="pl-PL" dirty="0"/>
                        <a:t>Szczególne osiągnięcia wpisane na świadectwie</a:t>
                      </a:r>
                      <a:r>
                        <a:rPr lang="pl-PL" baseline="0" dirty="0"/>
                        <a:t> ukończenia szkoły: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Wysokie miejsce w zawodach wiedzy, artystycznych i sportowych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Osiągnięcia w zakresie aktywności społecznej- wolontariat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pl-PL" dirty="0"/>
                    </a:p>
                    <a:p>
                      <a:r>
                        <a:rPr lang="pl-PL" b="1" dirty="0">
                          <a:solidFill>
                            <a:srgbClr val="7030A0"/>
                          </a:solidFill>
                        </a:rPr>
                        <a:t>Maksymalnie 18 punktów</a:t>
                      </a:r>
                    </a:p>
                    <a:p>
                      <a:endParaRPr lang="pl-PL" b="1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pl-PL" b="1" dirty="0">
                          <a:solidFill>
                            <a:srgbClr val="7030A0"/>
                          </a:solidFill>
                        </a:rPr>
                        <a:t>3 punkty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79318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468534" y="260648"/>
            <a:ext cx="4168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pl-PL" sz="4800" b="1" cap="none" spc="0" dirty="0">
                <a:ln/>
                <a:solidFill>
                  <a:schemeClr val="accent5">
                    <a:lumMod val="50000"/>
                  </a:schemeClr>
                </a:solidFill>
                <a:effectLst/>
              </a:rPr>
              <a:t>Kryteria przyjęć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64134" y="134076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 przypadku równorzędnych wyników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602565"/>
              </p:ext>
            </p:extLst>
          </p:nvPr>
        </p:nvGraphicFramePr>
        <p:xfrm>
          <a:off x="0" y="2060848"/>
          <a:ext cx="9144000" cy="479715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7266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W PIERWSZYM ETAPIE: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W DRUGIM ETAPIE: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9886">
                <a:tc>
                  <a:txBody>
                    <a:bodyPr/>
                    <a:lstStyle/>
                    <a:p>
                      <a:r>
                        <a:rPr lang="pl-PL" dirty="0"/>
                        <a:t>Problemy zdrowotne potwierdzone opinią  publicznej poradni psychologiczno-pedagogicznej, w tym publicznej</a:t>
                      </a:r>
                      <a:r>
                        <a:rPr lang="pl-PL" baseline="0" dirty="0"/>
                        <a:t> poradni specjalistycznej</a:t>
                      </a:r>
                    </a:p>
                    <a:p>
                      <a:endParaRPr lang="pl-PL" baseline="0" dirty="0"/>
                    </a:p>
                    <a:p>
                      <a:r>
                        <a:rPr lang="pl-PL" baseline="0" dirty="0"/>
                        <a:t>(nie dotyczy oddziałów sportowych/mistrzostwa sportowego, dwujęzycznych/międzynarodowych, przygotowania wojskowego oraz klas wstępnych)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Wielodzietność rodziny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Niepełnosprawność</a:t>
                      </a:r>
                      <a:r>
                        <a:rPr lang="pl-PL" baseline="0" dirty="0"/>
                        <a:t>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/>
                        <a:t>Niepełnosprawność jednego z rodziców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/>
                        <a:t>Niepełnosprawność obojga rodziców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/>
                        <a:t>Niepełnosprawność rodzeństwa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/>
                        <a:t>Samotne wychowywanie kandydata w rodzinie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/>
                        <a:t>Objęcie kandydata pieczą zastępczą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endParaRPr lang="pl-PL" baseline="0" dirty="0"/>
                    </a:p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pl-PL" baseline="0" dirty="0"/>
                        <a:t>Kryteria te mają jednakową wartość</a:t>
                      </a:r>
                      <a:endParaRPr lang="pl-PL" dirty="0"/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930977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633" y="34354"/>
            <a:ext cx="903386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4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Warunki przyjęć do poszczególnych oddziałów: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395536" y="1628800"/>
            <a:ext cx="799288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Oddziały sportowe/mistrzostwa sportowego </a:t>
            </a:r>
            <a:r>
              <a:rPr lang="pl-PL" sz="2000" dirty="0">
                <a:solidFill>
                  <a:schemeClr val="bg1">
                    <a:lumMod val="50000"/>
                  </a:schemeClr>
                </a:solidFill>
              </a:rPr>
              <a:t>pozytywny wynik próby sprawności fizycznej, bardzo dobry stan zdrowia potwierdzony orzeczeniem lekarskim i pisemna zgoda rodziców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Oddziały dwujęzyczne, międzynarodowe </a:t>
            </a:r>
            <a:r>
              <a:rPr lang="pl-PL" sz="2000" dirty="0">
                <a:solidFill>
                  <a:schemeClr val="bg1">
                    <a:lumMod val="50000"/>
                  </a:schemeClr>
                </a:solidFill>
              </a:rPr>
              <a:t>pozytywny wynik sprawdzianu kompetencji językowych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Klasy wstępne </a:t>
            </a:r>
            <a:r>
              <a:rPr lang="pl-PL" sz="2000" dirty="0">
                <a:solidFill>
                  <a:schemeClr val="bg1">
                    <a:lumMod val="50000"/>
                  </a:schemeClr>
                </a:solidFill>
              </a:rPr>
              <a:t>pozytywny wynik sprawdzianu predyspozycji językowych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Oddziały wymagające szczególnych indywidualnych predyspozycji </a:t>
            </a:r>
            <a:r>
              <a:rPr lang="pl-PL" sz="2000" dirty="0">
                <a:solidFill>
                  <a:schemeClr val="bg1">
                    <a:lumMod val="50000"/>
                  </a:schemeClr>
                </a:solidFill>
              </a:rPr>
              <a:t>pozytywny wynik sprawdzianu uzdolnień kierunkowych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Szkoły prowadzące kształcenie w zawodzie</a:t>
            </a:r>
            <a:r>
              <a:rPr lang="pl-PL" sz="2000" dirty="0">
                <a:solidFill>
                  <a:schemeClr val="bg1">
                    <a:lumMod val="50000"/>
                  </a:schemeClr>
                </a:solidFill>
              </a:rPr>
              <a:t> zaświadczenie lekarskie o braku przeciwskazań zdrowotnych do podjęcia praktycznej nauki zawodu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>
                <a:solidFill>
                  <a:schemeClr val="bg1">
                    <a:lumMod val="50000"/>
                  </a:schemeClr>
                </a:solidFill>
              </a:rPr>
              <a:t>Część integracyjna oddziałów integracyjnych </a:t>
            </a:r>
            <a:r>
              <a:rPr lang="pl-PL" sz="2000" dirty="0">
                <a:solidFill>
                  <a:schemeClr val="bg1">
                    <a:lumMod val="50000"/>
                  </a:schemeClr>
                </a:solidFill>
              </a:rPr>
              <a:t>orzeczenie o potrzebie kształcenia specjalnego ze względu na niepełnosprawność wydane przez publiczną poradnię psychologiczno-pedagogiczną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199084" y="5949280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bg2">
                    <a:lumMod val="50000"/>
                  </a:schemeClr>
                </a:solidFill>
              </a:rPr>
              <a:t>Kandydat, aby wziąć udział w rekrutacji, musi posiadać świadectwo ukończenia szkoły podstawowej i zaświadczenie o wynikach egzaminu ósmoklasisty</a:t>
            </a:r>
          </a:p>
        </p:txBody>
      </p:sp>
    </p:spTree>
    <p:extLst>
      <p:ext uri="{BB962C8B-B14F-4D97-AF65-F5344CB8AC3E}">
        <p14:creationId xmlns:p14="http://schemas.microsoft.com/office/powerpoint/2010/main" val="2351403558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411760" y="188640"/>
            <a:ext cx="46649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Kryteria przyjęć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2555776" y="1093880"/>
            <a:ext cx="38164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dirty="0">
                <a:solidFill>
                  <a:srgbClr val="FFC000"/>
                </a:solidFill>
              </a:rPr>
              <a:t>Laureaci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546724" y="1988840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chemeClr val="accent6">
                    <a:lumMod val="75000"/>
                  </a:schemeClr>
                </a:solidFill>
              </a:rPr>
              <a:t>W pierwszej kolejności przyjmowani są:</a:t>
            </a:r>
          </a:p>
          <a:p>
            <a:pPr algn="ctr"/>
            <a:endParaRPr lang="pl-PL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dirty="0">
                <a:solidFill>
                  <a:schemeClr val="accent6">
                    <a:lumMod val="75000"/>
                  </a:schemeClr>
                </a:solidFill>
              </a:rPr>
              <a:t>Laureaci i finaliści ogólnopolskich olimpiad przedmiotowych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dirty="0">
                <a:solidFill>
                  <a:schemeClr val="accent6">
                    <a:lumMod val="75000"/>
                  </a:schemeClr>
                </a:solidFill>
              </a:rPr>
              <a:t>Laureaci konkursów przedmiotowych o zasięgu ponadwojewódzkim lub wojewódzkim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dirty="0">
                <a:solidFill>
                  <a:schemeClr val="accent6">
                    <a:lumMod val="75000"/>
                  </a:schemeClr>
                </a:solidFill>
              </a:rPr>
              <a:t>Laureaci konkursów dla uczniów szkół placówek artystycznych, których organizatorem jest minister do spraw kultury i ochrony dziedzictwa narodowego lub specjalistyczna jednostka nadzoru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755576" y="4694500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Oddziały dwujęzyczne/ międzynarodowe 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laureaci i finaliści muszą przystąpić do sprawdzianu kompetencji językowych i uzyskać pozytywny wynik tego sprawdzianu. Warunek ten nie dotyczy laureatów i finalistów z języka obcego nowożytnego, który będzie drugim językiem nauczania</a:t>
            </a:r>
          </a:p>
          <a:p>
            <a:r>
              <a:rPr lang="pl-PL" b="1" dirty="0">
                <a:solidFill>
                  <a:schemeClr val="accent6">
                    <a:lumMod val="75000"/>
                  </a:schemeClr>
                </a:solidFill>
              </a:rPr>
              <a:t>Oddziały sportowe/mistrzostwa sportowego 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laureaci i finaliści muszą przystąpić do prób sprawności fizycznej i uzyskać pozytywny wynik</a:t>
            </a:r>
          </a:p>
        </p:txBody>
      </p:sp>
    </p:spTree>
    <p:extLst>
      <p:ext uri="{BB962C8B-B14F-4D97-AF65-F5344CB8AC3E}">
        <p14:creationId xmlns:p14="http://schemas.microsoft.com/office/powerpoint/2010/main" val="3031787527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979711" y="260648"/>
            <a:ext cx="53962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Podstawa prawna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323528" y="1340768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sz="2400" dirty="0">
                <a:solidFill>
                  <a:srgbClr val="C00000"/>
                </a:solidFill>
              </a:rPr>
              <a:t>Ustawa z dnia 14 grudnia 2016r. Prawo Oświatowe- rozdział 6</a:t>
            </a:r>
          </a:p>
          <a:p>
            <a:r>
              <a:rPr lang="pl-PL" sz="2400" dirty="0"/>
              <a:t>-kryteria i zasady rekrutacji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dirty="0">
                <a:solidFill>
                  <a:srgbClr val="C00000"/>
                </a:solidFill>
              </a:rPr>
              <a:t>Rozporządzenie ministra edukacji narodowej z dnia 21 sierpnia  2019r.w sprawie przeprowadzania postępowania rekrutacyjnego oraz postępowania uzupełniającego do publicznych przedszkoli, szkół, placówek i centrów</a:t>
            </a:r>
          </a:p>
          <a:p>
            <a:r>
              <a:rPr lang="pl-PL" sz="2400" dirty="0"/>
              <a:t>-sposób przeliczania na punkty poszczególnych kryteriów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dirty="0">
                <a:solidFill>
                  <a:srgbClr val="C00000"/>
                </a:solidFill>
              </a:rPr>
              <a:t>Rozporządzenie Ministra Edukacji Narodowej z dnia 20 </a:t>
            </a:r>
            <a:r>
              <a:rPr lang="pl-PL" sz="2400">
                <a:solidFill>
                  <a:srgbClr val="C00000"/>
                </a:solidFill>
              </a:rPr>
              <a:t>marca 2020r. </a:t>
            </a:r>
            <a:r>
              <a:rPr lang="pl-PL" sz="2400" dirty="0">
                <a:solidFill>
                  <a:srgbClr val="C00000"/>
                </a:solidFill>
              </a:rPr>
              <a:t>w  sprawie szczegółowych rozwiązań w okresie czasowego ograniczenia funkcjonowania jednostek systemu oświaty w związku z zapobieganiem, przeciwdziałaniem i zwalczaniem COVID-19</a:t>
            </a:r>
          </a:p>
          <a:p>
            <a:r>
              <a:rPr lang="pl-PL" sz="2400" dirty="0"/>
              <a:t>-harmonogram rekrutacji</a:t>
            </a:r>
          </a:p>
          <a:p>
            <a:r>
              <a:rPr lang="pl-PL" sz="2400" dirty="0"/>
              <a:t>-sposób ustalenia w przypadku zwolnienia uczniów z egzaminu ósmoklasisty</a:t>
            </a:r>
          </a:p>
        </p:txBody>
      </p:sp>
    </p:spTree>
    <p:extLst>
      <p:ext uri="{BB962C8B-B14F-4D97-AF65-F5344CB8AC3E}">
        <p14:creationId xmlns:p14="http://schemas.microsoft.com/office/powerpoint/2010/main" val="307589358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323528" y="188641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>
                <a:solidFill>
                  <a:srgbClr val="00B050"/>
                </a:solidFill>
              </a:rPr>
              <a:t>Gdzie znajdę najważniejsze informacje? 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219331"/>
              </p:ext>
            </p:extLst>
          </p:nvPr>
        </p:nvGraphicFramePr>
        <p:xfrm>
          <a:off x="251520" y="980728"/>
          <a:ext cx="8568952" cy="55088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4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4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1488">
                <a:tc>
                  <a:txBody>
                    <a:bodyPr/>
                    <a:lstStyle/>
                    <a:p>
                      <a:pPr algn="ctr"/>
                      <a:r>
                        <a:rPr lang="pl-PL" b="0" dirty="0">
                          <a:solidFill>
                            <a:schemeClr val="tx1"/>
                          </a:solidFill>
                        </a:rPr>
                        <a:t>Strona Internetowa Biura Edukacji</a:t>
                      </a:r>
                    </a:p>
                    <a:p>
                      <a:pPr algn="ctr"/>
                      <a:endParaRPr lang="pl-PL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l-PL" b="1" dirty="0">
                          <a:solidFill>
                            <a:schemeClr val="tx1"/>
                          </a:solidFill>
                        </a:rPr>
                        <a:t>edukacja.um.warszawa.pl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dirty="0">
                          <a:solidFill>
                            <a:schemeClr val="tx1"/>
                          </a:solidFill>
                        </a:rPr>
                        <a:t>Harmonogram rekrutacji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dirty="0">
                          <a:solidFill>
                            <a:schemeClr val="tx1"/>
                          </a:solidFill>
                        </a:rPr>
                        <a:t>Plan naboru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dirty="0">
                          <a:solidFill>
                            <a:schemeClr val="tx1"/>
                          </a:solidFill>
                        </a:rPr>
                        <a:t>Zasady i kryteria przyjęć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dirty="0">
                          <a:solidFill>
                            <a:schemeClr val="tx1"/>
                          </a:solidFill>
                        </a:rPr>
                        <a:t>Istotne</a:t>
                      </a:r>
                      <a:r>
                        <a:rPr lang="pl-PL" b="0" baseline="0" dirty="0">
                          <a:solidFill>
                            <a:schemeClr val="tx1"/>
                          </a:solidFill>
                        </a:rPr>
                        <a:t> informacje na temat  procesu rekrutacji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baseline="0" dirty="0">
                          <a:solidFill>
                            <a:schemeClr val="tx1"/>
                          </a:solidFill>
                        </a:rPr>
                        <a:t>Kontakt do osób udzielających informacji na temat rekrutacji</a:t>
                      </a:r>
                      <a:endParaRPr lang="pl-P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876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Strona Systemu Rekrutacji</a:t>
                      </a:r>
                    </a:p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b="1" dirty="0"/>
                        <a:t>warszawa.edu.com.pl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Szczegółowa oferta szkół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Ważne komunikaty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Instrukcje wyjaśniające kolejne etapy prac w systemie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Harmonogram rekrutacji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Kontakt</a:t>
                      </a:r>
                      <a:r>
                        <a:rPr lang="pl-PL" baseline="0" dirty="0"/>
                        <a:t> do serwisu w przypadku awarii technicznych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/>
                        <a:t>Statystyki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/>
                        <a:t>Wolne miejsca</a:t>
                      </a:r>
                      <a:endParaRPr lang="pl-P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6876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Strona Kuratorium Oświaty</a:t>
                      </a:r>
                    </a:p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b="1" dirty="0"/>
                        <a:t>kuratorium.waw.pl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Harmonogram rekrutacji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Wolne miejsca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/>
                        <a:t>Wykaz punktowanych konkursów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99431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1196752"/>
            <a:ext cx="8373411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6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Harmonogram rekrutacji</a:t>
            </a:r>
            <a:endParaRPr lang="pl-PL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827589" y="4293096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>
                <a:solidFill>
                  <a:schemeClr val="accent2"/>
                </a:solidFill>
              </a:rPr>
              <a:t>Najważniejsze terminy</a:t>
            </a:r>
          </a:p>
        </p:txBody>
      </p:sp>
    </p:spTree>
    <p:extLst>
      <p:ext uri="{BB962C8B-B14F-4D97-AF65-F5344CB8AC3E}">
        <p14:creationId xmlns:p14="http://schemas.microsoft.com/office/powerpoint/2010/main" val="413282356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53932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2729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TERMIN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DZIAŁANIE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134">
                <a:tc>
                  <a:txBody>
                    <a:bodyPr/>
                    <a:lstStyle/>
                    <a:p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/>
                        <a:t>1. Postępowanie zasadnicze</a:t>
                      </a:r>
                    </a:p>
                    <a:p>
                      <a:endParaRPr lang="pl-P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7335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Od 30 kwietnia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Podgląd oferty edukacyjnej warszawskich szkół ponadpodstawowych w elektronicznym systemie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3337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15 - 29 maja do godz. 15.00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Składanie wniosków o przyjęcie do szkół ponadpodstawowych</a:t>
                      </a:r>
                    </a:p>
                    <a:p>
                      <a:endParaRPr lang="pl-PL" dirty="0"/>
                    </a:p>
                    <a:p>
                      <a:r>
                        <a:rPr lang="pl-PL" dirty="0"/>
                        <a:t>Wnioski można składać osobiście lub w formie wniosku elektronicznego, podpisanego przez rodzica profilem zaufanym, bezpośrednio w systemie elektronicznego naboru.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31736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od 31 maja do 12 czerwca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Przeprowadzenie sprawdzianów: uzdolnień kierunkowych, kompetencji językowych, predyspozycji językowych, prób sprawności fizycznej (dyrektorzy ustalają dokładne terminy sprawdzianów)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2729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61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646706"/>
              </p:ext>
            </p:extLst>
          </p:nvPr>
        </p:nvGraphicFramePr>
        <p:xfrm>
          <a:off x="0" y="0"/>
          <a:ext cx="9144000" cy="76227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4704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TERMIN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DZIAŁANIE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do 14 czerwca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Wyniki sprawdzianów.</a:t>
                      </a:r>
                    </a:p>
                    <a:p>
                      <a:endParaRPr lang="pl-PL" dirty="0"/>
                    </a:p>
                    <a:p>
                      <a:r>
                        <a:rPr lang="pl-PL" dirty="0"/>
                        <a:t>Listy kandydatów, którzy uzyskali pozytywne wyniki sprawdzianów zostaną ogłoszone w szkole, w której kandydat do nich przystąpił oraz w elektronicznym systemie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do 28 czerwca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II termin sprawdzianów: uzdolnień kierunkowych, kompetencji językowych, predyspozycji językowych, prób sprawności fizycznej (dyrektorzy ustalają dokładne terminy sprawdzianów)- dotyczy kandydatów, którzy z przyczyn niezależnych od nich nie mogli przystąpić w pierwszym terminie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do 2 lipca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Wyniki sprawdzianów przeprowadzonych w II terminie. Listy kandydatów, którzy uzyskali pozytywne wyniki sprawdzianów zostaną ogłoszone w szkole, w której kandydat do nich przystąpił i w elektronicznym systemie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od 15 maja do 22 lipca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Wydawanie przez szkoły prowadzące kształcenie w zawodzie skierowań na badania lekarskie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67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076905"/>
              </p:ext>
            </p:extLst>
          </p:nvPr>
        </p:nvGraphicFramePr>
        <p:xfrm>
          <a:off x="0" y="116632"/>
          <a:ext cx="9144000" cy="56841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TERMIN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DZIAŁANIE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5342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3-10 lipca do godz. 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Składanie kopii świadectw ukończenia szkoły podstawowej i kopii zaświadczeń o wynikach egzaminu ósmoklasisty oraz możliwość zmiany decyzji dotyczących wyboru szkół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5342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19 lipca do godz. 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Listy kandydatów zakwalifikowanych i niezakwalifikowanych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5342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19-24 lipca do godz. 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Potwierdzanie woli przyjęcia poprzez złożenie oryginałów świadectw i zaświadczeń o wynikach egzaminu ósmoklasisty oraz zaświadczeń lekarskich o braku przeciwskazań zdrowotnych do podjęcia praktycznej nauki zawodu.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Prostokąt 4"/>
          <p:cNvSpPr/>
          <p:nvPr/>
        </p:nvSpPr>
        <p:spPr>
          <a:xfrm>
            <a:off x="4716016" y="6093296"/>
            <a:ext cx="4229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Listy kandydatów przyjętych i nieprzyjętych</a:t>
            </a:r>
          </a:p>
        </p:txBody>
      </p:sp>
      <p:sp>
        <p:nvSpPr>
          <p:cNvPr id="6" name="Prostokąt 5"/>
          <p:cNvSpPr/>
          <p:nvPr/>
        </p:nvSpPr>
        <p:spPr>
          <a:xfrm>
            <a:off x="1115616" y="6079107"/>
            <a:ext cx="2333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/>
              <a:t>25 lipca do godz. 14.00</a:t>
            </a:r>
          </a:p>
        </p:txBody>
      </p:sp>
    </p:spTree>
    <p:extLst>
      <p:ext uri="{BB962C8B-B14F-4D97-AF65-F5344CB8AC3E}">
        <p14:creationId xmlns:p14="http://schemas.microsoft.com/office/powerpoint/2010/main" val="264341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763688" y="1268760"/>
            <a:ext cx="52920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sz="6000" b="1" spc="300" dirty="0">
                <a:ln w="11430" cmpd="sng">
                  <a:solidFill>
                    <a:srgbClr val="4F81BD">
                      <a:tint val="10000"/>
                    </a:srgb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rgbClr val="4F81BD">
                      <a:satMod val="220000"/>
                      <a:alpha val="35000"/>
                    </a:srgbClr>
                  </a:glow>
                </a:effectLst>
              </a:rPr>
              <a:t>Harmonogram rekrutacji</a:t>
            </a:r>
          </a:p>
        </p:txBody>
      </p:sp>
      <p:sp>
        <p:nvSpPr>
          <p:cNvPr id="5" name="Prostokąt 4"/>
          <p:cNvSpPr/>
          <p:nvPr/>
        </p:nvSpPr>
        <p:spPr>
          <a:xfrm>
            <a:off x="1397044" y="4509120"/>
            <a:ext cx="60253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4400" b="1" dirty="0">
                <a:solidFill>
                  <a:schemeClr val="accent2"/>
                </a:solidFill>
              </a:rPr>
              <a:t>Rekrutacja uzupełniająca</a:t>
            </a:r>
          </a:p>
        </p:txBody>
      </p:sp>
    </p:spTree>
    <p:extLst>
      <p:ext uri="{BB962C8B-B14F-4D97-AF65-F5344CB8AC3E}">
        <p14:creationId xmlns:p14="http://schemas.microsoft.com/office/powerpoint/2010/main" val="194458205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457103"/>
              </p:ext>
            </p:extLst>
          </p:nvPr>
        </p:nvGraphicFramePr>
        <p:xfrm>
          <a:off x="0" y="0"/>
          <a:ext cx="9144000" cy="69057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2863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TERMIN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DZIAŁANIE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5937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/>
                        <a:t>2. Postępowanie uzupełniające</a:t>
                      </a:r>
                    </a:p>
                    <a:p>
                      <a:r>
                        <a:rPr lang="pl-PL" b="1" dirty="0"/>
                        <a:t>(odbywa się bez użycia elektronicznego systemu rekrutacji)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7877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29-31 lipca do godz. 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Składanie wniosków o przyjęcie do szkół.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7877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od 29 lipca do 9 sierpnia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Wydawanie przez szkoły prowadzące kształcenie w zawodzie skierowań na badania lekarskie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7877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1-2 sierpnia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Przeprowadzenie sprawdzianów: uzdolnień kierunkowych, kompetencji językowych, predyspozycji językowych, prób sprawności fizycznej (dyrektorzy ustalają dokładne terminy sprawdzianów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7877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do 5 sierpnia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Wyniki sprawdzianów.  </a:t>
                      </a:r>
                    </a:p>
                    <a:p>
                      <a:endParaRPr lang="pl-PL" dirty="0"/>
                    </a:p>
                    <a:p>
                      <a:r>
                        <a:rPr lang="pl-PL" dirty="0"/>
                        <a:t>Listy kandydatów, którzy uzyskali pozytywne wyniki sprawdzianów zostaną ogłoszone w szkole, w której kandydat do nich przystąpił i w elektronicznym systemie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657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634065"/>
              </p:ext>
            </p:extLst>
          </p:nvPr>
        </p:nvGraphicFramePr>
        <p:xfrm>
          <a:off x="0" y="-1"/>
          <a:ext cx="9144000" cy="68734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6713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TERMIN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DZIAŁANIE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2168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8 sierpnia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Listy kandydatów zakwalifikowanych i niezakwalifikowanych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8192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8-12 sierpnia do godz. 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Potwierdzanie woli przyjęcia poprzez złożenie oryginałów świadectw i zaświadczeń o wynikach egzaminu ósmoklasisty oraz zaświadczeń lekarskich o braku przeciwskazań zdrowotnych do podjęcia praktycznej nauki zawodu.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7222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12 sierpnia do godz.15.00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Listy kandydatów przyjętych i nieprzyjętych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39982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1178</Words>
  <Application>Microsoft Office PowerPoint</Application>
  <PresentationFormat>Pokaz na ekranie (4:3)</PresentationFormat>
  <Paragraphs>168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17</vt:i4>
      </vt:variant>
    </vt:vector>
  </HeadingPairs>
  <TitlesOfParts>
    <vt:vector size="25" baseType="lpstr">
      <vt:lpstr>Arial</vt:lpstr>
      <vt:lpstr>Calibri</vt:lpstr>
      <vt:lpstr>Gill Sans MT</vt:lpstr>
      <vt:lpstr>Verdana</vt:lpstr>
      <vt:lpstr>Wingdings</vt:lpstr>
      <vt:lpstr>Wingdings 2</vt:lpstr>
      <vt:lpstr>Motyw pakietu Office</vt:lpstr>
      <vt:lpstr>Przesilenie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Małgorzata Przybysz</dc:creator>
  <cp:lastModifiedBy>Klaudia Przybysz</cp:lastModifiedBy>
  <cp:revision>70</cp:revision>
  <dcterms:created xsi:type="dcterms:W3CDTF">2022-04-20T19:36:42Z</dcterms:created>
  <dcterms:modified xsi:type="dcterms:W3CDTF">2024-10-06T10:36:11Z</dcterms:modified>
</cp:coreProperties>
</file>