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8" r:id="rId2"/>
    <p:sldId id="272" r:id="rId3"/>
    <p:sldId id="258" r:id="rId4"/>
    <p:sldId id="256" r:id="rId5"/>
    <p:sldId id="308" r:id="rId6"/>
    <p:sldId id="276" r:id="rId7"/>
    <p:sldId id="289" r:id="rId8"/>
    <p:sldId id="277" r:id="rId9"/>
    <p:sldId id="290" r:id="rId10"/>
    <p:sldId id="291" r:id="rId11"/>
    <p:sldId id="292" r:id="rId12"/>
    <p:sldId id="293" r:id="rId13"/>
    <p:sldId id="294" r:id="rId14"/>
    <p:sldId id="295" r:id="rId15"/>
    <p:sldId id="296" r:id="rId16"/>
    <p:sldId id="297" r:id="rId17"/>
    <p:sldId id="299" r:id="rId18"/>
    <p:sldId id="298" r:id="rId19"/>
    <p:sldId id="300" r:id="rId20"/>
    <p:sldId id="301" r:id="rId21"/>
    <p:sldId id="302" r:id="rId22"/>
    <p:sldId id="303" r:id="rId23"/>
    <p:sldId id="304" r:id="rId24"/>
    <p:sldId id="305" r:id="rId25"/>
    <p:sldId id="306" r:id="rId26"/>
    <p:sldId id="309" r:id="rId27"/>
    <p:sldId id="310" r:id="rId28"/>
    <p:sldId id="313" r:id="rId29"/>
    <p:sldId id="311" r:id="rId30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3322B"/>
    <a:srgbClr val="222B51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1400" y="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0D553-854A-46ED-8150-CC66994131B8}" type="datetimeFigureOut">
              <a:rPr lang="pl-PL" smtClean="0"/>
              <a:pPr/>
              <a:t>01.04.2021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2E851-FD73-4F5F-BD0E-D19FA043A785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0D553-854A-46ED-8150-CC66994131B8}" type="datetimeFigureOut">
              <a:rPr lang="pl-PL" smtClean="0"/>
              <a:pPr/>
              <a:t>01.04.2021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2E851-FD73-4F5F-BD0E-D19FA043A785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0D553-854A-46ED-8150-CC66994131B8}" type="datetimeFigureOut">
              <a:rPr lang="pl-PL" smtClean="0"/>
              <a:pPr/>
              <a:t>01.04.2021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2E851-FD73-4F5F-BD0E-D19FA043A785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0D553-854A-46ED-8150-CC66994131B8}" type="datetimeFigureOut">
              <a:rPr lang="pl-PL" smtClean="0"/>
              <a:pPr/>
              <a:t>01.04.2021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2E851-FD73-4F5F-BD0E-D19FA043A785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0D553-854A-46ED-8150-CC66994131B8}" type="datetimeFigureOut">
              <a:rPr lang="pl-PL" smtClean="0"/>
              <a:pPr/>
              <a:t>01.04.2021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2E851-FD73-4F5F-BD0E-D19FA043A785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0D553-854A-46ED-8150-CC66994131B8}" type="datetimeFigureOut">
              <a:rPr lang="pl-PL" smtClean="0"/>
              <a:pPr/>
              <a:t>01.04.2021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2E851-FD73-4F5F-BD0E-D19FA043A785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0D553-854A-46ED-8150-CC66994131B8}" type="datetimeFigureOut">
              <a:rPr lang="pl-PL" smtClean="0"/>
              <a:pPr/>
              <a:t>01.04.2021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2E851-FD73-4F5F-BD0E-D19FA043A785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0D553-854A-46ED-8150-CC66994131B8}" type="datetimeFigureOut">
              <a:rPr lang="pl-PL" smtClean="0"/>
              <a:pPr/>
              <a:t>01.04.2021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2E851-FD73-4F5F-BD0E-D19FA043A785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0D553-854A-46ED-8150-CC66994131B8}" type="datetimeFigureOut">
              <a:rPr lang="pl-PL" smtClean="0"/>
              <a:pPr/>
              <a:t>01.04.2021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2E851-FD73-4F5F-BD0E-D19FA043A785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0D553-854A-46ED-8150-CC66994131B8}" type="datetimeFigureOut">
              <a:rPr lang="pl-PL" smtClean="0"/>
              <a:pPr/>
              <a:t>01.04.2021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2E851-FD73-4F5F-BD0E-D19FA043A785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0D553-854A-46ED-8150-CC66994131B8}" type="datetimeFigureOut">
              <a:rPr lang="pl-PL" smtClean="0"/>
              <a:pPr/>
              <a:t>01.04.2021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2E851-FD73-4F5F-BD0E-D19FA043A785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F0D553-854A-46ED-8150-CC66994131B8}" type="datetimeFigureOut">
              <a:rPr lang="pl-PL" smtClean="0"/>
              <a:pPr/>
              <a:t>01.04.2021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32E851-FD73-4F5F-BD0E-D19FA043A785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png"/><Relationship Id="rId7" Type="http://schemas.openxmlformats.org/officeDocument/2006/relationships/image" Target="../media/image1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 descr="212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ytuł 1"/>
          <p:cNvSpPr txBox="1">
            <a:spLocks/>
          </p:cNvSpPr>
          <p:nvPr/>
        </p:nvSpPr>
        <p:spPr>
          <a:xfrm>
            <a:off x="428596" y="5643586"/>
            <a:ext cx="8229600" cy="1143000"/>
          </a:xfrm>
          <a:prstGeom prst="rect">
            <a:avLst/>
          </a:prstGeom>
        </p:spPr>
        <p:txBody>
          <a:bodyPr>
            <a:normAutofit fontScale="850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400" b="1" i="0" u="none" strike="noStrike" kern="1200" cap="none" spc="0" normalizeH="0" baseline="0" noProof="0" dirty="0">
                <a:ln>
                  <a:noFill/>
                </a:ln>
                <a:solidFill>
                  <a:srgbClr val="93322B"/>
                </a:solidFill>
                <a:effectLst/>
                <a:uLnTx/>
                <a:uFillTx/>
                <a:latin typeface="Open Sans" pitchFamily="34" charset="0"/>
                <a:ea typeface="Open Sans" pitchFamily="34" charset="0"/>
                <a:cs typeface="Open Sans" pitchFamily="34" charset="0"/>
              </a:rPr>
              <a:t>Płacić za </a:t>
            </a:r>
            <a:r>
              <a:rPr kumimoji="0" lang="pl-PL" sz="4400" b="1" i="0" u="none" strike="noStrike" kern="1200" cap="none" spc="0" normalizeH="0" noProof="0" dirty="0">
                <a:ln>
                  <a:noFill/>
                </a:ln>
                <a:solidFill>
                  <a:srgbClr val="93322B"/>
                </a:solidFill>
                <a:effectLst/>
                <a:uLnTx/>
                <a:uFillTx/>
                <a:latin typeface="Open Sans" pitchFamily="34" charset="0"/>
                <a:ea typeface="Open Sans" pitchFamily="34" charset="0"/>
                <a:cs typeface="Open Sans" pitchFamily="34" charset="0"/>
              </a:rPr>
              <a:t>zakupy – jedna z podstawowych funkcji pieniądza</a:t>
            </a:r>
            <a:endParaRPr kumimoji="0" lang="pl-PL" sz="4400" b="1" i="0" u="none" strike="noStrike" kern="1200" cap="none" spc="0" normalizeH="0" baseline="0" noProof="0" dirty="0">
              <a:ln>
                <a:noFill/>
              </a:ln>
              <a:solidFill>
                <a:srgbClr val="93322B"/>
              </a:solidFill>
              <a:effectLst/>
              <a:uLnTx/>
              <a:uFillTx/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 descr="Pieniądze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ytuł 1"/>
          <p:cNvSpPr txBox="1">
            <a:spLocks/>
          </p:cNvSpPr>
          <p:nvPr/>
        </p:nvSpPr>
        <p:spPr>
          <a:xfrm>
            <a:off x="428596" y="5643586"/>
            <a:ext cx="8229600" cy="1143000"/>
          </a:xfrm>
          <a:prstGeom prst="rect">
            <a:avLst/>
          </a:prstGeom>
        </p:spPr>
        <p:txBody>
          <a:bodyPr>
            <a:normAutofit fontScale="850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400" b="1" i="0" u="none" strike="noStrike" kern="1200" cap="none" spc="0" normalizeH="0" baseline="0" noProof="0" dirty="0">
                <a:ln>
                  <a:noFill/>
                </a:ln>
                <a:solidFill>
                  <a:srgbClr val="93322B"/>
                </a:solidFill>
                <a:effectLst/>
                <a:uLnTx/>
                <a:uFillTx/>
                <a:latin typeface="Open Sans" pitchFamily="34" charset="0"/>
                <a:ea typeface="Open Sans" pitchFamily="34" charset="0"/>
                <a:cs typeface="Open Sans" pitchFamily="34" charset="0"/>
              </a:rPr>
              <a:t>Pieniądze</a:t>
            </a:r>
            <a:r>
              <a:rPr kumimoji="0" lang="pl-PL" sz="4400" b="1" i="0" u="none" strike="noStrike" kern="1200" cap="none" spc="0" normalizeH="0" noProof="0" dirty="0">
                <a:ln>
                  <a:noFill/>
                </a:ln>
                <a:solidFill>
                  <a:srgbClr val="93322B"/>
                </a:solidFill>
                <a:effectLst/>
                <a:uLnTx/>
                <a:uFillTx/>
                <a:latin typeface="Open Sans" pitchFamily="34" charset="0"/>
                <a:ea typeface="Open Sans" pitchFamily="34" charset="0"/>
                <a:cs typeface="Open Sans" pitchFamily="34" charset="0"/>
              </a:rPr>
              <a:t> można wykorzystywać na wiele sposobów</a:t>
            </a:r>
            <a:endParaRPr kumimoji="0" lang="pl-PL" sz="4400" b="1" i="0" u="none" strike="noStrike" kern="1200" cap="none" spc="0" normalizeH="0" baseline="0" noProof="0" dirty="0">
              <a:ln>
                <a:noFill/>
              </a:ln>
              <a:solidFill>
                <a:srgbClr val="93322B"/>
              </a:solidFill>
              <a:effectLst/>
              <a:uLnTx/>
              <a:uFillTx/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HistoriaPieniądz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ytuł 1"/>
          <p:cNvSpPr txBox="1">
            <a:spLocks/>
          </p:cNvSpPr>
          <p:nvPr/>
        </p:nvSpPr>
        <p:spPr>
          <a:xfrm>
            <a:off x="428596" y="5643586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400" b="1" i="0" u="none" strike="noStrike" kern="1200" cap="none" spc="0" normalizeH="0" baseline="0" noProof="0" dirty="0">
                <a:ln>
                  <a:noFill/>
                </a:ln>
                <a:solidFill>
                  <a:srgbClr val="93322B"/>
                </a:solidFill>
                <a:effectLst/>
                <a:uLnTx/>
                <a:uFillTx/>
                <a:latin typeface="Open Sans" pitchFamily="34" charset="0"/>
                <a:ea typeface="Open Sans" pitchFamily="34" charset="0"/>
                <a:cs typeface="Open Sans" pitchFamily="34" charset="0"/>
              </a:rPr>
              <a:t>Krótka historia pieniądza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 descr="SkądSIębiorą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ytuł 1"/>
          <p:cNvSpPr txBox="1">
            <a:spLocks/>
          </p:cNvSpPr>
          <p:nvPr/>
        </p:nvSpPr>
        <p:spPr>
          <a:xfrm>
            <a:off x="428596" y="5643586"/>
            <a:ext cx="8229600" cy="1143000"/>
          </a:xfrm>
          <a:prstGeom prst="rect">
            <a:avLst/>
          </a:prstGeom>
        </p:spPr>
        <p:txBody>
          <a:bodyPr>
            <a:normAutofit fontScale="92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400" b="1" i="0" u="none" strike="noStrike" kern="1200" cap="none" spc="0" normalizeH="0" baseline="0" noProof="0" dirty="0">
                <a:ln>
                  <a:noFill/>
                </a:ln>
                <a:solidFill>
                  <a:srgbClr val="93322B"/>
                </a:solidFill>
                <a:effectLst/>
                <a:uLnTx/>
                <a:uFillTx/>
                <a:latin typeface="Open Sans" pitchFamily="34" charset="0"/>
                <a:ea typeface="Open Sans" pitchFamily="34" charset="0"/>
                <a:cs typeface="Open Sans" pitchFamily="34" charset="0"/>
              </a:rPr>
              <a:t>Skąd rodzice biorą pieniądze?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 descr="Wynagrodzeni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ytuł 1"/>
          <p:cNvSpPr txBox="1">
            <a:spLocks/>
          </p:cNvSpPr>
          <p:nvPr/>
        </p:nvSpPr>
        <p:spPr>
          <a:xfrm>
            <a:off x="428596" y="5643586"/>
            <a:ext cx="8229600" cy="1143000"/>
          </a:xfrm>
          <a:prstGeom prst="rect">
            <a:avLst/>
          </a:prstGeom>
        </p:spPr>
        <p:txBody>
          <a:bodyPr>
            <a:normAutofit fontScale="92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400" b="1" i="0" u="none" strike="noStrike" kern="1200" cap="none" spc="0" normalizeH="0" baseline="0" noProof="0" dirty="0">
                <a:ln>
                  <a:noFill/>
                </a:ln>
                <a:solidFill>
                  <a:srgbClr val="93322B"/>
                </a:solidFill>
                <a:effectLst/>
                <a:uLnTx/>
                <a:uFillTx/>
                <a:latin typeface="Open Sans" pitchFamily="34" charset="0"/>
                <a:ea typeface="Open Sans" pitchFamily="34" charset="0"/>
                <a:cs typeface="Open Sans" pitchFamily="34" charset="0"/>
              </a:rPr>
              <a:t>Skąd rodzice biorą pieniądze?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 descr="Wynagrodzenie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ytuł 1"/>
          <p:cNvSpPr txBox="1">
            <a:spLocks/>
          </p:cNvSpPr>
          <p:nvPr/>
        </p:nvSpPr>
        <p:spPr>
          <a:xfrm>
            <a:off x="428596" y="5643586"/>
            <a:ext cx="8229600" cy="1143000"/>
          </a:xfrm>
          <a:prstGeom prst="rect">
            <a:avLst/>
          </a:prstGeom>
        </p:spPr>
        <p:txBody>
          <a:bodyPr>
            <a:normAutofit fontScale="850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400" b="1" i="0" u="none" strike="noStrike" kern="1200" cap="none" spc="0" normalizeH="0" baseline="0" noProof="0" dirty="0">
                <a:ln>
                  <a:noFill/>
                </a:ln>
                <a:solidFill>
                  <a:srgbClr val="93322B"/>
                </a:solidFill>
                <a:effectLst/>
                <a:uLnTx/>
                <a:uFillTx/>
                <a:latin typeface="Open Sans" pitchFamily="34" charset="0"/>
                <a:ea typeface="Open Sans" pitchFamily="34" charset="0"/>
                <a:cs typeface="Open Sans" pitchFamily="34" charset="0"/>
              </a:rPr>
              <a:t>Przykłady</a:t>
            </a:r>
            <a:r>
              <a:rPr kumimoji="0" lang="pl-PL" sz="4400" b="1" i="0" u="none" strike="noStrike" kern="1200" cap="none" spc="0" normalizeH="0" noProof="0" dirty="0">
                <a:ln>
                  <a:noFill/>
                </a:ln>
                <a:solidFill>
                  <a:srgbClr val="93322B"/>
                </a:solidFill>
                <a:effectLst/>
                <a:uLnTx/>
                <a:uFillTx/>
                <a:latin typeface="Open Sans" pitchFamily="34" charset="0"/>
                <a:ea typeface="Open Sans" pitchFamily="34" charset="0"/>
                <a:cs typeface="Open Sans" pitchFamily="34" charset="0"/>
              </a:rPr>
              <a:t> zawodów wykonywanych przez dorosłych</a:t>
            </a:r>
            <a:endParaRPr kumimoji="0" lang="pl-PL" sz="4400" b="1" i="0" u="none" strike="noStrike" kern="1200" cap="none" spc="0" normalizeH="0" baseline="0" noProof="0" dirty="0">
              <a:ln>
                <a:noFill/>
              </a:ln>
              <a:solidFill>
                <a:srgbClr val="93322B"/>
              </a:solidFill>
              <a:effectLst/>
              <a:uLnTx/>
              <a:uFillTx/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1"/>
          <p:cNvSpPr txBox="1">
            <a:spLocks/>
          </p:cNvSpPr>
          <p:nvPr/>
        </p:nvSpPr>
        <p:spPr>
          <a:xfrm>
            <a:off x="428596" y="5643586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400" b="1" i="0" u="none" strike="noStrike" kern="1200" cap="none" spc="0" normalizeH="0" baseline="0" noProof="0" dirty="0">
                <a:ln>
                  <a:noFill/>
                </a:ln>
                <a:solidFill>
                  <a:srgbClr val="93322B"/>
                </a:solidFill>
                <a:effectLst/>
                <a:uLnTx/>
                <a:uFillTx/>
                <a:latin typeface="Open Sans" pitchFamily="34" charset="0"/>
                <a:ea typeface="Open Sans" pitchFamily="34" charset="0"/>
                <a:cs typeface="Open Sans" pitchFamily="34" charset="0"/>
              </a:rPr>
              <a:t>Potrzeba = potrzebuję</a:t>
            </a:r>
          </a:p>
        </p:txBody>
      </p:sp>
      <p:pic>
        <p:nvPicPr>
          <p:cNvPr id="4" name="Obraz 3" descr="Potrzeb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 descr="Zachciank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ytuł 1"/>
          <p:cNvSpPr txBox="1">
            <a:spLocks/>
          </p:cNvSpPr>
          <p:nvPr/>
        </p:nvSpPr>
        <p:spPr>
          <a:xfrm>
            <a:off x="428596" y="5643586"/>
            <a:ext cx="8229600" cy="1143000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400" b="1" i="0" u="none" strike="noStrike" kern="1200" cap="none" spc="0" normalizeH="0" baseline="0" noProof="0" dirty="0">
                <a:ln>
                  <a:noFill/>
                </a:ln>
                <a:solidFill>
                  <a:srgbClr val="93322B"/>
                </a:solidFill>
                <a:effectLst/>
                <a:uLnTx/>
                <a:uFillTx/>
                <a:latin typeface="Open Sans" pitchFamily="34" charset="0"/>
                <a:ea typeface="Open Sans" pitchFamily="34" charset="0"/>
                <a:cs typeface="Open Sans" pitchFamily="34" charset="0"/>
              </a:rPr>
              <a:t>Zachcianka = chcę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400" b="1" i="0" u="none" strike="noStrike" kern="1200" cap="none" spc="0" normalizeH="0" baseline="0" noProof="0" dirty="0">
                <a:ln>
                  <a:noFill/>
                </a:ln>
                <a:solidFill>
                  <a:srgbClr val="93322B"/>
                </a:solidFill>
                <a:effectLst/>
                <a:uLnTx/>
                <a:uFillTx/>
                <a:latin typeface="Open Sans" pitchFamily="34" charset="0"/>
                <a:ea typeface="Open Sans" pitchFamily="34" charset="0"/>
                <a:cs typeface="Open Sans" pitchFamily="34" charset="0"/>
              </a:rPr>
              <a:t>(ale nie potrzebuję)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 descr="CRL_Obszar roboczy 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pole tekstowe 7"/>
          <p:cNvSpPr txBox="1"/>
          <p:nvPr/>
        </p:nvSpPr>
        <p:spPr>
          <a:xfrm>
            <a:off x="2428860" y="285728"/>
            <a:ext cx="6429420" cy="1815882"/>
          </a:xfrm>
          <a:prstGeom prst="rect">
            <a:avLst/>
          </a:prstGeom>
          <a:solidFill>
            <a:srgbClr val="00B05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pl-PL" sz="1600" b="1" dirty="0">
                <a:solidFill>
                  <a:schemeClr val="bg1"/>
                </a:solidFill>
              </a:rPr>
              <a:t>Centrum Rozwoju Lokalnego </a:t>
            </a:r>
            <a:r>
              <a:rPr lang="pl-PL" sz="1600" dirty="0">
                <a:solidFill>
                  <a:schemeClr val="bg1"/>
                </a:solidFill>
              </a:rPr>
              <a:t>od wielu lat aktywnie wspiera proces edukacji najmłodszych poprzez inicjowanie i wspieranie kreatywnych inicjatyw edukacyjnych.  W grudniu 2018 roku w współpracy z Policją zorganizowana została akcja </a:t>
            </a:r>
            <a:r>
              <a:rPr lang="pl-PL" sz="1600" b="1" dirty="0">
                <a:solidFill>
                  <a:schemeClr val="bg1"/>
                </a:solidFill>
              </a:rPr>
              <a:t>„Ze </a:t>
            </a:r>
            <a:r>
              <a:rPr lang="pl-PL" sz="1600" b="1" dirty="0" err="1">
                <a:solidFill>
                  <a:schemeClr val="bg1"/>
                </a:solidFill>
              </a:rPr>
              <a:t>Sznupkiem</a:t>
            </a:r>
            <a:r>
              <a:rPr lang="pl-PL" sz="1600" b="1" dirty="0">
                <a:solidFill>
                  <a:schemeClr val="bg1"/>
                </a:solidFill>
              </a:rPr>
              <a:t> bezpieczni w drodze”(w trakcie której ustanowiony został rekord Polski w jednoczesnym kolorowaniu w wielu lokalizacjach), </a:t>
            </a:r>
            <a:r>
              <a:rPr lang="pl-PL" sz="1600" dirty="0">
                <a:solidFill>
                  <a:schemeClr val="bg1"/>
                </a:solidFill>
              </a:rPr>
              <a:t>w kwietniu 2019 roku miała miejsce ogólnopolska akcja </a:t>
            </a:r>
            <a:r>
              <a:rPr lang="pl-PL" sz="1600" b="1" dirty="0" err="1">
                <a:solidFill>
                  <a:schemeClr val="bg1"/>
                </a:solidFill>
              </a:rPr>
              <a:t>„#Segreguje</a:t>
            </a:r>
            <a:r>
              <a:rPr lang="pl-PL" sz="1600" b="1" dirty="0">
                <a:solidFill>
                  <a:schemeClr val="bg1"/>
                </a:solidFill>
              </a:rPr>
              <a:t>My”</a:t>
            </a:r>
            <a:r>
              <a:rPr lang="pl-PL" sz="1600" dirty="0">
                <a:solidFill>
                  <a:schemeClr val="bg1"/>
                </a:solidFill>
              </a:rPr>
              <a:t>,</a:t>
            </a:r>
            <a:r>
              <a:rPr lang="pl-PL" sz="1600" b="1" dirty="0">
                <a:solidFill>
                  <a:schemeClr val="bg1"/>
                </a:solidFill>
              </a:rPr>
              <a:t> </a:t>
            </a:r>
            <a:r>
              <a:rPr lang="pl-PL" sz="1600" dirty="0">
                <a:solidFill>
                  <a:schemeClr val="bg1"/>
                </a:solidFill>
              </a:rPr>
              <a:t>zaś w lipcu i sierpniu  akcja  </a:t>
            </a:r>
            <a:r>
              <a:rPr lang="pl-PL" sz="1600" b="1" dirty="0">
                <a:solidFill>
                  <a:schemeClr val="bg1"/>
                </a:solidFill>
              </a:rPr>
              <a:t>„Bezpieczne wakacje”. </a:t>
            </a:r>
          </a:p>
        </p:txBody>
      </p:sp>
      <p:pic>
        <p:nvPicPr>
          <p:cNvPr id="10" name="Obraz 9" descr="bezpieczne_wakacje_podsumowanie_akcji-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7158" y="2285992"/>
            <a:ext cx="3761117" cy="25074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Obraz 10" descr="DUR-06.12-MDZZWJ-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72066" y="2285992"/>
            <a:ext cx="3761117" cy="25074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KorzyściZOszzczędzania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ytuł 1"/>
          <p:cNvSpPr txBox="1">
            <a:spLocks/>
          </p:cNvSpPr>
          <p:nvPr/>
        </p:nvSpPr>
        <p:spPr>
          <a:xfrm>
            <a:off x="428596" y="5643586"/>
            <a:ext cx="8229600" cy="1143000"/>
          </a:xfrm>
          <a:prstGeom prst="rect">
            <a:avLst/>
          </a:prstGeom>
        </p:spPr>
        <p:txBody>
          <a:bodyPr>
            <a:normAutofit fontScale="850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400" b="1" i="0" u="none" strike="noStrike" kern="1200" cap="none" spc="0" normalizeH="0" baseline="0" noProof="0" dirty="0">
                <a:ln>
                  <a:noFill/>
                </a:ln>
                <a:solidFill>
                  <a:srgbClr val="93322B"/>
                </a:solidFill>
                <a:effectLst/>
                <a:uLnTx/>
                <a:uFillTx/>
                <a:latin typeface="Open Sans" pitchFamily="34" charset="0"/>
                <a:ea typeface="Open Sans" pitchFamily="34" charset="0"/>
                <a:cs typeface="Open Sans" pitchFamily="34" charset="0"/>
              </a:rPr>
              <a:t>Korzyści z oszczędzania, czyli oszczędzając mam pieniądze</a:t>
            </a:r>
            <a:r>
              <a:rPr kumimoji="0" lang="pl-PL" sz="4400" b="1" i="0" u="none" strike="noStrike" kern="1200" cap="none" spc="0" normalizeH="0" noProof="0" dirty="0">
                <a:ln>
                  <a:noFill/>
                </a:ln>
                <a:solidFill>
                  <a:srgbClr val="93322B"/>
                </a:solidFill>
                <a:effectLst/>
                <a:uLnTx/>
                <a:uFillTx/>
                <a:latin typeface="Open Sans" pitchFamily="34" charset="0"/>
                <a:ea typeface="Open Sans" pitchFamily="34" charset="0"/>
                <a:cs typeface="Open Sans" pitchFamily="34" charset="0"/>
              </a:rPr>
              <a:t> na…</a:t>
            </a:r>
            <a:endParaRPr kumimoji="0" lang="pl-PL" sz="4400" b="1" i="0" u="none" strike="noStrike" kern="1200" cap="none" spc="0" normalizeH="0" baseline="0" noProof="0" dirty="0">
              <a:ln>
                <a:noFill/>
              </a:ln>
              <a:solidFill>
                <a:srgbClr val="93322B"/>
              </a:solidFill>
              <a:effectLst/>
              <a:uLnTx/>
              <a:uFillTx/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podatek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ytuł 1"/>
          <p:cNvSpPr txBox="1">
            <a:spLocks/>
          </p:cNvSpPr>
          <p:nvPr/>
        </p:nvSpPr>
        <p:spPr>
          <a:xfrm>
            <a:off x="428596" y="5643586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4400" b="1" dirty="0">
                <a:solidFill>
                  <a:srgbClr val="93322B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Czym jest podatek?</a:t>
            </a:r>
            <a:endParaRPr kumimoji="0" lang="pl-PL" sz="4400" b="1" i="0" u="none" strike="noStrike" kern="1200" cap="none" spc="0" normalizeH="0" baseline="0" noProof="0" dirty="0">
              <a:ln>
                <a:noFill/>
              </a:ln>
              <a:solidFill>
                <a:srgbClr val="93322B"/>
              </a:solidFill>
              <a:effectLst/>
              <a:uLnTx/>
              <a:uFillTx/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podatek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ytuł 1"/>
          <p:cNvSpPr txBox="1">
            <a:spLocks/>
          </p:cNvSpPr>
          <p:nvPr/>
        </p:nvSpPr>
        <p:spPr>
          <a:xfrm>
            <a:off x="428596" y="5643586"/>
            <a:ext cx="8229600" cy="1143000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4400" b="1" dirty="0">
                <a:solidFill>
                  <a:srgbClr val="93322B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Na co przeznaczane są pieniądze z podatków?</a:t>
            </a:r>
            <a:endParaRPr kumimoji="0" lang="pl-PL" sz="4400" b="1" i="0" u="none" strike="noStrike" kern="1200" cap="none" spc="0" normalizeH="0" baseline="0" noProof="0" dirty="0">
              <a:ln>
                <a:noFill/>
              </a:ln>
              <a:solidFill>
                <a:srgbClr val="93322B"/>
              </a:solidFill>
              <a:effectLst/>
              <a:uLnTx/>
              <a:uFillTx/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 descr="DlaczegoPodatek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ytuł 1"/>
          <p:cNvSpPr txBox="1">
            <a:spLocks/>
          </p:cNvSpPr>
          <p:nvPr/>
        </p:nvSpPr>
        <p:spPr>
          <a:xfrm>
            <a:off x="428596" y="5643586"/>
            <a:ext cx="8229600" cy="1143000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4400" b="1" dirty="0">
                <a:solidFill>
                  <a:srgbClr val="93322B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Dlaczego musimy płacić podatki?</a:t>
            </a:r>
            <a:endParaRPr kumimoji="0" lang="pl-PL" sz="4400" b="1" i="0" u="none" strike="noStrike" kern="1200" cap="none" spc="0" normalizeH="0" baseline="0" noProof="0" dirty="0">
              <a:ln>
                <a:noFill/>
              </a:ln>
              <a:solidFill>
                <a:srgbClr val="93322B"/>
              </a:solidFill>
              <a:effectLst/>
              <a:uLnTx/>
              <a:uFillTx/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1"/>
          <p:cNvSpPr txBox="1">
            <a:spLocks/>
          </p:cNvSpPr>
          <p:nvPr/>
        </p:nvSpPr>
        <p:spPr>
          <a:xfrm>
            <a:off x="428596" y="5643586"/>
            <a:ext cx="8229600" cy="1143000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4400" b="1" dirty="0">
                <a:solidFill>
                  <a:srgbClr val="93322B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Wyjątkowy 1% - magiczne inicjatywy!</a:t>
            </a:r>
            <a:endParaRPr kumimoji="0" lang="pl-PL" sz="4400" b="1" i="0" u="none" strike="noStrike" kern="1200" cap="none" spc="0" normalizeH="0" baseline="0" noProof="0" dirty="0">
              <a:ln>
                <a:noFill/>
              </a:ln>
              <a:solidFill>
                <a:srgbClr val="93322B"/>
              </a:solidFill>
              <a:effectLst/>
              <a:uLnTx/>
              <a:uFillTx/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pic>
        <p:nvPicPr>
          <p:cNvPr id="4" name="Obraz 3" descr="1%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1%inicjatyw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ytuł 1"/>
          <p:cNvSpPr txBox="1">
            <a:spLocks/>
          </p:cNvSpPr>
          <p:nvPr/>
        </p:nvSpPr>
        <p:spPr>
          <a:xfrm>
            <a:off x="428596" y="5643586"/>
            <a:ext cx="8229600" cy="1143000"/>
          </a:xfrm>
          <a:prstGeom prst="rect">
            <a:avLst/>
          </a:prstGeom>
        </p:spPr>
        <p:txBody>
          <a:bodyPr>
            <a:normAutofit fontScale="850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4400" b="1" dirty="0">
                <a:solidFill>
                  <a:srgbClr val="93322B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Co Centrum Rozwoju Lokalnego może </a:t>
            </a:r>
            <a:r>
              <a:rPr lang="pl-PL" sz="4400" b="1">
                <a:solidFill>
                  <a:srgbClr val="93322B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robić dzięki 1% podatku?</a:t>
            </a:r>
            <a:endParaRPr kumimoji="0" lang="pl-PL" sz="4400" b="1" i="0" u="none" strike="noStrike" kern="1200" cap="none" spc="0" normalizeH="0" baseline="0" noProof="0" dirty="0">
              <a:ln>
                <a:noFill/>
              </a:ln>
              <a:solidFill>
                <a:srgbClr val="93322B"/>
              </a:solidFill>
              <a:effectLst/>
              <a:uLnTx/>
              <a:uFillTx/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 descr="Czy-wiesz,-ż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ytuł 1"/>
          <p:cNvSpPr txBox="1">
            <a:spLocks/>
          </p:cNvSpPr>
          <p:nvPr/>
        </p:nvSpPr>
        <p:spPr>
          <a:xfrm>
            <a:off x="428596" y="5643586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4400" b="1" dirty="0">
                <a:solidFill>
                  <a:srgbClr val="93322B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Czy wiesz, że…?</a:t>
            </a:r>
            <a:endParaRPr kumimoji="0" lang="pl-PL" sz="4400" b="1" i="0" u="none" strike="noStrike" kern="1200" cap="none" spc="0" normalizeH="0" baseline="0" noProof="0" dirty="0">
              <a:ln>
                <a:noFill/>
              </a:ln>
              <a:solidFill>
                <a:srgbClr val="93322B"/>
              </a:solidFill>
              <a:effectLst/>
              <a:uLnTx/>
              <a:uFillTx/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Tło_Obszar roboczy 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14338"/>
            <a:ext cx="9144000" cy="6858000"/>
          </a:xfrm>
          <a:prstGeom prst="rect">
            <a:avLst/>
          </a:prstGeom>
        </p:spPr>
      </p:pic>
      <p:sp>
        <p:nvSpPr>
          <p:cNvPr id="5" name="Tytuł 1"/>
          <p:cNvSpPr txBox="1">
            <a:spLocks/>
          </p:cNvSpPr>
          <p:nvPr/>
        </p:nvSpPr>
        <p:spPr>
          <a:xfrm>
            <a:off x="428596" y="5500702"/>
            <a:ext cx="8229600" cy="11430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4000" b="1" dirty="0">
                <a:solidFill>
                  <a:srgbClr val="C00000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Partnerzy akcji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Open Sans" pitchFamily="34" charset="0"/>
                <a:ea typeface="Open Sans" pitchFamily="34" charset="0"/>
                <a:cs typeface="Open Sans" pitchFamily="34" charset="0"/>
              </a:rPr>
              <a:t>„Dzieci uczą rodziców”</a:t>
            </a:r>
          </a:p>
        </p:txBody>
      </p:sp>
      <p:pic>
        <p:nvPicPr>
          <p:cNvPr id="9" name="Obraz 8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9190" y="428604"/>
            <a:ext cx="2103797" cy="1340322"/>
          </a:xfrm>
          <a:prstGeom prst="rect">
            <a:avLst/>
          </a:prstGeom>
        </p:spPr>
      </p:pic>
      <p:pic>
        <p:nvPicPr>
          <p:cNvPr id="10" name="Obraz 9" descr="logo_Muzeum_Dobranocek_w_Rzeszowie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00958" y="214290"/>
            <a:ext cx="1193122" cy="1812902"/>
          </a:xfrm>
          <a:prstGeom prst="rect">
            <a:avLst/>
          </a:prstGeom>
        </p:spPr>
      </p:pic>
      <p:pic>
        <p:nvPicPr>
          <p:cNvPr id="11" name="Obraz 10" descr="szczyrk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40558" y="2786058"/>
            <a:ext cx="1116732" cy="1294728"/>
          </a:xfrm>
          <a:prstGeom prst="rect">
            <a:avLst/>
          </a:prstGeom>
        </p:spPr>
      </p:pic>
      <p:pic>
        <p:nvPicPr>
          <p:cNvPr id="12" name="Obraz 11" descr="istebna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714480" y="2571744"/>
            <a:ext cx="1592283" cy="1592283"/>
          </a:xfrm>
          <a:prstGeom prst="rect">
            <a:avLst/>
          </a:prstGeom>
        </p:spPr>
      </p:pic>
      <p:pic>
        <p:nvPicPr>
          <p:cNvPr id="13" name="Obraz 12" descr="logo_myslenice_PDF-2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857620" y="2928934"/>
            <a:ext cx="1471531" cy="878760"/>
          </a:xfrm>
          <a:prstGeom prst="rect">
            <a:avLst/>
          </a:prstGeom>
        </p:spPr>
      </p:pic>
      <p:pic>
        <p:nvPicPr>
          <p:cNvPr id="14" name="Obraz 13" descr="logo-1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86446" y="2643182"/>
            <a:ext cx="1347599" cy="1397510"/>
          </a:xfrm>
          <a:prstGeom prst="rect">
            <a:avLst/>
          </a:prstGeom>
        </p:spPr>
      </p:pic>
      <p:pic>
        <p:nvPicPr>
          <p:cNvPr id="15" name="Obraz 14" descr="logo-Bydgoszcz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306840" y="2857496"/>
            <a:ext cx="1837160" cy="1223548"/>
          </a:xfrm>
          <a:prstGeom prst="rect">
            <a:avLst/>
          </a:prstGeom>
        </p:spPr>
      </p:pic>
      <p:pic>
        <p:nvPicPr>
          <p:cNvPr id="18" name="Obraz 17" descr="logo_ul_v_pl_cmyk-[Przekonwertowany]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142852"/>
            <a:ext cx="2358035" cy="2145102"/>
          </a:xfrm>
          <a:prstGeom prst="rect">
            <a:avLst/>
          </a:prstGeom>
        </p:spPr>
      </p:pic>
      <p:pic>
        <p:nvPicPr>
          <p:cNvPr id="19" name="Obraz 18" descr="logo_eksoc_ul_v_pl_cmyk-[Przekonwertowany]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500298" y="0"/>
            <a:ext cx="2174575" cy="2260762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 descr="Partnerzy-lekcj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ytuł 1"/>
          <p:cNvSpPr txBox="1">
            <a:spLocks/>
          </p:cNvSpPr>
          <p:nvPr/>
        </p:nvSpPr>
        <p:spPr>
          <a:xfrm>
            <a:off x="428596" y="5643586"/>
            <a:ext cx="8229600" cy="1143000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4400" b="1" dirty="0">
                <a:solidFill>
                  <a:srgbClr val="93322B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Partnerzy lekcji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4400" b="1" dirty="0">
                <a:solidFill>
                  <a:srgbClr val="93322B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„W świecie ekonomii”</a:t>
            </a:r>
            <a:endParaRPr kumimoji="0" lang="pl-PL" sz="4400" b="1" i="0" u="none" strike="noStrike" kern="1200" cap="none" spc="0" normalizeH="0" baseline="0" noProof="0" dirty="0">
              <a:ln>
                <a:noFill/>
              </a:ln>
              <a:solidFill>
                <a:srgbClr val="93322B"/>
              </a:solidFill>
              <a:effectLst/>
              <a:uLnTx/>
              <a:uFillTx/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PIeniądz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ytuł 1"/>
          <p:cNvSpPr txBox="1">
            <a:spLocks/>
          </p:cNvSpPr>
          <p:nvPr/>
        </p:nvSpPr>
        <p:spPr>
          <a:xfrm>
            <a:off x="428596" y="5643586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4400" b="1" dirty="0">
                <a:solidFill>
                  <a:srgbClr val="93322B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Definicja słowa „pieniądz”</a:t>
            </a:r>
            <a:endParaRPr kumimoji="0" lang="pl-PL" sz="4400" b="1" i="0" u="none" strike="noStrike" kern="1200" cap="none" spc="0" normalizeH="0" baseline="0" noProof="0" dirty="0">
              <a:ln>
                <a:noFill/>
              </a:ln>
              <a:solidFill>
                <a:srgbClr val="93322B"/>
              </a:solidFill>
              <a:effectLst/>
              <a:uLnTx/>
              <a:uFillTx/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 descr="PIeniądz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ytuł 1"/>
          <p:cNvSpPr txBox="1">
            <a:spLocks/>
          </p:cNvSpPr>
          <p:nvPr/>
        </p:nvSpPr>
        <p:spPr>
          <a:xfrm>
            <a:off x="428596" y="5643586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4400" b="1" dirty="0">
                <a:solidFill>
                  <a:srgbClr val="93322B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Definicja słowa „pieniądz”</a:t>
            </a:r>
            <a:endParaRPr kumimoji="0" lang="pl-PL" sz="4400" b="1" i="0" u="none" strike="noStrike" kern="1200" cap="none" spc="0" normalizeH="0" baseline="0" noProof="0" dirty="0">
              <a:ln>
                <a:noFill/>
              </a:ln>
              <a:solidFill>
                <a:srgbClr val="93322B"/>
              </a:solidFill>
              <a:effectLst/>
              <a:uLnTx/>
              <a:uFillTx/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4538</TotalTime>
  <Words>190</Words>
  <Application>Microsoft Office PowerPoint</Application>
  <PresentationFormat>Pokaz na ekranie (4:3)</PresentationFormat>
  <Paragraphs>23</Paragraphs>
  <Slides>29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29</vt:i4>
      </vt:variant>
    </vt:vector>
  </HeadingPairs>
  <TitlesOfParts>
    <vt:vector size="33" baseType="lpstr">
      <vt:lpstr>Arial</vt:lpstr>
      <vt:lpstr>Calibri</vt:lpstr>
      <vt:lpstr>Open Sans</vt:lpstr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Bartek</dc:creator>
  <cp:lastModifiedBy>ja</cp:lastModifiedBy>
  <cp:revision>278</cp:revision>
  <dcterms:created xsi:type="dcterms:W3CDTF">2020-11-05T07:21:22Z</dcterms:created>
  <dcterms:modified xsi:type="dcterms:W3CDTF">2021-04-01T12:30:03Z</dcterms:modified>
</cp:coreProperties>
</file>