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2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100000">
                <a:srgbClr val="4bbade">
                  <a:alpha val="0"/>
                </a:srgbClr>
              </a:gs>
            </a:gsLst>
            <a:lin ang="3000000"/>
          </a:grad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</a:pPr>
            <a:r>
              <a:rPr b="1" lang="pl-PL" sz="4800" spc="-1" strike="noStrike">
                <a:solidFill>
                  <a:srgbClr val="464646"/>
                </a:solidFill>
                <a:latin typeface="Lucida Sans Unicode"/>
              </a:rPr>
              <a:t>Kliknij, aby edytować styl</a:t>
            </a:r>
            <a:endParaRPr b="0" lang="pl-PL" sz="4800" spc="-1" strike="noStrike">
              <a:solidFill>
                <a:srgbClr val="000000"/>
              </a:solidFill>
              <a:latin typeface="Lucida Sans Unicode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CustomShape 8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/>
              <a:ah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/>
              <a:ah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/>
              <a:ah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alphaModFix amt="50000"/>
              </a:blip>
              <a:tile/>
            </a:blipFill>
            <a:ln w="12600">
              <a:noFill/>
            </a:ln>
            <a:effectLst>
              <a:outerShdw blurRad="50800" dir="5400000" dist="3816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240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9DA007B5-9C4A-4C93-970B-42A2E366B37D}" type="datetime">
              <a:rPr b="0" lang="pl-PL" sz="1000" spc="-1" strike="noStrike">
                <a:solidFill>
                  <a:srgbClr val="ffffff"/>
                </a:solidFill>
                <a:latin typeface="Lucida Sans Unicode"/>
              </a:rPr>
              <a:t>21-8-30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8EA9E37-05D5-45F1-8F74-16B757CFDBBC}" type="slidenum">
              <a:rPr b="0" lang="pl-PL" sz="1000" spc="-1" strike="noStrike">
                <a:solidFill>
                  <a:srgbClr val="ffffff"/>
                </a:solidFill>
                <a:latin typeface="Lucida Sans Unicode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700" spc="-1" strike="noStrike">
                <a:solidFill>
                  <a:srgbClr val="000000"/>
                </a:solidFill>
                <a:latin typeface="Lucida Sans Unicode"/>
              </a:rPr>
              <a:t>Kliknij, aby edytować format tekstu konspektu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100" spc="-1" strike="noStrike">
                <a:solidFill>
                  <a:srgbClr val="000000"/>
                </a:solidFill>
                <a:latin typeface="Lucida Sans Unicode"/>
              </a:rPr>
              <a:t>Drugi poziom konspektu</a:t>
            </a:r>
            <a:endParaRPr b="0" lang="pl-PL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900" spc="-1" strike="noStrike">
                <a:solidFill>
                  <a:srgbClr val="000000"/>
                </a:solidFill>
                <a:latin typeface="Lucida Sans Unicode"/>
              </a:rPr>
              <a:t>Trzeci poziom konspektu</a:t>
            </a:r>
            <a:endParaRPr b="0" lang="pl-PL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Lucida Sans Unicode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Lucida Sans Unicode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Lucida Sans Unicode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Lucida Sans Unicode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700" spc="-1" strike="noStrike">
                <a:solidFill>
                  <a:srgbClr val="000000"/>
                </a:solidFill>
                <a:latin typeface="Lucida Sans Unicode"/>
              </a:rPr>
              <a:t>Kliknij, aby edytować style wzorca tekstu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b="0" lang="pl-PL" sz="2300" spc="-1" strike="noStrike">
                <a:solidFill>
                  <a:srgbClr val="000000"/>
                </a:solidFill>
                <a:latin typeface="Lucida Sans Unicode"/>
              </a:rPr>
              <a:t>Drugi poziom</a:t>
            </a:r>
            <a:endParaRPr b="0" lang="pl-PL" sz="23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pl-PL" sz="2100" spc="-1" strike="noStrike">
                <a:solidFill>
                  <a:srgbClr val="000000"/>
                </a:solidFill>
                <a:latin typeface="Lucida Sans Unicode"/>
              </a:rPr>
              <a:t>Trzeci poziom</a:t>
            </a:r>
            <a:endParaRPr b="0" lang="pl-PL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14300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pl-PL" sz="1900" spc="-1" strike="noStrike">
                <a:solidFill>
                  <a:srgbClr val="000000"/>
                </a:solidFill>
                <a:latin typeface="Lucida Sans Unicode"/>
              </a:rPr>
              <a:t>Czwarty poziom</a:t>
            </a:r>
            <a:endParaRPr b="0" lang="pl-PL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137160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pl-PL" sz="1800" spc="-1" strike="noStrike">
                <a:solidFill>
                  <a:srgbClr val="000000"/>
                </a:solidFill>
                <a:latin typeface="Lucida Sans Unicode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F2E410B0-FB90-4678-8F91-E82141B79B35}" type="datetime">
              <a:rPr b="0" lang="pl-PL" sz="1000" spc="-1" strike="noStrike">
                <a:solidFill>
                  <a:srgbClr val="000000"/>
                </a:solidFill>
                <a:latin typeface="Lucida Sans Unicode"/>
              </a:rPr>
              <a:t>21-8-30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2F95AF9-8615-4326-9700-34AE9E7ADB9F}" type="slidenum">
              <a:rPr b="0" lang="pl-PL" sz="1000" spc="-1" strike="noStrike">
                <a:solidFill>
                  <a:srgbClr val="000000"/>
                </a:solidFill>
                <a:latin typeface="Lucida Sans Unicode"/>
              </a:rPr>
              <a:t>1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l-PL" sz="4100" spc="-1" strike="noStrike">
                <a:solidFill>
                  <a:srgbClr val="464646"/>
                </a:solidFill>
                <a:latin typeface="Lucida Sans Unicode"/>
              </a:rPr>
              <a:t>Kliknij, aby edytować styl</a:t>
            </a:r>
            <a:endParaRPr b="0" lang="pl-PL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143080" y="2786040"/>
            <a:ext cx="6244560" cy="178560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>
            <a:normAutofit fontScale="7000"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pl-PL" sz="2700" spc="-1" strike="noStrike">
                <a:solidFill>
                  <a:srgbClr val="002060"/>
                </a:solidFill>
                <a:latin typeface="Lucida Sans Unicode"/>
              </a:rPr>
              <a:t>    </a:t>
            </a:r>
            <a:r>
              <a:rPr b="0" lang="pl-PL" sz="6300" spc="-1" strike="noStrike">
                <a:solidFill>
                  <a:srgbClr val="002060"/>
                </a:solidFill>
                <a:latin typeface="Lucida Sans Unicode"/>
              </a:rPr>
              <a:t>       </a:t>
            </a:r>
            <a:r>
              <a:rPr b="0" lang="pl-PL" sz="6300" spc="-1" strike="noStrike">
                <a:solidFill>
                  <a:srgbClr val="002060"/>
                </a:solidFill>
                <a:latin typeface="Lucida Sans Unicode"/>
              </a:rPr>
              <a:t>Nowy etap w życiu</a:t>
            </a:r>
            <a:endParaRPr b="0" lang="pl-PL" sz="63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1" lang="pl-PL" sz="6300" spc="-1" strike="noStrike">
                <a:solidFill>
                  <a:srgbClr val="002060"/>
                </a:solidFill>
                <a:latin typeface="Lucida Sans Unicode"/>
              </a:rPr>
              <a:t>  </a:t>
            </a:r>
            <a:endParaRPr b="0" lang="pl-PL" sz="63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1" lang="pl-PL" sz="8700" spc="-1" strike="noStrike">
                <a:solidFill>
                  <a:srgbClr val="002060"/>
                </a:solidFill>
                <a:latin typeface="Lucida Sans Unicode"/>
              </a:rPr>
              <a:t> </a:t>
            </a:r>
            <a:r>
              <a:rPr b="1" lang="pl-PL" sz="8700" spc="-1" strike="noStrike">
                <a:solidFill>
                  <a:srgbClr val="002060"/>
                </a:solidFill>
                <a:latin typeface="Lucida Sans Unicode"/>
              </a:rPr>
              <a:t>PRZEDSZKOLE </a:t>
            </a:r>
            <a:endParaRPr b="0" lang="pl-PL" sz="8700" spc="-1" strike="noStrike">
              <a:latin typeface="Arial"/>
            </a:endParaRPr>
          </a:p>
        </p:txBody>
      </p:sp>
      <p:pic>
        <p:nvPicPr>
          <p:cNvPr id="97" name="Obraz 3" descr="przedszkole logo v2.png"/>
          <p:cNvPicPr/>
          <p:nvPr/>
        </p:nvPicPr>
        <p:blipFill>
          <a:blip r:embed="rId1"/>
          <a:stretch/>
        </p:blipFill>
        <p:spPr>
          <a:xfrm>
            <a:off x="285840" y="1143000"/>
            <a:ext cx="2999880" cy="3026880"/>
          </a:xfrm>
          <a:prstGeom prst="rect">
            <a:avLst/>
          </a:prstGeom>
          <a:ln>
            <a:noFill/>
          </a:ln>
        </p:spPr>
      </p:pic>
      <p:pic>
        <p:nvPicPr>
          <p:cNvPr id="98" name="Obraz 6" descr="cec78edbe5d0a8b02f1311071453e6dc-product_lightbox.jpg"/>
          <p:cNvPicPr/>
          <p:nvPr/>
        </p:nvPicPr>
        <p:blipFill>
          <a:blip r:embed="rId2"/>
          <a:stretch/>
        </p:blipFill>
        <p:spPr>
          <a:xfrm>
            <a:off x="6572160" y="357120"/>
            <a:ext cx="1928520" cy="1928520"/>
          </a:xfrm>
          <a:prstGeom prst="rect">
            <a:avLst/>
          </a:prstGeom>
          <a:ln>
            <a:noFill/>
          </a:ln>
        </p:spPr>
      </p:pic>
      <p:pic>
        <p:nvPicPr>
          <p:cNvPr id="99" name="Obraz 7" descr="biedronki.png"/>
          <p:cNvPicPr/>
          <p:nvPr/>
        </p:nvPicPr>
        <p:blipFill>
          <a:blip r:embed="rId3"/>
          <a:stretch/>
        </p:blipFill>
        <p:spPr>
          <a:xfrm>
            <a:off x="3286080" y="357120"/>
            <a:ext cx="2315160" cy="174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r>
              <a:rPr b="1" lang="pl-PL" sz="3600" spc="-1" strike="noStrike">
                <a:solidFill>
                  <a:srgbClr val="ff0000"/>
                </a:solidFill>
                <a:latin typeface="Comic Sans MS"/>
              </a:rPr>
              <a:t>Twoje dziecko z pewnością sobie poradzi </a:t>
            </a:r>
            <a:endParaRPr b="0" lang="pl-PL" sz="36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r>
              <a:rPr b="1" lang="pl-PL" sz="3600" spc="-1" strike="noStrike">
                <a:solidFill>
                  <a:srgbClr val="ff0000"/>
                </a:solidFill>
                <a:latin typeface="Comic Sans MS"/>
              </a:rPr>
              <a:t>i Ty Rodzicu też dasz radę!</a:t>
            </a:r>
            <a:endParaRPr b="0" lang="pl-PL" sz="36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endParaRPr b="0" lang="pl-PL" sz="36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pl-PL" sz="6000" spc="-1" strike="noStrike">
                <a:solidFill>
                  <a:srgbClr val="0070c0"/>
                </a:solidFill>
                <a:latin typeface="Comic Sans MS"/>
              </a:rPr>
              <a:t>Powodzenia! </a:t>
            </a:r>
            <a:endParaRPr b="0" lang="pl-PL" sz="60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3" name="Obraz 3" descr="margarida.png"/>
          <p:cNvPicPr/>
          <p:nvPr/>
        </p:nvPicPr>
        <p:blipFill>
          <a:blip r:embed="rId1"/>
          <a:stretch/>
        </p:blipFill>
        <p:spPr>
          <a:xfrm>
            <a:off x="857160" y="4143240"/>
            <a:ext cx="1443240" cy="146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l-PL" sz="4100" spc="-1" strike="noStrike">
                <a:solidFill>
                  <a:srgbClr val="464646"/>
                </a:solidFill>
                <a:latin typeface="Lucida Sans Unicode"/>
              </a:rPr>
              <a:t>           </a:t>
            </a:r>
            <a:r>
              <a:rPr b="1" lang="pl-PL" sz="4100" spc="-1" strike="noStrike">
                <a:solidFill>
                  <a:srgbClr val="464646"/>
                </a:solidFill>
                <a:latin typeface="Lucida Sans Unicode"/>
              </a:rPr>
              <a:t>Adaptacja </a:t>
            </a:r>
            <a:endParaRPr b="0" lang="pl-PL" sz="41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357200"/>
            <a:ext cx="8229240" cy="464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4000"/>
          </a:bodyPr>
          <a:p>
            <a:pPr>
              <a:lnSpc>
                <a:spcPct val="170000"/>
              </a:lnSpc>
              <a:spcBef>
                <a:spcPts val="400"/>
              </a:spcBef>
            </a:pPr>
            <a:r>
              <a:rPr b="1" lang="pl-PL" sz="2700" spc="-1" strike="noStrike">
                <a:solidFill>
                  <a:srgbClr val="00b0f0"/>
                </a:solidFill>
                <a:latin typeface="Comic Sans MS"/>
              </a:rPr>
              <a:t>Adaptacja</a:t>
            </a:r>
            <a:r>
              <a:rPr b="0" lang="pl-PL" sz="2700" spc="-1" strike="noStrike">
                <a:solidFill>
                  <a:srgbClr val="00b0f0"/>
                </a:solidFill>
                <a:latin typeface="Comic Sans MS"/>
              </a:rPr>
              <a:t> to przystosowanie się do nowego środowiska społecznego, sytuacji, warunków.                                                                                                 Dla małego dziecka takim nowym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70000"/>
              </a:lnSpc>
              <a:spcBef>
                <a:spcPts val="400"/>
              </a:spcBef>
            </a:pPr>
            <a:r>
              <a:rPr b="0" lang="pl-PL" sz="2700" spc="-1" strike="noStrike">
                <a:solidFill>
                  <a:srgbClr val="00b0f0"/>
                </a:solidFill>
                <a:latin typeface="Comic Sans MS"/>
              </a:rPr>
              <a:t> </a:t>
            </a:r>
            <a:r>
              <a:rPr b="0" lang="pl-PL" sz="2700" spc="-1" strike="noStrike">
                <a:solidFill>
                  <a:srgbClr val="00b0f0"/>
                </a:solidFill>
                <a:latin typeface="Comic Sans MS"/>
              </a:rPr>
              <a:t>środowiskiem jest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70000"/>
              </a:lnSpc>
              <a:spcBef>
                <a:spcPts val="400"/>
              </a:spcBef>
            </a:pPr>
            <a:r>
              <a:rPr b="0" lang="pl-PL" sz="2700" spc="-1" strike="noStrike">
                <a:solidFill>
                  <a:srgbClr val="00b0f0"/>
                </a:solidFill>
                <a:latin typeface="Comic Sans MS"/>
              </a:rPr>
              <a:t> </a:t>
            </a:r>
            <a:r>
              <a:rPr b="1" lang="pl-PL" sz="4400" spc="-1" strike="noStrike">
                <a:solidFill>
                  <a:srgbClr val="00b0f0"/>
                </a:solidFill>
                <a:latin typeface="Comic Sans MS"/>
              </a:rPr>
              <a:t>przedszkole.</a:t>
            </a:r>
            <a:endParaRPr b="0" lang="pl-PL" sz="4400" spc="-1" strike="noStrike">
              <a:solidFill>
                <a:srgbClr val="000000"/>
              </a:solidFill>
              <a:latin typeface="Lucida Sans Unicode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pl-PL" sz="44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02" name="Obraz 5" descr="margarida.png"/>
          <p:cNvPicPr/>
          <p:nvPr/>
        </p:nvPicPr>
        <p:blipFill>
          <a:blip r:embed="rId1"/>
          <a:stretch/>
        </p:blipFill>
        <p:spPr>
          <a:xfrm>
            <a:off x="7358040" y="142920"/>
            <a:ext cx="1265040" cy="128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071720"/>
            <a:ext cx="8229240" cy="493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700" spc="-1" strike="noStrike">
                <a:solidFill>
                  <a:srgbClr val="c00000"/>
                </a:solidFill>
                <a:latin typeface="Comic Sans MS"/>
              </a:rPr>
              <a:t>Wiara Rodziców w celowość posyłania dziecka do przedszkola, przyjęcie tego za naturalny etap rozwoju oraz rozumiejące wsparcie i konsekwentne spełnianie dawanych obietnic będą dla dziecka solidną pomocą w jego wysiłkach adaptacyjnych. 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l-PL" sz="4100" spc="-1" strike="noStrike">
                <a:solidFill>
                  <a:srgbClr val="464646"/>
                </a:solidFill>
                <a:latin typeface="Lucida Sans Unicode"/>
              </a:rPr>
              <a:t>Wiara Rodziców </a:t>
            </a:r>
            <a:endParaRPr b="0" lang="pl-PL" sz="41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05" name="Obraz 3" descr="k18.jpg"/>
          <p:cNvPicPr/>
          <p:nvPr/>
        </p:nvPicPr>
        <p:blipFill>
          <a:blip r:embed="rId1"/>
          <a:stretch/>
        </p:blipFill>
        <p:spPr>
          <a:xfrm>
            <a:off x="4500720" y="3786120"/>
            <a:ext cx="3642840" cy="2732040"/>
          </a:xfrm>
          <a:prstGeom prst="rect">
            <a:avLst/>
          </a:prstGeom>
          <a:ln>
            <a:noFill/>
          </a:ln>
        </p:spPr>
      </p:pic>
      <p:pic>
        <p:nvPicPr>
          <p:cNvPr id="106" name="Obraz 4" descr="margarida.png"/>
          <p:cNvPicPr/>
          <p:nvPr/>
        </p:nvPicPr>
        <p:blipFill>
          <a:blip r:embed="rId2"/>
          <a:stretch/>
        </p:blipFill>
        <p:spPr>
          <a:xfrm>
            <a:off x="928800" y="4071960"/>
            <a:ext cx="1265040" cy="128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857160"/>
            <a:ext cx="8229240" cy="464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6000"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Rodzice muszą być przekonani, że pójście do przedszkola jest decyzją ważną zarówno dla nich jak i dla dziecka. Nie można w obecności dziecka rozważać, czy jest to decyzja dobra czy zła. Bezwzględnie nie możemy okazać dziecku naszego wahania i wątpliwości. Nie zadawajmy dziecku pytań: </a:t>
            </a:r>
            <a:r>
              <a:rPr b="0" i="1" lang="pl-PL" sz="2400" spc="-1" strike="noStrike">
                <a:solidFill>
                  <a:srgbClr val="000000"/>
                </a:solidFill>
                <a:latin typeface="Comic Sans MS"/>
              </a:rPr>
              <a:t>Czy chcesz chodzić  do przedszkola? 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Takich, czy podobnych pytań nie zadaje się maluchowi. Przecież to nie on, tylko my, dorośli decydujemy o wszystkim, co jest dla niego dobre. </a:t>
            </a:r>
            <a:endParaRPr b="0" lang="pl-PL" sz="24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Należy oswoić dziecko z myślą o pójściu do przedszkola                      i cierpliwie tłumaczyć: </a:t>
            </a:r>
            <a:r>
              <a:rPr b="0" lang="pl-PL" sz="2400" spc="-1" strike="noStrike">
                <a:solidFill>
                  <a:srgbClr val="ff0000"/>
                </a:solidFill>
                <a:latin typeface="Comic Sans MS"/>
              </a:rPr>
              <a:t>Mama i tata chodzą do pracy. Siostra lub brat do szkoły. W domu nie ma nikogo i dlatego ty musisz chodzić do przedszkola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.</a:t>
            </a:r>
            <a:endParaRPr b="0" lang="pl-PL" sz="24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24000"/>
          </a:bodyPr>
          <a:p>
            <a:pPr algn="ctr">
              <a:lnSpc>
                <a:spcPct val="100000"/>
              </a:lnSpc>
            </a:pPr>
            <a:br/>
            <a:r>
              <a:rPr b="1" lang="pl-PL" sz="3600" spc="-1" strike="noStrike">
                <a:solidFill>
                  <a:srgbClr val="00b0f0"/>
                </a:solidFill>
                <a:latin typeface="Comic Sans MS"/>
              </a:rPr>
              <a:t>Konsekwentna realizacja podjętej decyzji. </a:t>
            </a:r>
            <a:br/>
            <a:endParaRPr b="0" lang="pl-PL" sz="36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09" name="Obraz 3" descr="margarida.png"/>
          <p:cNvPicPr/>
          <p:nvPr/>
        </p:nvPicPr>
        <p:blipFill>
          <a:blip r:embed="rId1"/>
          <a:stretch/>
        </p:blipFill>
        <p:spPr>
          <a:xfrm>
            <a:off x="6786720" y="5214960"/>
            <a:ext cx="1265040" cy="128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071720"/>
            <a:ext cx="8229240" cy="493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5000"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O przedszkolu trzeba mówić maluchowi chętnie, dużo oraz dobrze – niech ma przekonanie, że czeka go tam mnóstwo radości i przygód, które doskonale da się pogodzić z ulubionymi zabawami w domu, zaś przedszkolni przyjaciele  i nauczyciele w niczym nie zagrożą jego więzi z bliskimi.                              Pozytywne „zaprogramowanie” do przedszkola to połowa adaptacyjnego powodzenia. Ważne, by dziecko wierzyło, że nowa sytuacja w jego życiu to nie strata domowego ciepła, lecz zysk w postaci przedszkolnych wyzwań i sukcesów</a:t>
            </a:r>
            <a:r>
              <a:rPr b="0" lang="pl-PL" sz="2700" spc="-1" strike="noStrike">
                <a:solidFill>
                  <a:srgbClr val="000000"/>
                </a:solidFill>
                <a:latin typeface="Lucida Sans Unicode"/>
              </a:rPr>
              <a:t>.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55000"/>
          </a:bodyPr>
          <a:p>
            <a:pPr>
              <a:lnSpc>
                <a:spcPct val="100000"/>
              </a:lnSpc>
            </a:pPr>
            <a:r>
              <a:rPr b="1" lang="pl-PL" sz="4400" spc="-1" strike="noStrike">
                <a:solidFill>
                  <a:srgbClr val="990099"/>
                </a:solidFill>
                <a:latin typeface="Comic Sans MS"/>
              </a:rPr>
              <a:t>Pozytywny obraz przedszkola</a:t>
            </a:r>
            <a:br/>
            <a:endParaRPr b="0" lang="pl-PL" sz="44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12" name="Obraz 3" descr="margarida.png"/>
          <p:cNvPicPr/>
          <p:nvPr/>
        </p:nvPicPr>
        <p:blipFill>
          <a:blip r:embed="rId1"/>
          <a:stretch/>
        </p:blipFill>
        <p:spPr>
          <a:xfrm>
            <a:off x="7786800" y="5643720"/>
            <a:ext cx="98388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5000"/>
          </a:bodyPr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Zagrożeniem dla adaptacji dziecka do środowiska przedszkolnego często bywa konflikt lojalności na linii rodzina – przedszkole. Mówienie źle o przedszkolnej „konkurencji” przynosi jak najgorsze skutki: dziecko, które chce być lojalne wobec najbliższych, wybiera ich – i odtrąca przedszkole.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pl-PL" sz="2700" spc="-1" strike="noStrike">
                <a:solidFill>
                  <a:srgbClr val="000000"/>
                </a:solidFill>
                <a:latin typeface="Comic Sans MS"/>
              </a:rPr>
              <a:t>Przedszkole nie jest konkurencją dla rodzica,                        lecz jego partnerem. 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r>
              <a:rPr b="1" lang="pl-PL" sz="2700" spc="-1" strike="noStrike">
                <a:solidFill>
                  <a:srgbClr val="ff0000"/>
                </a:solidFill>
                <a:latin typeface="Comic Sans MS"/>
              </a:rPr>
              <a:t>  </a:t>
            </a:r>
            <a:r>
              <a:rPr b="1" lang="pl-PL" sz="2700" spc="-1" strike="noStrike">
                <a:solidFill>
                  <a:srgbClr val="ff0000"/>
                </a:solidFill>
                <a:latin typeface="Comic Sans MS"/>
              </a:rPr>
              <a:t>Warto więc zrobić wszystko, by przedszkole                               i rodzina stały po jednej stronie</a:t>
            </a:r>
            <a:r>
              <a:rPr b="0" lang="pl-PL" sz="2700" spc="-1" strike="noStrike">
                <a:solidFill>
                  <a:srgbClr val="ff0000"/>
                </a:solidFill>
                <a:latin typeface="Comic Sans MS"/>
              </a:rPr>
              <a:t>. 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1000"/>
          </a:bodyPr>
          <a:p>
            <a:pPr algn="ctr">
              <a:lnSpc>
                <a:spcPct val="100000"/>
              </a:lnSpc>
            </a:pPr>
            <a:r>
              <a:rPr b="1" lang="pl-PL" sz="4100" spc="-1" strike="noStrike">
                <a:solidFill>
                  <a:srgbClr val="7030a0"/>
                </a:solidFill>
                <a:latin typeface="Comic Sans MS"/>
              </a:rPr>
              <a:t>Przedszkole i rodzina – jedna drużyna.</a:t>
            </a:r>
            <a:endParaRPr b="0" lang="pl-PL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Jeżeli Twoje dziecko ma problem z rozstaniem się z Tobą, poćwicz z nim! Pozostaw dziecko na jakiś czas u znajomych lub rodziny. Wytłumacz, że zostaje tutaj aby się pobawić, a mama wróci jak tylko skończy zabawę. Umów się z osobą, która zaopiekuje się dzieckiem, o której dokładnie wrócisz. Powtórz to kilka razy                       i dotrzymuj słowa. Wtedy dziecko będzie miało pewność, że po nie wrócisz.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pl-PL" sz="2700" spc="-1" strike="noStrike">
                <a:solidFill>
                  <a:srgbClr val="ff0000"/>
                </a:solidFill>
                <a:latin typeface="Comic Sans MS"/>
              </a:rPr>
              <a:t>Zawsze dotrzymuj słowa! 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100" spc="-1" strike="noStrike">
                <a:solidFill>
                  <a:srgbClr val="0070c0"/>
                </a:solidFill>
                <a:latin typeface="Comic Sans MS"/>
              </a:rPr>
              <a:t>Problem z rozstaniem.</a:t>
            </a:r>
            <a:endParaRPr b="0" lang="pl-PL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85840" y="1481400"/>
            <a:ext cx="840060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Pierwsze dni pobytu dziecka to duży stres, szczególnie przy braku samodzielności.                 Dlatego należy zadbać o to, by dziecko samo                ( w miarę możliwości) radziło sobie               w czynnościach higienicznych, ubieraniu się i rozbieraniu, a także w siedzeniu przy stoliku,                     w trzymaniu łyżki i jedzeniu.                   </a:t>
            </a:r>
            <a:r>
              <a:rPr b="1" lang="pl-PL" sz="2700" spc="-1" strike="noStrike">
                <a:solidFill>
                  <a:srgbClr val="ff0000"/>
                </a:solidFill>
                <a:latin typeface="Comic Sans MS"/>
              </a:rPr>
              <a:t>Zadbaj o to by już w domu wdrażać dziecko do samodzielności - pomagaj a nie wyręczaj! </a:t>
            </a:r>
            <a:endParaRPr b="0" lang="pl-PL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1000"/>
          </a:bodyPr>
          <a:p>
            <a:pPr>
              <a:lnSpc>
                <a:spcPct val="100000"/>
              </a:lnSpc>
            </a:pPr>
            <a:r>
              <a:rPr b="1" lang="pl-PL" sz="4100" spc="-1" strike="noStrike">
                <a:solidFill>
                  <a:srgbClr val="7030a0"/>
                </a:solidFill>
                <a:latin typeface="Comic Sans MS"/>
              </a:rPr>
              <a:t>„ </a:t>
            </a:r>
            <a:r>
              <a:rPr b="1" lang="pl-PL" sz="4100" spc="-1" strike="noStrike">
                <a:solidFill>
                  <a:srgbClr val="7030a0"/>
                </a:solidFill>
                <a:latin typeface="Comic Sans MS"/>
              </a:rPr>
              <a:t>Ja sam” – nauka samodzielności.</a:t>
            </a:r>
            <a:endParaRPr b="0" lang="pl-PL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1071720"/>
            <a:ext cx="8229240" cy="493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Nie wprowadzaj atmosfery pośpiechu, tylko czule                     i stanowczo żegnaj się z dzieckiem. Dziecko, jeżeli płacze znajdzie pocieszenie u nauczycielki, natomiast wracanie Rodzica po kilka razy czyli zbyteczne </a:t>
            </a:r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przedłużanie momentu rozstania pogarsza proces adaptacyjny. 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Pobyt mamy w sali też nie zmienia sytuacji. Dziecko na chwilę uspokaja się, a gdy nie widzi mamy (bo już wyszła), zaczyna ponownie płakać. Robią to i inne dzieci, które dotychczas były spokojne. </a:t>
            </a:r>
            <a:r>
              <a:rPr b="1" lang="pl-PL" sz="2400" spc="-1" strike="noStrike">
                <a:solidFill>
                  <a:srgbClr val="ff0000"/>
                </a:solidFill>
                <a:latin typeface="Comic Sans MS"/>
              </a:rPr>
              <a:t>Najlepszym rozwiązaniem jest pozostawienie dziecka pod opieką nauczycielki. Na pewno zainteresuje ona malca czymś ciekawym, zachęci do wspólnej zabawy. </a:t>
            </a:r>
            <a:endParaRPr b="0" lang="pl-PL" sz="24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l-PL" sz="24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274680"/>
            <a:ext cx="8229240" cy="79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7030a0"/>
                </a:solidFill>
                <a:latin typeface="Comic Sans MS"/>
              </a:rPr>
              <a:t>Moment rozstania.</a:t>
            </a:r>
            <a:endParaRPr b="0" lang="pl-PL" sz="32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Application>LibreOffice/6.3.2.2$Windows_x86 LibreOffice_project/98b30e735bda24bc04ab42594c85f7fd8be07b9c</Application>
  <Words>937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2020-04-02T10:20:04Z</dcterms:created>
  <dc:creator>Nowa</dc:creator>
  <dc:description/>
  <dc:language>pl-PL</dc:language>
  <cp:lastModifiedBy/>
  <dcterms:modified xsi:type="dcterms:W3CDTF">2021-08-30T12:50:16Z</dcterms:modified>
  <cp:revision>25</cp:revision>
  <dc:subject/>
  <dc:title>Jak przygotować dziecko 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