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5100D7-B271-4013-AD07-DCC1E85FFF46}" type="datetimeFigureOut">
              <a:rPr lang="pl-PL" smtClean="0"/>
              <a:pPr/>
              <a:t>2020-07-20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CA12B1-98B1-4FC2-A3F1-E2226DDA7F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5100D7-B271-4013-AD07-DCC1E85FFF46}" type="datetimeFigureOut">
              <a:rPr lang="pl-PL" smtClean="0"/>
              <a:pPr/>
              <a:t>2020-07-20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A12B1-98B1-4FC2-A3F1-E2226DDA7F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5100D7-B271-4013-AD07-DCC1E85FFF46}" type="datetimeFigureOut">
              <a:rPr lang="pl-PL" smtClean="0"/>
              <a:pPr/>
              <a:t>2020-07-20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A12B1-98B1-4FC2-A3F1-E2226DDA7F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5100D7-B271-4013-AD07-DCC1E85FFF46}" type="datetimeFigureOut">
              <a:rPr lang="pl-PL" smtClean="0"/>
              <a:pPr/>
              <a:t>2020-07-20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A12B1-98B1-4FC2-A3F1-E2226DDA7F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5100D7-B271-4013-AD07-DCC1E85FFF46}" type="datetimeFigureOut">
              <a:rPr lang="pl-PL" smtClean="0"/>
              <a:pPr/>
              <a:t>2020-07-20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A12B1-98B1-4FC2-A3F1-E2226DDA7F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5100D7-B271-4013-AD07-DCC1E85FFF46}" type="datetimeFigureOut">
              <a:rPr lang="pl-PL" smtClean="0"/>
              <a:pPr/>
              <a:t>2020-07-20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A12B1-98B1-4FC2-A3F1-E2226DDA7F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5100D7-B271-4013-AD07-DCC1E85FFF46}" type="datetimeFigureOut">
              <a:rPr lang="pl-PL" smtClean="0"/>
              <a:pPr/>
              <a:t>2020-07-20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A12B1-98B1-4FC2-A3F1-E2226DDA7F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5100D7-B271-4013-AD07-DCC1E85FFF46}" type="datetimeFigureOut">
              <a:rPr lang="pl-PL" smtClean="0"/>
              <a:pPr/>
              <a:t>2020-07-20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A12B1-98B1-4FC2-A3F1-E2226DDA7F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5100D7-B271-4013-AD07-DCC1E85FFF46}" type="datetimeFigureOut">
              <a:rPr lang="pl-PL" smtClean="0"/>
              <a:pPr/>
              <a:t>2020-07-20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A12B1-98B1-4FC2-A3F1-E2226DDA7F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15100D7-B271-4013-AD07-DCC1E85FFF46}" type="datetimeFigureOut">
              <a:rPr lang="pl-PL" smtClean="0"/>
              <a:pPr/>
              <a:t>2020-07-20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A12B1-98B1-4FC2-A3F1-E2226DDA7F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5100D7-B271-4013-AD07-DCC1E85FFF46}" type="datetimeFigureOut">
              <a:rPr lang="pl-PL" smtClean="0"/>
              <a:pPr/>
              <a:t>2020-07-20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CA12B1-98B1-4FC2-A3F1-E2226DDA7F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15100D7-B271-4013-AD07-DCC1E85FFF46}" type="datetimeFigureOut">
              <a:rPr lang="pl-PL" smtClean="0"/>
              <a:pPr/>
              <a:t>2020-07-20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4CA12B1-98B1-4FC2-A3F1-E2226DDA7F8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43108" y="2786058"/>
            <a:ext cx="6244988" cy="1785950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    </a:t>
            </a:r>
            <a:r>
              <a:rPr lang="pl-PL" sz="6300" dirty="0" smtClean="0">
                <a:solidFill>
                  <a:srgbClr val="002060"/>
                </a:solidFill>
              </a:rPr>
              <a:t>       Nowy etap w życiu</a:t>
            </a:r>
          </a:p>
          <a:p>
            <a:r>
              <a:rPr lang="pl-PL" sz="6300" b="1" dirty="0" smtClean="0">
                <a:solidFill>
                  <a:srgbClr val="002060"/>
                </a:solidFill>
              </a:rPr>
              <a:t>  </a:t>
            </a:r>
          </a:p>
          <a:p>
            <a:r>
              <a:rPr lang="pl-PL" sz="8700" b="1" dirty="0" smtClean="0">
                <a:solidFill>
                  <a:srgbClr val="002060"/>
                </a:solidFill>
              </a:rPr>
              <a:t> PRZEDSZKOLE </a:t>
            </a:r>
            <a:endParaRPr lang="pl-PL" sz="8700" b="1" dirty="0">
              <a:solidFill>
                <a:srgbClr val="002060"/>
              </a:solidFill>
            </a:endParaRPr>
          </a:p>
        </p:txBody>
      </p:sp>
      <p:pic>
        <p:nvPicPr>
          <p:cNvPr id="4" name="Obraz 3" descr="przedszkole logo 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3000396" cy="3027259"/>
          </a:xfrm>
          <a:prstGeom prst="rect">
            <a:avLst/>
          </a:prstGeom>
        </p:spPr>
      </p:pic>
      <p:pic>
        <p:nvPicPr>
          <p:cNvPr id="7" name="Obraz 6" descr="cec78edbe5d0a8b02f1311071453e6dc-product_lightb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357146"/>
            <a:ext cx="1928826" cy="1928826"/>
          </a:xfrm>
          <a:prstGeom prst="rect">
            <a:avLst/>
          </a:prstGeom>
        </p:spPr>
      </p:pic>
      <p:pic>
        <p:nvPicPr>
          <p:cNvPr id="8" name="Obraz 7" descr="biedronk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357166"/>
            <a:ext cx="2315475" cy="174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Comic Sans MS" pitchFamily="66" charset="0"/>
              </a:rPr>
              <a:t>Jeżeli Twoje dziecko ma problem z rozstaniem się z Tobą, poćwicz z nim! Pozostaw dziecko na jakiś czas u znajomych lub rodziny. Wytłumacz, że zostaje tutaj aby się pobawić, a mama wróci jak tylko skończy zabawę. Umów się z osobą, która zaopiekuje się dzieckiem, o której dokładnie wrócisz. Powtórz to kilka razy                       i dotrzymuj słowa. Wtedy dziecko będzie miało pewność, że po nie wrócisz.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Comic Sans MS" pitchFamily="66" charset="0"/>
              </a:rPr>
              <a:t>Zawsze dotrzymuj słowa! </a:t>
            </a:r>
            <a:endParaRPr lang="pl-PL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Problem z rozstaniem.</a:t>
            </a:r>
            <a:endParaRPr lang="pl-PL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85720" y="1481328"/>
            <a:ext cx="8401080" cy="4525963"/>
          </a:xfrm>
        </p:spPr>
        <p:txBody>
          <a:bodyPr/>
          <a:lstStyle/>
          <a:p>
            <a:pPr algn="ctr"/>
            <a:r>
              <a:rPr lang="pl-PL" dirty="0" smtClean="0">
                <a:latin typeface="Comic Sans MS" pitchFamily="66" charset="0"/>
              </a:rPr>
              <a:t>Pierwsze dni pobytu dziecka to duży stres, szczególnie przy braku samodzielności.                 Dlatego należy zadbać o to, by dziecko samo                ( w miarę możliwości) radziło sobie                                 w czynnościach higienicznych, ubieraniu się                          i rozbieraniu, a także w siedzeniu przy stoliku,                     w trzymaniu łyżki i jedzeniu.                                                              </a:t>
            </a:r>
            <a:r>
              <a:rPr lang="pl-PL" b="1" dirty="0" smtClean="0">
                <a:solidFill>
                  <a:srgbClr val="FF0000"/>
                </a:solidFill>
                <a:latin typeface="Comic Sans MS" pitchFamily="66" charset="0"/>
              </a:rPr>
              <a:t>Zadbaj o to by już w domu wdrażać dziecko do samodzielności - pomagaj a nie wyręczaj! </a:t>
            </a:r>
            <a:endParaRPr lang="pl-PL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7030A0"/>
                </a:solidFill>
                <a:latin typeface="Comic Sans MS" pitchFamily="66" charset="0"/>
              </a:rPr>
              <a:t>„ Ja sam” – nauka samodzielności.</a:t>
            </a:r>
            <a:endParaRPr lang="pl-PL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>
                <a:latin typeface="Comic Sans MS" pitchFamily="66" charset="0"/>
              </a:rPr>
              <a:t>Nie wprowadzaj atmosfery pośpiechu, tylko czule                     i stanowczo żegnaj się z dzieckiem. Dziecko, jeżeli płacze znajdzie pocieszenie u nauczycielki, natomiast wracanie Rodzica po kilka razy czyli zbyteczne </a:t>
            </a:r>
            <a:r>
              <a:rPr lang="pl-PL" sz="2400" b="1" dirty="0" smtClean="0">
                <a:latin typeface="Comic Sans MS" pitchFamily="66" charset="0"/>
              </a:rPr>
              <a:t>przedłużanie momentu rozstania pogarsza proces adaptacyjny. </a:t>
            </a:r>
            <a:r>
              <a:rPr lang="pl-PL" sz="2400" dirty="0" smtClean="0">
                <a:latin typeface="Comic Sans MS" pitchFamily="66" charset="0"/>
              </a:rPr>
              <a:t>Pobyt mamy w sali też nie zmienia sytuacji. Dziecko na chwilę uspokaja się, a gdy nie widzi mamy (bo już wyszła), zaczyna ponownie płakać. Robią to i inne dzieci, które dotychczas były spokojne. </a:t>
            </a:r>
            <a:r>
              <a:rPr lang="pl-PL" sz="2400" b="1" dirty="0" smtClean="0">
                <a:solidFill>
                  <a:srgbClr val="FF0000"/>
                </a:solidFill>
                <a:latin typeface="Comic Sans MS" pitchFamily="66" charset="0"/>
              </a:rPr>
              <a:t>Najlepszym rozwiązaniem jest pozostawienie dziecka pod opieką nauczycielki. Na pewno zainteresuje ona malca czymś ciekawym, zachęci do wspólnej zabawy. </a:t>
            </a:r>
          </a:p>
          <a:p>
            <a:endParaRPr lang="pl-PL" sz="2400" b="1" dirty="0"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7030A0"/>
                </a:solidFill>
                <a:latin typeface="Comic Sans MS" pitchFamily="66" charset="0"/>
              </a:rPr>
              <a:t>Moment rozstania.</a:t>
            </a:r>
            <a:endParaRPr lang="pl-PL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3600" b="1" dirty="0" smtClean="0">
                <a:solidFill>
                  <a:srgbClr val="FF0000"/>
                </a:solidFill>
                <a:latin typeface="Comic Sans MS" pitchFamily="66" charset="0"/>
              </a:rPr>
              <a:t>Twoje dziecko z pewnością sobie poradzi 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rgbClr val="FF0000"/>
                </a:solidFill>
                <a:latin typeface="Comic Sans MS" pitchFamily="66" charset="0"/>
              </a:rPr>
              <a:t>i Ty Rodzicu też dasz radę!</a:t>
            </a:r>
          </a:p>
          <a:p>
            <a:pPr algn="ctr">
              <a:buNone/>
            </a:pPr>
            <a:endParaRPr lang="pl-PL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rgbClr val="0070C0"/>
                </a:solidFill>
                <a:latin typeface="Comic Sans MS" pitchFamily="66" charset="0"/>
              </a:rPr>
              <a:t>Powodzenia! </a:t>
            </a:r>
            <a:endParaRPr lang="pl-PL" sz="6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Obraz 3" descr="margari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143380"/>
            <a:ext cx="1443619" cy="1467092"/>
          </a:xfrm>
          <a:prstGeom prst="rect">
            <a:avLst/>
          </a:prstGeom>
        </p:spPr>
      </p:pic>
      <p:pic>
        <p:nvPicPr>
          <p:cNvPr id="5" name="Obraz 4" descr="71332953_2598021297151623_736492865839955968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357562"/>
            <a:ext cx="4357718" cy="3268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71546"/>
            <a:ext cx="8401080" cy="542928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Jeśli to nie jest miejsce, w którym łzy są zrozumiane,</a:t>
            </a:r>
          </a:p>
          <a:p>
            <a:pPr marL="0" indent="0">
              <a:buNone/>
            </a:pP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Dokąd pójdę, żeby płakać?</a:t>
            </a:r>
          </a:p>
          <a:p>
            <a:pPr marL="0" indent="0">
              <a:buNone/>
            </a:pPr>
            <a:endParaRPr lang="pl-PL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Jeśli to nie jest miejsce, w którym mój duch dostanie skrzydeł,</a:t>
            </a:r>
          </a:p>
          <a:p>
            <a:pPr marL="0" indent="0">
              <a:buNone/>
            </a:pP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Dokąd pójdę, aby polecieć?</a:t>
            </a:r>
          </a:p>
          <a:p>
            <a:pPr marL="0" indent="0">
              <a:buNone/>
            </a:pPr>
            <a:endParaRPr lang="pl-PL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Jeśli to nie jest miejsce, gdzie dostanę odpowiedź na moje pytania,</a:t>
            </a:r>
          </a:p>
          <a:p>
            <a:pPr marL="0" indent="0">
              <a:buNone/>
            </a:pP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Dokąd pójdę, aby jej poszukać?</a:t>
            </a:r>
          </a:p>
          <a:p>
            <a:pPr marL="0" indent="0">
              <a:buNone/>
            </a:pPr>
            <a:endParaRPr lang="pl-PL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Jeśli to nie jest miejsce, w którym moje uczucia będą usłyszane,</a:t>
            </a:r>
          </a:p>
          <a:p>
            <a:pPr marL="0" indent="0">
              <a:buNone/>
            </a:pP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Dokąd pójdę, żeby mówić?</a:t>
            </a:r>
          </a:p>
          <a:p>
            <a:pPr marL="0" indent="0">
              <a:buNone/>
            </a:pPr>
            <a:endParaRPr lang="pl-PL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Jeśli to nie jest miejsce, w którym zostanę zaakceptowany takim, jaki jestem,   </a:t>
            </a:r>
          </a:p>
          <a:p>
            <a:pPr>
              <a:buNone/>
            </a:pP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Dokąd mogę pójść, żeby być?</a:t>
            </a:r>
          </a:p>
          <a:p>
            <a:pPr marL="0" indent="0">
              <a:buNone/>
            </a:pPr>
            <a:endParaRPr lang="pl-PL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Jeśli to nie jest miejsce, w którym spróbuję nauki i dorastania,</a:t>
            </a:r>
          </a:p>
          <a:p>
            <a:pPr>
              <a:buNone/>
            </a:pP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Gdzie mogę być właśnie mną?</a:t>
            </a:r>
            <a:r>
              <a:rPr lang="pl-PL" dirty="0" smtClean="0"/>
              <a:t>                                                                                                                     </a:t>
            </a:r>
          </a:p>
          <a:p>
            <a:pPr>
              <a:buNone/>
            </a:pPr>
            <a:endParaRPr lang="pl-PL" sz="2600" dirty="0"/>
          </a:p>
          <a:p>
            <a:pPr>
              <a:buNone/>
            </a:pPr>
            <a:r>
              <a:rPr lang="pl-PL" sz="2600" dirty="0" smtClean="0"/>
              <a:t>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pl-PL" sz="2600" dirty="0" smtClean="0"/>
              <a:t>                                                                                William J. </a:t>
            </a:r>
            <a:r>
              <a:rPr lang="pl-PL" sz="2600" dirty="0" err="1" smtClean="0"/>
              <a:t>Crocker</a:t>
            </a:r>
            <a:endParaRPr lang="pl-PL" sz="2600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Przedszkole 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4" name="Obraz 3" descr="margari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285728"/>
            <a:ext cx="1568762" cy="159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Adaptacja 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649993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l-PL" b="1" dirty="0" smtClean="0">
                <a:solidFill>
                  <a:srgbClr val="00B0F0"/>
                </a:solidFill>
                <a:latin typeface="Comic Sans MS" pitchFamily="66" charset="0"/>
              </a:rPr>
              <a:t>Adaptacja</a:t>
            </a:r>
            <a:r>
              <a:rPr lang="pl-PL" dirty="0" smtClean="0">
                <a:solidFill>
                  <a:srgbClr val="00B0F0"/>
                </a:solidFill>
                <a:latin typeface="Comic Sans MS" pitchFamily="66" charset="0"/>
              </a:rPr>
              <a:t> to przystosowanie się do nowego środowiska społecznego, sytuacji, warunków.                                                                                                                                      Dla małego dziecka takim nowym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l-PL" dirty="0" smtClean="0">
                <a:solidFill>
                  <a:srgbClr val="00B0F0"/>
                </a:solidFill>
                <a:latin typeface="Comic Sans MS" pitchFamily="66" charset="0"/>
              </a:rPr>
              <a:t> środowiskiem jest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l-PL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pl-PL" sz="4400" b="1" dirty="0" smtClean="0">
                <a:solidFill>
                  <a:srgbClr val="00B0F0"/>
                </a:solidFill>
                <a:latin typeface="Comic Sans MS" pitchFamily="66" charset="0"/>
              </a:rPr>
              <a:t>przedszkole.</a:t>
            </a:r>
          </a:p>
          <a:p>
            <a:pPr marL="0" indent="0" algn="ctr">
              <a:buNone/>
            </a:pPr>
            <a:endParaRPr lang="pl-PL" dirty="0" smtClean="0"/>
          </a:p>
        </p:txBody>
      </p:sp>
      <p:pic>
        <p:nvPicPr>
          <p:cNvPr id="6" name="Obraz 5" descr="margari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42852"/>
            <a:ext cx="1265310" cy="1285884"/>
          </a:xfrm>
          <a:prstGeom prst="rect">
            <a:avLst/>
          </a:prstGeom>
        </p:spPr>
      </p:pic>
      <p:pic>
        <p:nvPicPr>
          <p:cNvPr id="7" name="Obraz 6" descr="86698065_184287816231823_701751942681985024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571876"/>
            <a:ext cx="4071966" cy="305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Wiara Rodziców w celowość posyłania dziecka do przedszkola, przyjęcie tego za naturalny etap rozwoju oraz rozumiejące wsparcie i konsekwentne spełnianie dawanych obietnic będą dla dziecka solidną pomocą w jego wysiłkach adaptacyjnych.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Wiara Rodziców </a:t>
            </a:r>
            <a:endParaRPr lang="pl-PL" dirty="0"/>
          </a:p>
        </p:txBody>
      </p:sp>
      <p:pic>
        <p:nvPicPr>
          <p:cNvPr id="4" name="Obraz 3" descr="k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786190"/>
            <a:ext cx="3643338" cy="2732505"/>
          </a:xfrm>
          <a:prstGeom prst="rect">
            <a:avLst/>
          </a:prstGeom>
        </p:spPr>
      </p:pic>
      <p:pic>
        <p:nvPicPr>
          <p:cNvPr id="5" name="Obraz 4" descr="margari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4071942"/>
            <a:ext cx="1265310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643471"/>
          </a:xfrm>
        </p:spPr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r>
              <a:rPr lang="pl-PL" sz="2400" dirty="0" smtClean="0">
                <a:latin typeface="Comic Sans MS" pitchFamily="66" charset="0"/>
              </a:rPr>
              <a:t>Rodzice muszą być </a:t>
            </a:r>
            <a:r>
              <a:rPr lang="pl-PL" sz="2400" dirty="0" smtClean="0">
                <a:latin typeface="Comic Sans MS" pitchFamily="66" charset="0"/>
              </a:rPr>
              <a:t>przekonani, </a:t>
            </a:r>
            <a:r>
              <a:rPr lang="pl-PL" sz="2400" dirty="0" smtClean="0">
                <a:latin typeface="Comic Sans MS" pitchFamily="66" charset="0"/>
              </a:rPr>
              <a:t>że pójście do przedszkola jest decyzją ważną zarówno dla nich jak i dla dziecka. Nie można w obecności dziecka rozważać, czy jest to decyzja dobra czy zła. Bezwzględnie nie możemy okazać dziecku naszego wahania i wątpliwości. Nie zadawajmy dziecku pytań: </a:t>
            </a:r>
            <a:r>
              <a:rPr lang="pl-PL" sz="2400" i="1" dirty="0" smtClean="0">
                <a:latin typeface="Comic Sans MS" pitchFamily="66" charset="0"/>
              </a:rPr>
              <a:t>Czy chcesz chodzić  do przedszkola? </a:t>
            </a:r>
            <a:r>
              <a:rPr lang="pl-PL" sz="2400" dirty="0" smtClean="0">
                <a:latin typeface="Comic Sans MS" pitchFamily="66" charset="0"/>
              </a:rPr>
              <a:t>Takich, czy podobnych pytań nie zadaje się maluchowi. Przecież to nie on, tylko my, dorośli decydujemy o wszystkim, co jest dla niego dobre. </a:t>
            </a:r>
          </a:p>
          <a:p>
            <a:r>
              <a:rPr lang="pl-PL" sz="2400" b="1" dirty="0" smtClean="0">
                <a:latin typeface="Comic Sans MS" pitchFamily="66" charset="0"/>
              </a:rPr>
              <a:t>Należy oswoić dziecko z myślą o pójściu do przedszkola                      i cierpliwie tłumaczyć: </a:t>
            </a:r>
            <a:r>
              <a:rPr lang="pl-PL" sz="2400" dirty="0" smtClean="0">
                <a:solidFill>
                  <a:srgbClr val="FF0000"/>
                </a:solidFill>
                <a:latin typeface="Comic Sans MS" pitchFamily="66" charset="0"/>
              </a:rPr>
              <a:t>Mama i tata chodzą do pracy. Siostra lub brat do szkoły. W domu nie ma nikogo i dlatego ty musisz chodzić do przedszkola</a:t>
            </a:r>
            <a:r>
              <a:rPr lang="pl-PL" sz="2400" dirty="0" smtClean="0">
                <a:latin typeface="Comic Sans MS" pitchFamily="66" charset="0"/>
              </a:rPr>
              <a:t>.</a:t>
            </a:r>
            <a:endParaRPr lang="pl-PL" sz="2400" dirty="0"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dirty="0" smtClean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pl-PL" sz="3600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pl-PL" sz="3600" dirty="0" smtClean="0">
                <a:solidFill>
                  <a:srgbClr val="00B0F0"/>
                </a:solidFill>
                <a:latin typeface="Comic Sans MS" pitchFamily="66" charset="0"/>
              </a:rPr>
              <a:t>Konsekwentna realizacja podjętej decyzji. </a:t>
            </a:r>
            <a:r>
              <a:rPr lang="pl-PL" dirty="0" smtClean="0">
                <a:latin typeface="Comic Sans MS" pitchFamily="66" charset="0"/>
              </a:rPr>
              <a:t/>
            </a:r>
            <a:br>
              <a:rPr lang="pl-PL" dirty="0" smtClean="0">
                <a:latin typeface="Comic Sans MS" pitchFamily="66" charset="0"/>
              </a:rPr>
            </a:br>
            <a:endParaRPr lang="pl-PL" dirty="0"/>
          </a:p>
        </p:txBody>
      </p:sp>
      <p:pic>
        <p:nvPicPr>
          <p:cNvPr id="4" name="Obraz 3" descr="margari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5214950"/>
            <a:ext cx="1265310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883153"/>
          </a:xfrm>
        </p:spPr>
        <p:txBody>
          <a:bodyPr>
            <a:normAutofit fontScale="92500" lnSpcReduction="20000"/>
          </a:bodyPr>
          <a:lstStyle/>
          <a:p>
            <a:pPr algn="ctr"/>
            <a:endParaRPr lang="pl-PL" dirty="0" smtClean="0"/>
          </a:p>
          <a:p>
            <a:pPr algn="ctr"/>
            <a:r>
              <a:rPr lang="pl-PL" dirty="0" smtClean="0">
                <a:latin typeface="Comic Sans MS" pitchFamily="66" charset="0"/>
              </a:rPr>
              <a:t> Ważne jest też, by dzieci zapisane do przedszkola jak najwcześniej poczuły się aktywnymi współtwórcami sytuacji, a nie tylko biernymi wykonawcami odgórnych decyzji. Doskonale posłuży temu odpowiednie formułowanie wypowiedzi, w których dziecko będzie stroną czynną. Lepiej więc mówić</a:t>
            </a:r>
            <a:r>
              <a:rPr lang="pl-PL" b="1" dirty="0" smtClean="0">
                <a:latin typeface="Comic Sans MS" pitchFamily="66" charset="0"/>
              </a:rPr>
              <a:t>: </a:t>
            </a:r>
            <a:r>
              <a:rPr lang="pl-PL" b="1" dirty="0" smtClean="0">
                <a:solidFill>
                  <a:srgbClr val="FF0000"/>
                </a:solidFill>
                <a:latin typeface="Comic Sans MS" pitchFamily="66" charset="0"/>
              </a:rPr>
              <a:t>„Od września idziesz / wybierasz się do przedszkola” </a:t>
            </a:r>
            <a:r>
              <a:rPr lang="pl-PL" b="1" dirty="0" smtClean="0">
                <a:latin typeface="Comic Sans MS" pitchFamily="66" charset="0"/>
              </a:rPr>
              <a:t>lub </a:t>
            </a:r>
            <a:r>
              <a:rPr lang="pl-PL" b="1" dirty="0" smtClean="0">
                <a:solidFill>
                  <a:srgbClr val="FF0000"/>
                </a:solidFill>
                <a:latin typeface="Comic Sans MS" pitchFamily="66" charset="0"/>
              </a:rPr>
              <a:t>„zaczynasz przygodę z przedszkolem”</a:t>
            </a:r>
            <a:r>
              <a:rPr lang="pl-PL" b="1" dirty="0" smtClean="0">
                <a:latin typeface="Comic Sans MS" pitchFamily="66" charset="0"/>
              </a:rPr>
              <a:t> niż „We wrześniu zacznie się / czeka cię przedszkole” lub „ poślemy cię do przedszkola”. </a:t>
            </a:r>
            <a:r>
              <a:rPr lang="pl-PL" dirty="0" smtClean="0">
                <a:latin typeface="Comic Sans MS" pitchFamily="66" charset="0"/>
              </a:rPr>
              <a:t>Uczynienie dziecka aktywnym podmiotem zdarzeń zachęci je do przyjęcia współodpowiedzialności za powodzenie całego przedsięwzięcia.</a:t>
            </a:r>
            <a:endParaRPr lang="pl-PL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7030A0"/>
                </a:solidFill>
                <a:latin typeface="Comic Sans MS" pitchFamily="66" charset="0"/>
              </a:rPr>
              <a:t>Aktywny podmiot </a:t>
            </a:r>
            <a:endParaRPr lang="pl-PL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>
            <a:normAutofit fontScale="92500"/>
          </a:bodyPr>
          <a:lstStyle/>
          <a:p>
            <a:endParaRPr lang="pl-PL" dirty="0" smtClean="0"/>
          </a:p>
          <a:p>
            <a:pPr algn="ctr"/>
            <a:r>
              <a:rPr lang="pl-PL" dirty="0" smtClean="0">
                <a:latin typeface="Comic Sans MS" pitchFamily="66" charset="0"/>
              </a:rPr>
              <a:t>O przedszkolu trzeba mówić maluchowi chętnie, dużo oraz dobrze – niech ma przekonanie, że czeka go tam mnóstwo radości i przygód, które doskonale da się pogodzić z ulubionymi zabawami w domu, zaś przedszkolni przyjaciele  i nauczyciele w niczym nie zagrożą jego więzi z bliskimi.                              Pozytywne „zaprogramowanie” do przedszkola to połowa adaptacyjnego powodzenia. Ważne, by dziecko wierzyło, że nowa sytuacja w jego życiu to nie strata domowego ciepła, lecz zysk w postaci przedszkolnych wyzwań i sukcesów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dirty="0" smtClean="0">
                <a:solidFill>
                  <a:srgbClr val="990099"/>
                </a:solidFill>
                <a:latin typeface="Comic Sans MS" pitchFamily="66" charset="0"/>
              </a:rPr>
              <a:t>Pozytywny obraz przedszkola</a:t>
            </a:r>
            <a:br>
              <a:rPr lang="pl-PL" sz="4400" dirty="0" smtClean="0">
                <a:solidFill>
                  <a:srgbClr val="990099"/>
                </a:solidFill>
                <a:latin typeface="Comic Sans MS" pitchFamily="66" charset="0"/>
              </a:rPr>
            </a:br>
            <a:endParaRPr lang="pl-PL" dirty="0"/>
          </a:p>
        </p:txBody>
      </p:sp>
      <p:pic>
        <p:nvPicPr>
          <p:cNvPr id="4" name="Obraz 3" descr="margari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5643578"/>
            <a:ext cx="98413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l-PL" dirty="0" smtClean="0">
                <a:latin typeface="Comic Sans MS" pitchFamily="66" charset="0"/>
              </a:rPr>
              <a:t>Zagrożeniem dla adaptacji dziecka do środowiska przedszkolnego często bywa konflikt lojalności na linii rodzina – przedszkole. Mówienie źle o przedszkolnej „konkurencji” przynosi jak najgorsze skutki: dziecko, które chce być lojalne wobec najbliższych, wybiera ich – i odtrąca przedszkole.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b="1" dirty="0" smtClean="0">
                <a:latin typeface="Comic Sans MS" pitchFamily="66" charset="0"/>
              </a:rPr>
              <a:t>Przedszkole nie jest konkurencją dla rodzica,                        lecz jego partnerem.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  <a:latin typeface="Comic Sans MS" pitchFamily="66" charset="0"/>
              </a:rPr>
              <a:t>  Warto więc zrobić wszystko, by przedszkole                               i rodzina stały po jednej stronie</a:t>
            </a:r>
            <a:r>
              <a:rPr lang="pl-PL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endParaRPr lang="pl-PL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7030A0"/>
                </a:solidFill>
                <a:latin typeface="Comic Sans MS" pitchFamily="66" charset="0"/>
              </a:rPr>
              <a:t>Przedszkole i rodzina – jedna drużyna.</a:t>
            </a:r>
            <a:endParaRPr lang="pl-PL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 fontScale="92500"/>
          </a:bodyPr>
          <a:lstStyle/>
          <a:p>
            <a:pPr algn="ctr"/>
            <a:r>
              <a:rPr lang="pl-PL" dirty="0" smtClean="0">
                <a:latin typeface="Comic Sans MS" pitchFamily="66" charset="0"/>
              </a:rPr>
              <a:t>Znakomitym sposobem na przećwiczenie                                z dzieckiem rozmaitych przedszkolnych sytuacji jest domowa zabawa w przedszkole.  To nic innego jak trening umiejętności społecznych przydatnych   w nowej roli. Kilkakrotne „przerobienie” w towarzystwie misiów, lal oraz mamy-nauczycielki wspólnego zjadania posiłków, rysowania, chodzenia na wycieczki, negocjowania w przypadku spraw spornych doda dziecku pewności siebie i sprawi, że szybciej odnajdzie się ono w przedszkolnych realiach.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7030A0"/>
                </a:solidFill>
                <a:latin typeface="Comic Sans MS" pitchFamily="66" charset="0"/>
              </a:rPr>
              <a:t>„Sucha zaprawa”, czyli zabawa.</a:t>
            </a:r>
            <a:endParaRPr lang="pl-PL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200</TotalTime>
  <Words>937</Words>
  <Application>Microsoft Office PowerPoint</Application>
  <PresentationFormat>Pokaz na ekranie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Hol</vt:lpstr>
      <vt:lpstr>Slajd 1</vt:lpstr>
      <vt:lpstr>Przedszkole </vt:lpstr>
      <vt:lpstr>           Adaptacja </vt:lpstr>
      <vt:lpstr>Wiara Rodziców </vt:lpstr>
      <vt:lpstr> Konsekwentna realizacja podjętej decyzji.  </vt:lpstr>
      <vt:lpstr>Aktywny podmiot </vt:lpstr>
      <vt:lpstr>Pozytywny obraz przedszkola </vt:lpstr>
      <vt:lpstr>Przedszkole i rodzina – jedna drużyna.</vt:lpstr>
      <vt:lpstr>„Sucha zaprawa”, czyli zabawa.</vt:lpstr>
      <vt:lpstr>Problem z rozstaniem.</vt:lpstr>
      <vt:lpstr>„ Ja sam” – nauka samodzielności.</vt:lpstr>
      <vt:lpstr>Moment rozstania.</vt:lpstr>
      <vt:lpstr>Powodzenia!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przygotować dziecko ?</dc:title>
  <dc:creator>Nowa</dc:creator>
  <cp:lastModifiedBy>Nowa</cp:lastModifiedBy>
  <cp:revision>22</cp:revision>
  <dcterms:created xsi:type="dcterms:W3CDTF">2020-04-02T10:20:04Z</dcterms:created>
  <dcterms:modified xsi:type="dcterms:W3CDTF">2020-07-20T16:05:16Z</dcterms:modified>
</cp:coreProperties>
</file>