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85" r:id="rId7"/>
  </p:sldIdLst>
  <p:sldSz cx="9144000" cy="5143500" type="screen16x9"/>
  <p:notesSz cx="6858000" cy="9144000"/>
  <p:embeddedFontLst>
    <p:embeddedFont>
      <p:font typeface="Kalam" charset="-18"/>
      <p:regular r:id="rId9"/>
      <p:bold r:id="rId10"/>
    </p:embeddedFont>
    <p:embeddedFont>
      <p:font typeface="Merriweather" charset="-18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AF7F2C1-912C-4EAC-BE0B-8278B9654FC3}">
  <a:tblStyle styleId="{9AF7F2C1-912C-4EAC-BE0B-8278B9654F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7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115700" y="4406300"/>
            <a:ext cx="45711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4214810" y="571486"/>
            <a:ext cx="5214974" cy="164307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 smtClean="0"/>
              <a:t>Co to jest globalne ocieplenie ziemi?</a:t>
            </a:r>
            <a:endParaRPr sz="2400"/>
          </a:p>
        </p:txBody>
      </p:sp>
      <p:sp>
        <p:nvSpPr>
          <p:cNvPr id="3" name="Prostokąt 2"/>
          <p:cNvSpPr/>
          <p:nvPr/>
        </p:nvSpPr>
        <p:spPr>
          <a:xfrm>
            <a:off x="4143372" y="1986975"/>
            <a:ext cx="485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chemeClr val="bg2"/>
                </a:solidFill>
                <a:latin typeface="Merriweather" charset="-18"/>
              </a:rPr>
              <a:t>Globalne ocieplenie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 – to wzrost średniej temperatury powierzchni Ziemi. W języku potocznym termin ten odnosi się też do innych skutków globalnej zmiany klimatu, spowodowanych antropogeniczną emisją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gazów cieplarnianych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od początku epoki przemysłowej. </a:t>
            </a:r>
            <a:endParaRPr lang="pl-PL" dirty="0">
              <a:solidFill>
                <a:schemeClr val="bg2"/>
              </a:solidFill>
              <a:latin typeface="Merriweather" charset="-18"/>
            </a:endParaRPr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 idx="4294967295"/>
          </p:nvPr>
        </p:nvSpPr>
        <p:spPr>
          <a:xfrm>
            <a:off x="4857752" y="857238"/>
            <a:ext cx="3687790" cy="78581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solidFill>
                  <a:schemeClr val="accent1"/>
                </a:solidFill>
              </a:rPr>
              <a:t> Jaką rolę odegra w tym rozwój Odnawialnych Źródeł Energii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857720" y="1928808"/>
            <a:ext cx="41434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Do wspomnianych zmian dochodzi z powodu uwalniania dużych ilości gazów cieplarnianych do atmosfery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wskutek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działalności człowieka na całym świecie – dotyczy to przede wszystkim spalania paliw kopalnych w celu wytwarzania energii elektrycznej i energii cieplnej oraz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/>
            </a:r>
            <a:br>
              <a:rPr lang="pl-PL" dirty="0" smtClean="0">
                <a:solidFill>
                  <a:schemeClr val="bg2"/>
                </a:solidFill>
                <a:latin typeface="Merriweather" charset="-18"/>
              </a:rPr>
            </a:b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w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celach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transportowych.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Spalanie paliw kopalnych prowadzi również do emisji zanieczyszczeń powietrza, które są szkodliwe dla środowiska i zdrowia człowieka.</a:t>
            </a:r>
            <a:endParaRPr lang="pl-PL" dirty="0">
              <a:solidFill>
                <a:schemeClr val="bg2"/>
              </a:solidFill>
              <a:latin typeface="Merriweather" charset="-18"/>
            </a:endParaRPr>
          </a:p>
        </p:txBody>
      </p:sp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714612" y="142858"/>
            <a:ext cx="5857916" cy="10715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Jakie skutki dla środowiska naturalnego niesie </a:t>
            </a:r>
            <a:br>
              <a:rPr lang="pl-PL" dirty="0" smtClean="0"/>
            </a:br>
            <a:r>
              <a:rPr lang="pl-PL" dirty="0" smtClean="0"/>
              <a:t>    </a:t>
            </a:r>
            <a:r>
              <a:rPr lang="pl-PL" dirty="0" smtClean="0"/>
              <a:t>globalne </a:t>
            </a:r>
            <a:r>
              <a:rPr lang="pl-PL" dirty="0" smtClean="0"/>
              <a:t>ocieplenie?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5857884" y="1357304"/>
            <a:ext cx="2831100" cy="33575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Intensywne opady i inne ekstremalne zjawiska pogodowe stają się coraz powszechniejsze. Może to prowadzić do </a:t>
            </a:r>
            <a:r>
              <a:rPr lang="pl-PL" b="1" dirty="0" smtClean="0">
                <a:solidFill>
                  <a:schemeClr val="bg2"/>
                </a:solidFill>
                <a:latin typeface="Merriweather" charset="-18"/>
              </a:rPr>
              <a:t>powodzi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, </a:t>
            </a:r>
            <a:r>
              <a:rPr lang="pl-PL" b="1" dirty="0" smtClean="0">
                <a:solidFill>
                  <a:schemeClr val="bg2"/>
                </a:solidFill>
                <a:latin typeface="Merriweather" charset="-18"/>
              </a:rPr>
              <a:t>pogorszenia jakości wody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 lub </a:t>
            </a:r>
            <a:r>
              <a:rPr lang="pl-PL" b="1" dirty="0" smtClean="0">
                <a:solidFill>
                  <a:schemeClr val="bg2"/>
                </a:solidFill>
                <a:latin typeface="Merriweather" charset="-18"/>
              </a:rPr>
              <a:t>zmniejszenia zasobów wodnych </a:t>
            </a:r>
            <a:r>
              <a:rPr lang="pl-PL" b="1" dirty="0" smtClean="0">
                <a:solidFill>
                  <a:schemeClr val="bg2"/>
                </a:solidFill>
                <a:latin typeface="Merriweather" charset="-18"/>
              </a:rPr>
              <a:t/>
            </a:r>
            <a:br>
              <a:rPr lang="pl-PL" b="1" dirty="0" smtClean="0">
                <a:solidFill>
                  <a:schemeClr val="bg2"/>
                </a:solidFill>
                <a:latin typeface="Merriweather" charset="-18"/>
              </a:rPr>
            </a:b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w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niektórych regionach.</a:t>
            </a:r>
            <a:endParaRPr b="1">
              <a:solidFill>
                <a:schemeClr val="bg2"/>
              </a:solidFill>
              <a:latin typeface="Merriweather" charset="-18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Woda rozszerza się pod wpływem ciepła.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/>
            </a:r>
            <a:br>
              <a:rPr lang="pl-PL" dirty="0" smtClean="0">
                <a:solidFill>
                  <a:schemeClr val="bg2"/>
                </a:solidFill>
                <a:latin typeface="Merriweather" charset="-18"/>
              </a:rPr>
            </a:br>
            <a:r>
              <a:rPr lang="pl-PL" b="1" dirty="0" smtClean="0">
                <a:solidFill>
                  <a:schemeClr val="bg2"/>
                </a:solidFill>
                <a:latin typeface="Merriweather" charset="-18"/>
              </a:rPr>
              <a:t>Globalne </a:t>
            </a:r>
            <a:r>
              <a:rPr lang="pl-PL" b="1" dirty="0" smtClean="0">
                <a:solidFill>
                  <a:schemeClr val="bg2"/>
                </a:solidFill>
                <a:latin typeface="Merriweather" charset="-18"/>
              </a:rPr>
              <a:t>ocieplenie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 powoduje również topnienie lodowców i polarnych czap lodowych. Zmiany te prowadzą do wzrostu poziomu mórz, powodzi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/>
            </a:r>
            <a:br>
              <a:rPr lang="pl-PL" dirty="0" smtClean="0">
                <a:solidFill>
                  <a:schemeClr val="bg2"/>
                </a:solidFill>
                <a:latin typeface="Merriweather" charset="-18"/>
              </a:rPr>
            </a:b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i </a:t>
            </a:r>
            <a:r>
              <a:rPr lang="pl-PL" dirty="0" smtClean="0">
                <a:solidFill>
                  <a:schemeClr val="bg2"/>
                </a:solidFill>
                <a:latin typeface="Merriweather" charset="-18"/>
              </a:rPr>
              <a:t>erozji regionów nadmorskich i nizinnych.</a:t>
            </a:r>
            <a:endParaRPr>
              <a:solidFill>
                <a:schemeClr val="bg2"/>
              </a:solidFill>
              <a:latin typeface="Merriweather" charset="-18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357686" y="571486"/>
            <a:ext cx="4150200" cy="10715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 smtClean="0"/>
              <a:t>Jakie działania my możemy podjąć na rzecz ochrony klimatu?</a:t>
            </a:r>
            <a:endParaRPr sz="240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286248" y="1785932"/>
            <a:ext cx="4150200" cy="16341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000"/>
              </a:spcAft>
            </a:pPr>
            <a:endParaRPr lang="pl-PL" b="1" dirty="0" smtClean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" name="Prostokąt 3"/>
          <p:cNvSpPr/>
          <p:nvPr/>
        </p:nvSpPr>
        <p:spPr>
          <a:xfrm>
            <a:off x="4286248" y="1785932"/>
            <a:ext cx="47149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/>
              <a:t> </a:t>
            </a:r>
            <a:r>
              <a:rPr lang="pl-PL" b="1" dirty="0" smtClean="0">
                <a:latin typeface="Merriweather" charset="-18"/>
              </a:rPr>
              <a:t>Oszczędzaj </a:t>
            </a:r>
            <a:r>
              <a:rPr lang="pl-PL" b="1" dirty="0" smtClean="0">
                <a:latin typeface="Merriweather" charset="-18"/>
              </a:rPr>
              <a:t>energię elektryczną w domu i w </a:t>
            </a:r>
            <a:r>
              <a:rPr lang="pl-PL" b="1" dirty="0" smtClean="0">
                <a:latin typeface="Merriweather" charset="-18"/>
              </a:rPr>
              <a:t>pracy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>
                <a:latin typeface="Merriweather" charset="-18"/>
              </a:rPr>
              <a:t> </a:t>
            </a:r>
            <a:r>
              <a:rPr lang="pl-PL" b="1" dirty="0" smtClean="0">
                <a:latin typeface="Merriweather" charset="-18"/>
              </a:rPr>
              <a:t>Oszczędzaj papier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>
                <a:latin typeface="Merriweather" charset="-18"/>
              </a:rPr>
              <a:t> </a:t>
            </a:r>
            <a:r>
              <a:rPr lang="pl-PL" b="1" dirty="0" smtClean="0">
                <a:latin typeface="Merriweather" charset="-18"/>
              </a:rPr>
              <a:t>Oszczędzaj wodę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>
                <a:latin typeface="Merriweather" charset="-18"/>
              </a:rPr>
              <a:t> Wybieraj transport przyjazny środowisku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>
                <a:latin typeface="Merriweather" charset="-18"/>
              </a:rPr>
              <a:t> </a:t>
            </a:r>
            <a:r>
              <a:rPr lang="pl-PL" b="1" dirty="0" smtClean="0">
                <a:latin typeface="Merriweather" charset="-18"/>
              </a:rPr>
              <a:t>Rób świadomie zakupy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>
                <a:latin typeface="Merriweather" charset="-18"/>
              </a:rPr>
              <a:t> </a:t>
            </a:r>
            <a:r>
              <a:rPr lang="pl-PL" b="1" dirty="0" smtClean="0">
                <a:latin typeface="Merriweather" charset="-18"/>
              </a:rPr>
              <a:t>Ograniczaj oraz segreguj odpady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>
                <a:latin typeface="Merriweather" charset="-18"/>
              </a:rPr>
              <a:t> </a:t>
            </a:r>
            <a:r>
              <a:rPr lang="pl-PL" b="1" dirty="0" smtClean="0">
                <a:latin typeface="Merriweather" charset="-18"/>
              </a:rPr>
              <a:t>Chroń lasy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>
                <a:latin typeface="Merriweather" charset="-18"/>
              </a:rPr>
              <a:t> </a:t>
            </a:r>
            <a:r>
              <a:rPr lang="pl-PL" b="1" dirty="0" smtClean="0">
                <a:latin typeface="Merriweather" charset="-18"/>
              </a:rPr>
              <a:t>Sadź drzewa </a:t>
            </a:r>
          </a:p>
          <a:p>
            <a:endParaRPr lang="pl-PL" b="1" dirty="0"/>
          </a:p>
        </p:txBody>
      </p:sp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22"/>
          <p:cNvSpPr>
            <a:spLocks noGrp="1"/>
          </p:cNvSpPr>
          <p:nvPr>
            <p:ph type="title"/>
          </p:nvPr>
        </p:nvSpPr>
        <p:spPr>
          <a:xfrm>
            <a:off x="4429124" y="214296"/>
            <a:ext cx="4571100" cy="857400"/>
          </a:xfrm>
        </p:spPr>
        <p:txBody>
          <a:bodyPr/>
          <a:lstStyle/>
          <a:p>
            <a:r>
              <a:rPr lang="pl-PL" dirty="0" smtClean="0"/>
              <a:t>Czy zmiany klimatyczne mogą zagrozić ekosystemowi </a:t>
            </a:r>
            <a:r>
              <a:rPr lang="pl-PL" dirty="0" smtClean="0"/>
              <a:t>B</a:t>
            </a:r>
            <a:r>
              <a:rPr lang="pl-PL" dirty="0" smtClean="0"/>
              <a:t>ałtyku?</a:t>
            </a:r>
            <a:endParaRPr lang="pl-PL" dirty="0"/>
          </a:p>
        </p:txBody>
      </p:sp>
      <p:sp>
        <p:nvSpPr>
          <p:cNvPr id="24" name="Symbol zastępczy tekstu 23"/>
          <p:cNvSpPr>
            <a:spLocks noGrp="1"/>
          </p:cNvSpPr>
          <p:nvPr>
            <p:ph type="body" idx="1"/>
          </p:nvPr>
        </p:nvSpPr>
        <p:spPr>
          <a:xfrm>
            <a:off x="4115700" y="1338300"/>
            <a:ext cx="4385390" cy="3411600"/>
          </a:xfrm>
        </p:spPr>
        <p:txBody>
          <a:bodyPr/>
          <a:lstStyle/>
          <a:p>
            <a:endParaRPr lang="pl-PL" sz="1600" dirty="0" smtClean="0"/>
          </a:p>
          <a:p>
            <a:pPr algn="just">
              <a:buNone/>
            </a:pP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	Oddziaływanie 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człowieka na 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Morze </a:t>
            </a:r>
            <a:r>
              <a:rPr lang="pl-PL" sz="1600" b="1" dirty="0" smtClean="0">
                <a:solidFill>
                  <a:schemeClr val="bg2"/>
                </a:solidFill>
                <a:latin typeface="Merriweather" charset="-18"/>
              </a:rPr>
              <a:t>Bałtyckie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 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(w 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szczególności eutrofizacja </a:t>
            </a:r>
            <a:br>
              <a:rPr lang="pl-PL" sz="1600" dirty="0" smtClean="0">
                <a:solidFill>
                  <a:schemeClr val="bg2"/>
                </a:solidFill>
                <a:latin typeface="Merriweather" charset="-18"/>
              </a:rPr>
            </a:b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i </a:t>
            </a:r>
            <a:r>
              <a:rPr lang="pl-PL" sz="1600" dirty="0" err="1" smtClean="0">
                <a:solidFill>
                  <a:schemeClr val="bg2"/>
                </a:solidFill>
                <a:latin typeface="Merriweather" charset="-18"/>
              </a:rPr>
              <a:t>przeławianie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) może spowodować, 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/>
            </a:r>
            <a:br>
              <a:rPr lang="pl-PL" sz="1600" dirty="0" smtClean="0">
                <a:solidFill>
                  <a:schemeClr val="bg2"/>
                </a:solidFill>
                <a:latin typeface="Merriweather" charset="-18"/>
              </a:rPr>
            </a:b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że 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bałtycki </a:t>
            </a:r>
            <a:r>
              <a:rPr lang="pl-PL" sz="1600" b="1" dirty="0" smtClean="0">
                <a:solidFill>
                  <a:schemeClr val="bg2"/>
                </a:solidFill>
                <a:latin typeface="Merriweather" charset="-18"/>
              </a:rPr>
              <a:t>ekosystem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 będzie jeszcze bardziej wrażliwy na </a:t>
            </a:r>
            <a:r>
              <a:rPr lang="pl-PL" sz="1600" b="1" dirty="0" smtClean="0">
                <a:solidFill>
                  <a:schemeClr val="bg2"/>
                </a:solidFill>
                <a:latin typeface="Merriweather" charset="-18"/>
              </a:rPr>
              <a:t>zmiany klimatu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. Na 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jego wrażliwość 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wpływa 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także zmniejszanie </a:t>
            </a:r>
            <a:r>
              <a:rPr lang="pl-PL" sz="1600" dirty="0" smtClean="0">
                <a:solidFill>
                  <a:schemeClr val="bg2"/>
                </a:solidFill>
                <a:latin typeface="Merriweather" charset="-18"/>
              </a:rPr>
              <a:t>się genetycznej różnorodności populacji, z różnych powodów (antropogenicznych czy środowiskowych)</a:t>
            </a:r>
          </a:p>
          <a:p>
            <a:pPr>
              <a:buNone/>
            </a:pPr>
            <a:endParaRPr lang="pl-PL" sz="1600"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5</a:t>
            </a:fld>
            <a:endParaRPr lang="en"/>
          </a:p>
        </p:txBody>
      </p:sp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115700" y="1214428"/>
            <a:ext cx="4571100" cy="3711472"/>
          </a:xfrm>
        </p:spPr>
        <p:txBody>
          <a:bodyPr/>
          <a:lstStyle/>
          <a:p>
            <a:r>
              <a:rPr lang="pl-PL" sz="6000" dirty="0" smtClean="0">
                <a:solidFill>
                  <a:schemeClr val="bg2"/>
                </a:solidFill>
              </a:rPr>
              <a:t>Dziękuję</a:t>
            </a:r>
          </a:p>
          <a:p>
            <a:r>
              <a:rPr lang="pl-PL" sz="6000" dirty="0" smtClean="0">
                <a:solidFill>
                  <a:schemeClr val="bg2"/>
                </a:solidFill>
              </a:rPr>
              <a:t>Za uwagę </a:t>
            </a:r>
            <a:r>
              <a:rPr lang="pl-PL" sz="6000" dirty="0" smtClean="0">
                <a:solidFill>
                  <a:schemeClr val="bg2"/>
                </a:solidFill>
                <a:sym typeface="Wingdings" pitchFamily="2" charset="2"/>
              </a:rPr>
              <a:t></a:t>
            </a:r>
            <a:endParaRPr lang="pl-PL" sz="6000" dirty="0">
              <a:solidFill>
                <a:schemeClr val="bg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187</Words>
  <PresentationFormat>Pokaz na ekranie (16:9)</PresentationFormat>
  <Paragraphs>25</Paragraphs>
  <Slides>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Kalam</vt:lpstr>
      <vt:lpstr>Merriweather</vt:lpstr>
      <vt:lpstr>Wingdings</vt:lpstr>
      <vt:lpstr>Woodville template</vt:lpstr>
      <vt:lpstr>Co to jest globalne ocieplenie ziemi?</vt:lpstr>
      <vt:lpstr> Jaką rolę odegra w tym rozwój Odnawialnych Źródeł Energii</vt:lpstr>
      <vt:lpstr>Jakie skutki dla środowiska naturalnego niesie      globalne ocieplenie?</vt:lpstr>
      <vt:lpstr>Jakie działania my możemy podjąć na rzecz ochrony klimatu?</vt:lpstr>
      <vt:lpstr>Czy zmiany klimatyczne mogą zagrozić ekosystemowi Bałtyku?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jest globalne ocieplenie ziemi?</dc:title>
  <dc:creator>Gaming</dc:creator>
  <cp:lastModifiedBy>H.G.</cp:lastModifiedBy>
  <cp:revision>9</cp:revision>
  <dcterms:modified xsi:type="dcterms:W3CDTF">2021-04-21T19:19:37Z</dcterms:modified>
</cp:coreProperties>
</file>