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3" name="Symbol zastępczy daty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4" name="Symbol zastępczy stop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5" name="Symbol zastępczy numeru slajd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019EF1DD-081A-4BF8-A0B4-A18E39FD0B18}" type="slidenum">
              <a:t>‹#›</a:t>
            </a:fld>
            <a:endParaRPr lang="pl-PL" sz="1400" b="0" i="0" u="none" strike="noStrike" kern="1200">
              <a:ln>
                <a:noFill/>
              </a:ln>
              <a:latin typeface="Arial" pitchFamily="18"/>
              <a:ea typeface="Microsoft YaHei" pitchFamily="2"/>
              <a:cs typeface="Lucida Sans" pitchFamily="2"/>
            </a:endParaRPr>
          </a:p>
        </p:txBody>
      </p:sp>
    </p:spTree>
    <p:extLst>
      <p:ext uri="{BB962C8B-B14F-4D97-AF65-F5344CB8AC3E}">
        <p14:creationId xmlns:p14="http://schemas.microsoft.com/office/powerpoint/2010/main" val="365433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pl-PL" sz="1400" kern="1200">
                <a:latin typeface="Times New Roman" pitchFamily="18"/>
                <a:ea typeface="Lucida Sans Unicode" pitchFamily="2"/>
                <a:cs typeface="Tahoma" pitchFamily="2"/>
              </a:defRPr>
            </a:lvl1pPr>
          </a:lstStyle>
          <a:p>
            <a:pPr lvl="0"/>
            <a:fld id="{7870C1F6-3D4F-4210-BE63-2451910E6A3C}" type="slidenum">
              <a:t>‹#›</a:t>
            </a:fld>
            <a:endParaRPr lang="pl-PL"/>
          </a:p>
        </p:txBody>
      </p:sp>
    </p:spTree>
    <p:extLst>
      <p:ext uri="{BB962C8B-B14F-4D97-AF65-F5344CB8AC3E}">
        <p14:creationId xmlns:p14="http://schemas.microsoft.com/office/powerpoint/2010/main" val="865897348"/>
      </p:ext>
    </p:extLst>
  </p:cSld>
  <p:clrMap bg1="lt1" tx1="dk1" bg2="lt2" tx2="dk2" accent1="accent1" accent2="accent2" accent3="accent3" accent4="accent4" accent5="accent5" accent6="accent6" hlink="hlink" folHlink="folHlink"/>
  <p:notesStyle>
    <a:lvl1pPr marL="216000" marR="0" indent="-216000" rtl="0" hangingPunct="0">
      <a:tabLst/>
      <a:defRPr lang="pl-PL"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1E0B08A-0D2B-4E38-92DA-7C914314C633}" type="slidenum">
              <a:t>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8327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457138E8-260D-4527-A077-09BEAE0A989F}" type="slidenum">
              <a:t>10</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180457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5275B90-AE76-4F4C-9E7B-3F84B9A63B55}" type="slidenum">
              <a:t>11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394126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2B530A22-11C4-4888-83C3-A5C7221B2B89}" type="slidenum">
              <a:t>12</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52457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261BD9A7-34D2-43B4-8843-28252EA9CFD0}" type="slidenum">
              <a:t>13</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3840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F55BE5B2-D809-48D2-9ADA-8B68C92AB6DF}" type="slidenum">
              <a:t>14</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70402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5E84F7B6-3EF4-42A3-82FD-F6EEA0CB3473}" type="slidenum">
              <a:t>15</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979447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D752CF9-84E3-4389-B723-8C29BB396493}" type="slidenum">
              <a:t>16</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846377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82391FE-2510-4CE7-B8FE-96D7398DBA76}" type="slidenum">
              <a:t>17</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2844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67093E3-F382-4DCF-94CE-11D80B5035D0}" type="slidenum">
              <a:t>18</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09191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31B991BA-FA27-4F1C-AB6B-93D2E4EC482E}" type="slidenum">
              <a:t>19</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15412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EEBED4C-7F43-4FFE-9596-008B3C6249D1}" type="slidenum">
              <a:t>2</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1757914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C574B7E4-B0E6-4432-8333-52DE8693AA13}" type="slidenum">
              <a:t>20</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48602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1492040-6288-4D69-849E-FFA24D150870}" type="slidenum">
              <a:t>21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81128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679C0AA9-EEAE-447C-A7FE-9BF2DD7CC7CA}" type="slidenum">
              <a:t>22</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91937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A18205D6-4CB0-40C3-83C3-EA00069D9DC9}" type="slidenum">
              <a:t>23</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193249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76D71706-D5AC-4237-B465-EE85053F6E45}" type="slidenum">
              <a:t>24</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180010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91FEB4A-5E76-45D1-9E79-710A2E5E4209}" type="slidenum">
              <a:t>25</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11005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195F93D7-0894-44F9-9122-C05F401C2901}" type="slidenum">
              <a:t>26</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589628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5CEBAB06-B231-4D32-A9DC-E1807750E9B6}" type="slidenum">
              <a:t>27</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21941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1CDD3ED1-96C7-4882-9ADD-0AD256E3562A}" type="slidenum">
              <a:t>28</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507657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0CEF2AB-7442-43AA-832C-C306F1643C1E}" type="slidenum">
              <a:t>29</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07602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886D8561-48F1-46B8-940E-F33E2E7DAA9C}" type="slidenum">
              <a:t>3</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3931463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6F9F255-B705-4978-97D5-86CC1A106A51}" type="slidenum">
              <a:t>30</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354729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D38CD4B5-CA95-453B-B2D2-1A1E127CAAA8}" type="slidenum">
              <a:t>31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733234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F4C8C564-AF0A-4BD5-A832-E04A10FC5D27}" type="slidenum">
              <a:t>32</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251317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0D83999-C0E3-4BDA-9390-97E36BA63CE2}" type="slidenum">
              <a:t>33</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753426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099BFEEB-2A80-42F0-B71B-814727744FD1}" type="slidenum">
              <a:t>34</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829456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A95018D7-1AA4-4D39-B483-FEAFAF0B1278}" type="slidenum">
              <a:t>35</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500523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8790906-D4CC-45F6-A541-E828264CDA24}" type="slidenum">
              <a:t>36</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806320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C45A4332-C6A2-4DF3-9463-B51DC8AEC97B}" type="slidenum">
              <a:t>37</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820264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CCAC10FB-D438-4011-B9CA-37BB0B0D000A}" type="slidenum">
              <a:t>38</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727070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CC7CC0E-E2A5-40BB-B5DC-D7673B7D477A}" type="slidenum">
              <a:t>39</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04613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85D161F4-E441-4774-BE54-EEACA906EE3B}" type="slidenum">
              <a:t>4</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1341770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55B005BE-277A-41EB-A16E-12CFC6BFF950}" type="slidenum">
              <a:t>40</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884850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8604ACBC-37FE-46D5-A95B-25EA46B055AB}" type="slidenum">
              <a:t>41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22312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2B6F823C-12AF-4ACD-9818-1C24E8ADF7C8}" type="slidenum">
              <a:t>5</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08281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E7D0F6A-525C-4298-8F28-AB116F23B770}" type="slidenum">
              <a:t>6</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379717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1C168C68-934A-4943-82A7-D5CE8ACB65C4}" type="slidenum">
              <a:t>7</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87079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70C7ADFB-7A72-4000-B2C0-DE0AC5B0148C}" type="slidenum">
              <a:t>8</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18442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5C0039D6-81DD-42AA-B293-825049ADA822}" type="slidenum">
              <a:t>9</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93836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60475" y="1236663"/>
            <a:ext cx="7559675" cy="2632075"/>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C7F503C9-934B-4874-B633-E95F1BD5FCD8}" type="slidenum">
              <a:t>‹#›</a:t>
            </a:fld>
            <a:endParaRPr lang="pl-PL"/>
          </a:p>
        </p:txBody>
      </p:sp>
    </p:spTree>
    <p:extLst>
      <p:ext uri="{BB962C8B-B14F-4D97-AF65-F5344CB8AC3E}">
        <p14:creationId xmlns:p14="http://schemas.microsoft.com/office/powerpoint/2010/main" val="3010959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F3CA4E59-FB65-4C48-84BD-30CBA07AD39B}" type="slidenum">
              <a:t>‹#›</a:t>
            </a:fld>
            <a:endParaRPr lang="pl-PL"/>
          </a:p>
        </p:txBody>
      </p:sp>
    </p:spTree>
    <p:extLst>
      <p:ext uri="{BB962C8B-B14F-4D97-AF65-F5344CB8AC3E}">
        <p14:creationId xmlns:p14="http://schemas.microsoft.com/office/powerpoint/2010/main" val="2631526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6950" cy="64563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64563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15DE613E-C262-463F-A28E-B2BCF5B50BEC}" type="slidenum">
              <a:t>‹#›</a:t>
            </a:fld>
            <a:endParaRPr lang="pl-PL"/>
          </a:p>
        </p:txBody>
      </p:sp>
    </p:spTree>
    <p:extLst>
      <p:ext uri="{BB962C8B-B14F-4D97-AF65-F5344CB8AC3E}">
        <p14:creationId xmlns:p14="http://schemas.microsoft.com/office/powerpoint/2010/main" val="118573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EAE2F16F-FED5-447B-B1C1-5AAEB36D522C}" type="slidenum">
              <a:t>‹#›</a:t>
            </a:fld>
            <a:endParaRPr lang="pl-PL"/>
          </a:p>
        </p:txBody>
      </p:sp>
    </p:spTree>
    <p:extLst>
      <p:ext uri="{BB962C8B-B14F-4D97-AF65-F5344CB8AC3E}">
        <p14:creationId xmlns:p14="http://schemas.microsoft.com/office/powerpoint/2010/main" val="2146716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87388" y="1884363"/>
            <a:ext cx="8694737" cy="31448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693835C3-6F5E-4096-997D-D08A37F92F56}" type="slidenum">
              <a:t>‹#›</a:t>
            </a:fld>
            <a:endParaRPr lang="pl-PL"/>
          </a:p>
        </p:txBody>
      </p:sp>
    </p:spTree>
    <p:extLst>
      <p:ext uri="{BB962C8B-B14F-4D97-AF65-F5344CB8AC3E}">
        <p14:creationId xmlns:p14="http://schemas.microsoft.com/office/powerpoint/2010/main" val="225317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9287" cy="49895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4925" y="1768475"/>
            <a:ext cx="4460875" cy="49895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29E0D5F8-AD66-45FA-A9EA-781DC346C032}" type="slidenum">
              <a:t>‹#›</a:t>
            </a:fld>
            <a:endParaRPr lang="pl-PL"/>
          </a:p>
        </p:txBody>
      </p:sp>
    </p:spTree>
    <p:extLst>
      <p:ext uri="{BB962C8B-B14F-4D97-AF65-F5344CB8AC3E}">
        <p14:creationId xmlns:p14="http://schemas.microsoft.com/office/powerpoint/2010/main" val="3739358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93738" y="403225"/>
            <a:ext cx="8694737" cy="1460500"/>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93738" y="2760663"/>
            <a:ext cx="426561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03813" y="2760663"/>
            <a:ext cx="428466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279ACADA-42B0-4C86-A607-45822E3BA10D}" type="slidenum">
              <a:t>‹#›</a:t>
            </a:fld>
            <a:endParaRPr lang="pl-PL"/>
          </a:p>
        </p:txBody>
      </p:sp>
    </p:spTree>
    <p:extLst>
      <p:ext uri="{BB962C8B-B14F-4D97-AF65-F5344CB8AC3E}">
        <p14:creationId xmlns:p14="http://schemas.microsoft.com/office/powerpoint/2010/main" val="3606885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46D0BE02-AFAE-4334-97D0-49D0407517C7}" type="slidenum">
              <a:t>‹#›</a:t>
            </a:fld>
            <a:endParaRPr lang="pl-PL"/>
          </a:p>
        </p:txBody>
      </p:sp>
    </p:spTree>
    <p:extLst>
      <p:ext uri="{BB962C8B-B14F-4D97-AF65-F5344CB8AC3E}">
        <p14:creationId xmlns:p14="http://schemas.microsoft.com/office/powerpoint/2010/main" val="1710314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2B7B2C77-1C29-4625-B603-BA1A025284D1}" type="slidenum">
              <a:t>‹#›</a:t>
            </a:fld>
            <a:endParaRPr lang="pl-PL"/>
          </a:p>
        </p:txBody>
      </p:sp>
    </p:spTree>
    <p:extLst>
      <p:ext uri="{BB962C8B-B14F-4D97-AF65-F5344CB8AC3E}">
        <p14:creationId xmlns:p14="http://schemas.microsoft.com/office/powerpoint/2010/main" val="3824100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C41BDE02-AE93-47F2-8BBF-8361E3F5B363}" type="slidenum">
              <a:t>‹#›</a:t>
            </a:fld>
            <a:endParaRPr lang="pl-PL"/>
          </a:p>
        </p:txBody>
      </p:sp>
    </p:spTree>
    <p:extLst>
      <p:ext uri="{BB962C8B-B14F-4D97-AF65-F5344CB8AC3E}">
        <p14:creationId xmlns:p14="http://schemas.microsoft.com/office/powerpoint/2010/main" val="958554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024AD742-F3A9-4336-A4E1-A8BD7483785C}" type="slidenum">
              <a:t>‹#›</a:t>
            </a:fld>
            <a:endParaRPr lang="pl-PL"/>
          </a:p>
        </p:txBody>
      </p:sp>
    </p:spTree>
    <p:extLst>
      <p:ext uri="{BB962C8B-B14F-4D97-AF65-F5344CB8AC3E}">
        <p14:creationId xmlns:p14="http://schemas.microsoft.com/office/powerpoint/2010/main" val="4220140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ymbol zastępczy tytułu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pl-PL"/>
          </a:p>
        </p:txBody>
      </p:sp>
      <p:sp>
        <p:nvSpPr>
          <p:cNvPr id="3" name="Symbol zastępczy tekstu 2"/>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stopki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numeru slajdu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pl-PL" sz="1400" kern="1200">
                <a:latin typeface="Times New Roman" pitchFamily="18"/>
                <a:ea typeface="Lucida Sans Unicode" pitchFamily="2"/>
                <a:cs typeface="Tahoma" pitchFamily="2"/>
              </a:defRPr>
            </a:lvl1pPr>
          </a:lstStyle>
          <a:p>
            <a:pPr lvl="0"/>
            <a:fld id="{9F31015C-4A28-44E9-9D9C-8C58462AFAFF}"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pl-PL" sz="4400" b="0" i="0" u="none" strike="noStrike" kern="1200">
          <a:ln>
            <a:noFill/>
          </a:ln>
          <a:latin typeface="Arial" pitchFamily="18"/>
          <a:ea typeface="Microsoft YaHei" pitchFamily="2"/>
        </a:defRPr>
      </a:lvl1pPr>
    </p:titleStyle>
    <p:bodyStyle>
      <a:lvl1pPr marL="0" marR="0" indent="0" rtl="0" hangingPunct="0">
        <a:spcBef>
          <a:spcPts val="0"/>
        </a:spcBef>
        <a:spcAft>
          <a:spcPts val="1414"/>
        </a:spcAft>
        <a:tabLst/>
        <a:defRPr lang="pl-PL" sz="3200" b="0" i="0" u="none" strike="noStrike" kern="1200">
          <a:ln>
            <a:noFill/>
          </a:ln>
          <a:latin typeface="Arial"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Lekcja 1</a:t>
            </a:r>
          </a:p>
        </p:txBody>
      </p:sp>
      <p:sp>
        <p:nvSpPr>
          <p:cNvPr id="3" name="Symbol zastępczy tekstu 2"/>
          <p:cNvSpPr txBox="1">
            <a:spLocks noGrp="1"/>
          </p:cNvSpPr>
          <p:nvPr>
            <p:ph type="body" idx="4294967295"/>
          </p:nvPr>
        </p:nvSpPr>
        <p:spPr/>
        <p:txBody>
          <a:bodyPr/>
          <a:lstStyle/>
          <a:p>
            <a:pPr lvl="0"/>
            <a:r>
              <a:rPr lang="pl-PL">
                <a:latin typeface="Times New Roman" pitchFamily="18"/>
              </a:rPr>
              <a:t>Temat: Urodziny Ludolfiny!</a:t>
            </a:r>
          </a:p>
        </p:txBody>
      </p:sp>
      <p:pic>
        <p:nvPicPr>
          <p:cNvPr id="4" name=""/>
          <p:cNvPicPr>
            <a:picLocks noChangeAspect="1"/>
          </p:cNvPicPr>
          <p:nvPr/>
        </p:nvPicPr>
        <p:blipFill>
          <a:blip r:embed="rId3">
            <a:lum bright="-50000"/>
            <a:alphaModFix/>
          </a:blip>
          <a:srcRect/>
          <a:stretch>
            <a:fillRect/>
          </a:stretch>
        </p:blipFill>
        <p:spPr>
          <a:xfrm>
            <a:off x="2015999" y="2592000"/>
            <a:ext cx="5832000" cy="374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503999" y="301320"/>
            <a:ext cx="9071640" cy="6456600"/>
          </a:xfrm>
        </p:spPr>
        <p:txBody>
          <a:bodyPr anchor="t"/>
          <a:lstStyle/>
          <a:p>
            <a:pPr lvl="0" algn="l"/>
            <a:r>
              <a:rPr lang="pl-PL">
                <a:latin typeface="Times New Roman" pitchFamily="18"/>
              </a:rPr>
              <a:t>Zapewne każdy z was zauważył niewielki błąd ortograficzny, który wkradł się w pierwszy pi-emat. . „Niema” w ówczesnych dla autora czasach pisało się łącznie. Z utworem wiąże się również pewna anegdota. Pan Kazimierz poprosił redakcję, by wezwała czytelników do napisania lepszego wiersza. Za najgładszy, elegancki i dowcipny wiersz autor powyższego wypłaci 50 złotych polskich. Twórcy zbyt lichych wierszyków zapłacą karę do 10 złotych". Redakcja "Parametru", gdzie utwór został opublikowany niezwłocznie zwróciła się do pana Cwojdzińskiego z żądaniem wypłacenia 10 złotych. Warto też wspomnie, że pi-emat ten jest jednym z najsłynniejszych takich dzieł.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p>
            <a:pPr lvl="0"/>
            <a:r>
              <a:rPr lang="pl-PL" b="1" i="1">
                <a:latin typeface="Times New Roman" pitchFamily="18"/>
              </a:rPr>
              <a:t>Kto jest autorem najdłuższego </a:t>
            </a:r>
            <a:br>
              <a:rPr lang="pl-PL" b="1" i="1">
                <a:latin typeface="Times New Roman" pitchFamily="18"/>
              </a:rPr>
            </a:br>
            <a:r>
              <a:rPr lang="pl-PL" b="1" i="1">
                <a:latin typeface="Times New Roman" pitchFamily="18"/>
              </a:rPr>
              <a:t>pi-ematu?</a:t>
            </a:r>
          </a:p>
        </p:txBody>
      </p:sp>
      <p:sp>
        <p:nvSpPr>
          <p:cNvPr id="3" name="Symbol zastępczy tekstu 2"/>
          <p:cNvSpPr txBox="1">
            <a:spLocks noGrp="1"/>
          </p:cNvSpPr>
          <p:nvPr>
            <p:ph type="body" idx="4294967295"/>
          </p:nvPr>
        </p:nvSpPr>
        <p:spPr/>
        <p:txBody>
          <a:bodyPr/>
          <a:lstStyle/>
          <a:p>
            <a:pPr lvl="0"/>
            <a:r>
              <a:rPr lang="pl-PL">
                <a:latin typeface="Times New Roman" pitchFamily="18"/>
              </a:rPr>
              <a:t>Najwspanialszym osiągnięciem w tej dyscyplinie jest chyba opowiadanie Michaela Keitha, opublikowane w 1986 roku w magazynie "The Mathematical Intelligencer". Daje ono rozwinięcie dziesiętne liczby ? aż do 402. miejsca po przecinku. Redaktorzy pisma, zachęcając do ułożenia jeszcze dłuższego tekstu, ostrzegają przed miejscem 601., gdzie pojawiają się trzy kolejne zera (zera w pi-ematach są oznaczane znakami przestankowymi różnymi od kropki), oraz przed miejscem 772. - tam znajduje się z rzędu sześć dziewiątek i ósemka.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p>
            <a:pPr lvl="0"/>
            <a:r>
              <a:rPr lang="pl-PL" b="1" i="1">
                <a:latin typeface="Times New Roman" pitchFamily="18"/>
              </a:rPr>
              <a:t>Kto dostał Nagrodę Nobla za π?</a:t>
            </a:r>
          </a:p>
        </p:txBody>
      </p:sp>
      <p:sp>
        <p:nvSpPr>
          <p:cNvPr id="3" name="Symbol zastępczy tekstu 2"/>
          <p:cNvSpPr txBox="1">
            <a:spLocks noGrp="1"/>
          </p:cNvSpPr>
          <p:nvPr>
            <p:ph type="body" idx="4294967295"/>
          </p:nvPr>
        </p:nvSpPr>
        <p:spPr/>
        <p:txBody>
          <a:bodyPr/>
          <a:lstStyle/>
          <a:p>
            <a:pPr lvl="0">
              <a:spcAft>
                <a:spcPts val="0"/>
              </a:spcAft>
            </a:pPr>
            <a:r>
              <a:rPr lang="pl-PL">
                <a:latin typeface="Times New Roman" pitchFamily="18"/>
              </a:rPr>
              <a:t>Oczywiście Wisława Szymborska. Nasza poetka wysławiała </a:t>
            </a:r>
            <a:r>
              <a:rPr lang="pl-PL" sz="4400" i="1">
                <a:latin typeface="Times New Roman" pitchFamily="18"/>
              </a:rPr>
              <a:t>π</a:t>
            </a:r>
            <a:r>
              <a:rPr lang="pl-PL">
                <a:latin typeface="Times New Roman" pitchFamily="18"/>
              </a:rPr>
              <a:t> w jednym z wierszy z tomu "Wielka liczba"</a:t>
            </a:r>
          </a:p>
        </p:txBody>
      </p:sp>
      <p:pic>
        <p:nvPicPr>
          <p:cNvPr id="4" name=""/>
          <p:cNvPicPr>
            <a:picLocks noChangeAspect="1"/>
          </p:cNvPicPr>
          <p:nvPr/>
        </p:nvPicPr>
        <p:blipFill>
          <a:blip r:embed="rId3">
            <a:lum bright="-50000"/>
            <a:alphaModFix/>
          </a:blip>
          <a:srcRect/>
          <a:stretch>
            <a:fillRect/>
          </a:stretch>
        </p:blipFill>
        <p:spPr>
          <a:xfrm>
            <a:off x="1728000" y="3600000"/>
            <a:ext cx="2991240" cy="2772000"/>
          </a:xfrm>
          <a:prstGeom prst="rect">
            <a:avLst/>
          </a:prstGeom>
          <a:noFill/>
          <a:ln>
            <a:noFill/>
          </a:ln>
        </p:spPr>
      </p:pic>
      <p:pic>
        <p:nvPicPr>
          <p:cNvPr id="5" name=""/>
          <p:cNvPicPr>
            <a:picLocks noChangeAspect="1"/>
          </p:cNvPicPr>
          <p:nvPr/>
        </p:nvPicPr>
        <p:blipFill>
          <a:blip r:embed="rId4">
            <a:lum bright="-50000"/>
            <a:alphaModFix/>
          </a:blip>
          <a:srcRect/>
          <a:stretch>
            <a:fillRect/>
          </a:stretch>
        </p:blipFill>
        <p:spPr>
          <a:xfrm>
            <a:off x="5472000" y="3240000"/>
            <a:ext cx="3440880" cy="345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Jak dokładnie warto znać Pi, by Wszechświat się nie zawalił?</a:t>
            </a:r>
          </a:p>
        </p:txBody>
      </p:sp>
      <p:sp>
        <p:nvSpPr>
          <p:cNvPr id="3" name="Symbol zastępczy tekstu 2"/>
          <p:cNvSpPr txBox="1">
            <a:spLocks noGrp="1"/>
          </p:cNvSpPr>
          <p:nvPr>
            <p:ph type="body" idx="4294967295"/>
          </p:nvPr>
        </p:nvSpPr>
        <p:spPr/>
        <p:txBody>
          <a:bodyPr/>
          <a:lstStyle/>
          <a:p>
            <a:pPr lvl="0"/>
            <a:r>
              <a:rPr lang="pl-PL">
                <a:latin typeface="Times New Roman" pitchFamily="18"/>
              </a:rPr>
              <a:t>Jeśli macie w pamięci troszkę wolnego miejsca, a chcecie mieć pewność, że żadne wykonywane przez was obliczenie nie będzie przyczyną nieszczęścia, warto zapamiętać około 40 cyfr po przecinku. Pozwala to podobno określić obwód obserwowalnego Wszechświata z dokładnością do rozmiaru pojedynczego atomu. Większej precyzji chyba w życiu nie będzie nam potrzeba, co oznacza że wszelkie dzisiejsze wyliczenia to sztuka dla sztuki.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3999" y="432000"/>
            <a:ext cx="9071640" cy="9389519"/>
          </a:xfrm>
        </p:spPr>
        <p:txBody>
          <a:bodyPr/>
          <a:lstStyle/>
          <a:p>
            <a:pPr lvl="0">
              <a:spcAft>
                <a:spcPts val="0"/>
              </a:spcAft>
            </a:pPr>
            <a:r>
              <a:rPr lang="pl-PL">
                <a:latin typeface="Times New Roman" pitchFamily="18"/>
              </a:rPr>
              <a:t>NASA wystarczy nawet kilkanaście cyfr rozwinięcia liczby Pi, by nie zepsuć Międzynarodowej Stacji Kosmicznej i innych pojazdów/sond kosmicznych. A fundamentalne stałe fizyczne i matematyczne, wyliczane przez komitet CODATA, wykorzystują znajomość Pi do 32 cyfr po przecinku.</a:t>
            </a:r>
          </a:p>
          <a:p>
            <a:pPr lvl="0">
              <a:spcAft>
                <a:spcPts val="0"/>
              </a:spcAft>
            </a:pPr>
            <a:r>
              <a:rPr lang="pl-PL">
                <a:latin typeface="Times New Roman" pitchFamily="18"/>
              </a:rPr>
              <a:t>Pi jest często obecne w stałych, a zarazem różnych wzorach. Na przykład przenikalność magnetyczna próżni wynosi 4 π * 10-7. Poprzez nią Pi pojawia się w stałej dielektrycznej czy jako stałej kulomba. Liczba Pi pojawia się też w formułach na promień atomu czy rozmiar elektronu. Jest czynnikiem w stałej kosmologicznej i we wzorze opisującym zasadę nieoznaczoności Heisenberga.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360359" y="288000"/>
            <a:ext cx="9071640" cy="4989240"/>
          </a:xfrm>
        </p:spPr>
        <p:txBody>
          <a:bodyPr/>
          <a:lstStyle/>
          <a:p>
            <a:pPr lvl="0">
              <a:spcAft>
                <a:spcPts val="0"/>
              </a:spcAft>
            </a:pPr>
            <a:r>
              <a:rPr lang="pl-PL">
                <a:latin typeface="Times New Roman" pitchFamily="18"/>
              </a:rPr>
              <a:t>W matematyce Pi jest czynnikiem, który pojawia się jako wynik licznych całek, suma szeregów itp. Jest stosowana w rachunku z użyciem liczb urojonych.</a:t>
            </a:r>
          </a:p>
          <a:p>
            <a:pPr lvl="0">
              <a:spcAft>
                <a:spcPts val="0"/>
              </a:spcAft>
            </a:pPr>
            <a:r>
              <a:rPr lang="pl-PL">
                <a:latin typeface="Times New Roman" pitchFamily="18"/>
              </a:rPr>
              <a:t>Liczba Pi jest też symbolem, że wkroczyliśmy w świat wielkiej matematyki. Każdy chyba pamięta emocje, które towarzyszyły poznaniu w szkole wzoru na obwód okręgu czy powierzchnię koła.</a:t>
            </a:r>
          </a:p>
        </p:txBody>
      </p:sp>
      <p:pic>
        <p:nvPicPr>
          <p:cNvPr id="3" name=""/>
          <p:cNvPicPr>
            <a:picLocks noChangeAspect="1"/>
          </p:cNvPicPr>
          <p:nvPr/>
        </p:nvPicPr>
        <p:blipFill>
          <a:blip r:embed="rId3">
            <a:lum bright="-50000"/>
            <a:alphaModFix/>
          </a:blip>
          <a:srcRect/>
          <a:stretch>
            <a:fillRect/>
          </a:stretch>
        </p:blipFill>
        <p:spPr>
          <a:xfrm>
            <a:off x="360359" y="3655080"/>
            <a:ext cx="4896000" cy="2896919"/>
          </a:xfrm>
          <a:prstGeom prst="rect">
            <a:avLst/>
          </a:prstGeom>
          <a:noFill/>
          <a:ln>
            <a:noFill/>
          </a:ln>
        </p:spPr>
      </p:pic>
      <p:pic>
        <p:nvPicPr>
          <p:cNvPr id="4" name=""/>
          <p:cNvPicPr>
            <a:picLocks noChangeAspect="1"/>
          </p:cNvPicPr>
          <p:nvPr/>
        </p:nvPicPr>
        <p:blipFill>
          <a:blip r:embed="rId4">
            <a:lum bright="-50000"/>
            <a:alphaModFix/>
          </a:blip>
          <a:srcRect/>
          <a:stretch>
            <a:fillRect/>
          </a:stretch>
        </p:blipFill>
        <p:spPr>
          <a:xfrm>
            <a:off x="5590079" y="3600000"/>
            <a:ext cx="3913920" cy="3389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Ręcznie lub maszynowo - sposoby wyliczania Pi</a:t>
            </a:r>
          </a:p>
        </p:txBody>
      </p:sp>
      <p:sp>
        <p:nvSpPr>
          <p:cNvPr id="3" name="Symbol zastępczy tekstu 2"/>
          <p:cNvSpPr txBox="1">
            <a:spLocks noGrp="1"/>
          </p:cNvSpPr>
          <p:nvPr>
            <p:ph type="body" idx="4294967295"/>
          </p:nvPr>
        </p:nvSpPr>
        <p:spPr>
          <a:xfrm>
            <a:off x="503999" y="2057039"/>
            <a:ext cx="9071640" cy="3774960"/>
          </a:xfrm>
        </p:spPr>
        <p:txBody>
          <a:bodyPr/>
          <a:lstStyle/>
          <a:p>
            <a:pPr lvl="0">
              <a:spcAft>
                <a:spcPts val="0"/>
              </a:spcAft>
            </a:pPr>
            <a:r>
              <a:rPr lang="pl-PL">
                <a:latin typeface="Times New Roman" pitchFamily="18"/>
              </a:rPr>
              <a:t>Jeśli lubicie wyzwania, z którymi związek ma wasz wewnętrzny INTELekt, to możecie podjąć się obliczenia liczby Pi we własnym zakresie.</a:t>
            </a:r>
          </a:p>
          <a:p>
            <a:pPr lvl="0">
              <a:spcAft>
                <a:spcPts val="0"/>
              </a:spcAft>
            </a:pPr>
            <a:r>
              <a:rPr lang="pl-PL">
                <a:latin typeface="Times New Roman" pitchFamily="18"/>
              </a:rPr>
              <a:t>Najpierw proste przybliżenie czyli iloraz 22/7 (z tego też powodu 22 lipca to dzień przybliżenia liczby Pi, znawcom historii PRL kojarzący się jako data podpisania manifestu PKWN, co raczej kompletnie nie ma nic wspólnego z matematyką.</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4359" y="410760"/>
            <a:ext cx="9071640" cy="4989240"/>
          </a:xfrm>
        </p:spPr>
        <p:txBody>
          <a:bodyPr/>
          <a:lstStyle/>
          <a:p>
            <a:pPr lvl="0">
              <a:spcAft>
                <a:spcPts val="544"/>
              </a:spcAft>
            </a:pPr>
            <a:r>
              <a:rPr lang="pl-PL">
                <a:latin typeface="Times New Roman" pitchFamily="18"/>
              </a:rPr>
              <a:t>Rozwińcie ten ułamek tak by uzyskać przybliżenie przynajmniej do 6 cyfr po przecinku. I to bez kalkulatora. Wyszło 3,142857 czyli nie do końca tyle ile powinno być. Tak precyzja do dwóch liczb po przecinku to za mało, ale to i tak bliższe prawdzie niż wbijane w szkole w nasze głowy 3,14. Dokładniejszy będzie iloraz 355/113, który daje 3,141592.</a:t>
            </a:r>
          </a:p>
          <a:p>
            <a:pPr lvl="0">
              <a:spcAft>
                <a:spcPts val="544"/>
              </a:spcAft>
            </a:pPr>
            <a:r>
              <a:rPr lang="pl-PL">
                <a:latin typeface="Times New Roman" pitchFamily="18"/>
              </a:rPr>
              <a:t>Teraz sięgnijcie po takie wyrażenie jak poniżej:</a:t>
            </a:r>
          </a:p>
          <a:p>
            <a:pPr lvl="0">
              <a:spcAft>
                <a:spcPts val="544"/>
              </a:spcAft>
            </a:pPr>
            <a:endParaRPr lang="pl-PL">
              <a:latin typeface="Times New Roman" pitchFamily="18"/>
            </a:endParaRPr>
          </a:p>
        </p:txBody>
      </p:sp>
      <p:pic>
        <p:nvPicPr>
          <p:cNvPr id="3" name=""/>
          <p:cNvPicPr>
            <a:picLocks noChangeAspect="1"/>
          </p:cNvPicPr>
          <p:nvPr/>
        </p:nvPicPr>
        <p:blipFill>
          <a:blip r:embed="rId3">
            <a:lum bright="-50000"/>
            <a:alphaModFix/>
          </a:blip>
          <a:srcRect/>
          <a:stretch>
            <a:fillRect/>
          </a:stretch>
        </p:blipFill>
        <p:spPr>
          <a:xfrm>
            <a:off x="1800000" y="4896000"/>
            <a:ext cx="6408000" cy="16513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3999" y="432000"/>
            <a:ext cx="9071640" cy="4989240"/>
          </a:xfrm>
        </p:spPr>
        <p:txBody>
          <a:bodyPr/>
          <a:lstStyle/>
          <a:p>
            <a:pPr lvl="0">
              <a:spcAft>
                <a:spcPts val="0"/>
              </a:spcAft>
            </a:pPr>
            <a:r>
              <a:rPr lang="pl-PL">
                <a:latin typeface="Times New Roman" pitchFamily="18"/>
              </a:rPr>
              <a:t>Sposobów na wyliczenie Pi jest bardzo wiele, wszystkie sprowadzają się do użycia formuł (stosujących sumy, szeregi), których wynik jest znany i stanowiący ułamek, potęgę Pi lub pewną funkcję tej stałej matematycznej.</a:t>
            </a:r>
          </a:p>
          <a:p>
            <a:pPr lvl="0">
              <a:spcAft>
                <a:spcPts val="0"/>
              </a:spcAft>
            </a:pPr>
            <a:r>
              <a:rPr lang="pl-PL">
                <a:latin typeface="Times New Roman" pitchFamily="18"/>
              </a:rPr>
              <a:t>Zależnie od typu formuły musimy wyliczać po kolei wszystkie cyfr po przecinku, by poznać kolejną, albo ograniczyć się do wyliczenia tylko konkretnej cyfry po przecinku.</a:t>
            </a:r>
          </a:p>
        </p:txBody>
      </p:sp>
      <p:pic>
        <p:nvPicPr>
          <p:cNvPr id="3" name=""/>
          <p:cNvPicPr>
            <a:picLocks noChangeAspect="1"/>
          </p:cNvPicPr>
          <p:nvPr/>
        </p:nvPicPr>
        <p:blipFill>
          <a:blip r:embed="rId3">
            <a:lum bright="-50000"/>
            <a:alphaModFix/>
          </a:blip>
          <a:srcRect/>
          <a:stretch>
            <a:fillRect/>
          </a:stretch>
        </p:blipFill>
        <p:spPr>
          <a:xfrm>
            <a:off x="648000" y="4716360"/>
            <a:ext cx="3456000" cy="1763640"/>
          </a:xfrm>
          <a:prstGeom prst="rect">
            <a:avLst/>
          </a:prstGeom>
          <a:noFill/>
          <a:ln>
            <a:noFill/>
          </a:ln>
        </p:spPr>
      </p:pic>
      <p:pic>
        <p:nvPicPr>
          <p:cNvPr id="4" name=""/>
          <p:cNvPicPr>
            <a:picLocks noChangeAspect="1"/>
          </p:cNvPicPr>
          <p:nvPr/>
        </p:nvPicPr>
        <p:blipFill>
          <a:blip r:embed="rId4">
            <a:lum bright="-50000"/>
            <a:alphaModFix/>
          </a:blip>
          <a:srcRect/>
          <a:stretch>
            <a:fillRect/>
          </a:stretch>
        </p:blipFill>
        <p:spPr>
          <a:xfrm>
            <a:off x="4608000" y="4320000"/>
            <a:ext cx="4752000" cy="22132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Dokładność wyliczenia liczby Pi</a:t>
            </a:r>
          </a:p>
        </p:txBody>
      </p:sp>
      <p:sp>
        <p:nvSpPr>
          <p:cNvPr id="3" name="Symbol zastępczy tekstu 2"/>
          <p:cNvSpPr txBox="1">
            <a:spLocks noGrp="1"/>
          </p:cNvSpPr>
          <p:nvPr>
            <p:ph type="body" idx="4294967295"/>
          </p:nvPr>
        </p:nvSpPr>
        <p:spPr>
          <a:xfrm>
            <a:off x="503999" y="1515960"/>
            <a:ext cx="9071640" cy="5417640"/>
          </a:xfrm>
        </p:spPr>
        <p:txBody>
          <a:bodyPr/>
          <a:lstStyle/>
          <a:p>
            <a:pPr lvl="0"/>
            <a:r>
              <a:rPr lang="pl-PL">
                <a:latin typeface="Times New Roman" pitchFamily="18"/>
              </a:rPr>
              <a:t>W przypadku algorytmów komputerowych uruchomionych na powszechnie dostępnym sprzęcie największa dotychczas uzyskana precyzja to prawie 22,5 biliona cyfr po przecinku. Uzyskał ją 11 listopada 2016 roku Peter Trueb. Jeśli chcecie się z nim zmierzyć, najlepiej sięgnąć po formułę zawartą w aplikacji y-cruncher i zaopatrzyć się w co najmniej cztery procesory Xeon E7-8890 v3 (144 wątki), worek modułów RAM, kilkadziesiąt TB pamięci masowej dla przechowania wyników i sporo cierpliwości. Nawet przy takiej maszynie, pobicie rekordu zajmie wam kilka miesięcy.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4359" y="1368000"/>
            <a:ext cx="9071640" cy="5417640"/>
          </a:xfrm>
        </p:spPr>
        <p:txBody>
          <a:bodyPr>
            <a:spAutoFit/>
          </a:bodyPr>
          <a:lstStyle/>
          <a:p>
            <a:pPr lvl="0"/>
            <a:r>
              <a:rPr lang="pl-PL">
                <a:latin typeface="Times New Roman" pitchFamily="18"/>
              </a:rPr>
              <a:t>Liczba Pi powszechnie zapisywana za pomocą greckiej litery alfabetu (π), jest niewątpliwie najpopularniejszą stałą matematyczną, której dokładnej wartości nikt nie jest w stanie spamiętać  – nawet komputer z gigantyczną pamięcią dyskową.  Pi jest liczbą niewymierną, czyli taką, której wartości ułamkowej nie da się zapisać za pomocą skończonej liczby cyfr, albo mówiąc inaczej nie można jej wartości dokładnej przedstawić jako ilorazu dwóch liczb całkowitych. Udało się to udowodnić dopiero w XVIII wieku. Pi jest także liczbą przestępną.</a:t>
            </a:r>
          </a:p>
        </p:txBody>
      </p:sp>
      <p:sp>
        <p:nvSpPr>
          <p:cNvPr id="3" name="Tytuł 2"/>
          <p:cNvSpPr txBox="1">
            <a:spLocks noGrp="1"/>
          </p:cNvSpPr>
          <p:nvPr>
            <p:ph type="title" idx="4294967295"/>
          </p:nvPr>
        </p:nvSpPr>
        <p:spPr>
          <a:xfrm>
            <a:off x="504359" y="216000"/>
            <a:ext cx="9071640" cy="1262160"/>
          </a:xfrm>
        </p:spPr>
        <p:txBody>
          <a:bodyPr/>
          <a:lstStyle/>
          <a:p>
            <a:pPr lvl="0"/>
            <a:r>
              <a:rPr lang="pl-PL" b="1">
                <a:latin typeface="Times New Roman" pitchFamily="18"/>
              </a:rPr>
              <a:t>Najsłynniejsza stała matematyczna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Zapamiętaj tyle cyfr ile się da</a:t>
            </a:r>
          </a:p>
        </p:txBody>
      </p:sp>
      <p:sp>
        <p:nvSpPr>
          <p:cNvPr id="3" name="Symbol zastępczy tekstu 2"/>
          <p:cNvSpPr txBox="1">
            <a:spLocks noGrp="1"/>
          </p:cNvSpPr>
          <p:nvPr>
            <p:ph type="body" idx="4294967295"/>
          </p:nvPr>
        </p:nvSpPr>
        <p:spPr/>
        <p:txBody>
          <a:bodyPr/>
          <a:lstStyle/>
          <a:p>
            <a:pPr lvl="0"/>
            <a:r>
              <a:rPr lang="pl-PL">
                <a:latin typeface="Times New Roman" pitchFamily="18"/>
              </a:rPr>
              <a:t>Obsesja na punkcie liczby Pi doprowadziła do powstania specjalnego światowego rankingu.</a:t>
            </a:r>
          </a:p>
        </p:txBody>
      </p:sp>
      <p:pic>
        <p:nvPicPr>
          <p:cNvPr id="4" name=""/>
          <p:cNvPicPr>
            <a:picLocks noChangeAspect="1"/>
          </p:cNvPicPr>
          <p:nvPr/>
        </p:nvPicPr>
        <p:blipFill>
          <a:blip r:embed="rId3">
            <a:lum bright="-50000"/>
            <a:alphaModFix/>
          </a:blip>
          <a:srcRect/>
          <a:stretch>
            <a:fillRect/>
          </a:stretch>
        </p:blipFill>
        <p:spPr>
          <a:xfrm>
            <a:off x="360000" y="2808000"/>
            <a:ext cx="9360000" cy="374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3999" y="648000"/>
            <a:ext cx="9071640" cy="6110280"/>
          </a:xfrm>
        </p:spPr>
        <p:txBody>
          <a:bodyPr/>
          <a:lstStyle/>
          <a:p>
            <a:pPr lvl="0"/>
            <a:r>
              <a:rPr lang="pl-PL">
                <a:latin typeface="Times New Roman" pitchFamily="18"/>
              </a:rPr>
              <a:t>Jeśli zastanawiacie się co oznaczają wartości w kolumnie "digits", to nie są to cyfry dziesiętnego rozwinięcia Pi wyliczone metodą ręczną, ale cyfry spamiętane i powtórzone bez pomyłki. Obecny rekord świata to zapamiętanie 70030 cyfr rozwinięcia dziesiętnego, których recytowanie zajęło ponad 17 godzin.</a:t>
            </a:r>
          </a:p>
        </p:txBody>
      </p:sp>
      <p:pic>
        <p:nvPicPr>
          <p:cNvPr id="3" name=""/>
          <p:cNvPicPr>
            <a:picLocks noChangeAspect="1"/>
          </p:cNvPicPr>
          <p:nvPr/>
        </p:nvPicPr>
        <p:blipFill>
          <a:blip r:embed="rId3">
            <a:lum bright="-50000"/>
            <a:alphaModFix/>
          </a:blip>
          <a:srcRect/>
          <a:stretch>
            <a:fillRect/>
          </a:stretch>
        </p:blipFill>
        <p:spPr>
          <a:xfrm>
            <a:off x="576000" y="3960000"/>
            <a:ext cx="4392000" cy="2376000"/>
          </a:xfrm>
          <a:prstGeom prst="rect">
            <a:avLst/>
          </a:prstGeom>
          <a:noFill/>
          <a:ln>
            <a:noFill/>
          </a:ln>
        </p:spPr>
      </p:pic>
      <p:pic>
        <p:nvPicPr>
          <p:cNvPr id="4" name=""/>
          <p:cNvPicPr>
            <a:picLocks noChangeAspect="1"/>
          </p:cNvPicPr>
          <p:nvPr/>
        </p:nvPicPr>
        <p:blipFill>
          <a:blip r:embed="rId4">
            <a:lum bright="-50000"/>
            <a:alphaModFix/>
          </a:blip>
          <a:srcRect/>
          <a:stretch>
            <a:fillRect/>
          </a:stretch>
        </p:blipFill>
        <p:spPr>
          <a:xfrm>
            <a:off x="5547960" y="3816000"/>
            <a:ext cx="4172040" cy="2709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Kwadratura koła</a:t>
            </a:r>
          </a:p>
        </p:txBody>
      </p:sp>
      <p:sp>
        <p:nvSpPr>
          <p:cNvPr id="3" name="Symbol zastępczy tekstu 2"/>
          <p:cNvSpPr txBox="1">
            <a:spLocks noGrp="1"/>
          </p:cNvSpPr>
          <p:nvPr>
            <p:ph type="body" idx="4294967295"/>
          </p:nvPr>
        </p:nvSpPr>
        <p:spPr>
          <a:xfrm>
            <a:off x="503999" y="1563480"/>
            <a:ext cx="9071640" cy="4989240"/>
          </a:xfrm>
        </p:spPr>
        <p:txBody>
          <a:bodyPr/>
          <a:lstStyle/>
          <a:p>
            <a:pPr lvl="0"/>
            <a:r>
              <a:rPr lang="pl-PL" sz="2800">
                <a:latin typeface="Times New Roman" pitchFamily="18"/>
              </a:rPr>
              <a:t>Z faktem nieskończoności rozwinięcia dziesiętnego liczby Pi, wiąże się tak zwane zagadnienie kwadratury koła. Często stosujemy je gdy chcemy podkreślić nierozwiązywalność danego problemu, ale co to tak naprawdę jest ta kwadratura. Otóż chodzi tutaj o fakt, że przekształcenie okręgu o danej powierzchni w kwadrat o takiej samej powierzchni nie jest możliwe w skończonej liczbie geometrycznych działań. Czyli takich, które wykorzystują cyrkiel i linijkę bez podziałki. Możemy zbliżać się do rozwiązania, podobnie jak w problemie, w którym każdy następny krok to pokonywanie połowy pozostałej do przebycia drogi. Lecz nigdy nie osiągniemy celu, zawsze trochę pozostanie.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pic>
        <p:nvPicPr>
          <p:cNvPr id="2" name=""/>
          <p:cNvPicPr>
            <a:picLocks noChangeAspect="1"/>
          </p:cNvPicPr>
          <p:nvPr/>
        </p:nvPicPr>
        <p:blipFill>
          <a:blip r:embed="rId3">
            <a:lum bright="-50000"/>
            <a:alphaModFix/>
          </a:blip>
          <a:srcRect/>
          <a:stretch>
            <a:fillRect/>
          </a:stretch>
        </p:blipFill>
        <p:spPr>
          <a:xfrm>
            <a:off x="887400" y="360000"/>
            <a:ext cx="2856600" cy="3240000"/>
          </a:xfrm>
          <a:prstGeom prst="rect">
            <a:avLst/>
          </a:prstGeom>
          <a:noFill/>
          <a:ln>
            <a:noFill/>
          </a:ln>
        </p:spPr>
      </p:pic>
      <p:pic>
        <p:nvPicPr>
          <p:cNvPr id="3" name=""/>
          <p:cNvPicPr>
            <a:picLocks noChangeAspect="1"/>
          </p:cNvPicPr>
          <p:nvPr/>
        </p:nvPicPr>
        <p:blipFill>
          <a:blip r:embed="rId4">
            <a:lum bright="-50000"/>
            <a:alphaModFix/>
          </a:blip>
          <a:srcRect/>
          <a:stretch>
            <a:fillRect/>
          </a:stretch>
        </p:blipFill>
        <p:spPr>
          <a:xfrm>
            <a:off x="2519640" y="3744000"/>
            <a:ext cx="5328360" cy="2880000"/>
          </a:xfrm>
          <a:prstGeom prst="rect">
            <a:avLst/>
          </a:prstGeom>
          <a:noFill/>
          <a:ln>
            <a:noFill/>
          </a:ln>
        </p:spPr>
      </p:pic>
      <p:pic>
        <p:nvPicPr>
          <p:cNvPr id="4" name=""/>
          <p:cNvPicPr>
            <a:picLocks noChangeAspect="1"/>
          </p:cNvPicPr>
          <p:nvPr/>
        </p:nvPicPr>
        <p:blipFill>
          <a:blip r:embed="rId5">
            <a:lum bright="-50000"/>
            <a:alphaModFix/>
          </a:blip>
          <a:srcRect/>
          <a:stretch>
            <a:fillRect/>
          </a:stretch>
        </p:blipFill>
        <p:spPr>
          <a:xfrm>
            <a:off x="4464000" y="580320"/>
            <a:ext cx="4680000" cy="29476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Pi sprawia, że Wszechświat jest prawdziwy</a:t>
            </a:r>
          </a:p>
        </p:txBody>
      </p:sp>
      <p:sp>
        <p:nvSpPr>
          <p:cNvPr id="3" name="Symbol zastępczy tekstu 2"/>
          <p:cNvSpPr txBox="1">
            <a:spLocks noGrp="1"/>
          </p:cNvSpPr>
          <p:nvPr>
            <p:ph type="body" idx="4294967295"/>
          </p:nvPr>
        </p:nvSpPr>
        <p:spPr>
          <a:xfrm>
            <a:off x="503999" y="1872000"/>
            <a:ext cx="9071640" cy="4989240"/>
          </a:xfrm>
        </p:spPr>
        <p:txBody>
          <a:bodyPr/>
          <a:lstStyle/>
          <a:p>
            <a:pPr lvl="0">
              <a:spcAft>
                <a:spcPts val="0"/>
              </a:spcAft>
            </a:pPr>
            <a:r>
              <a:rPr lang="pl-PL" sz="2800">
                <a:latin typeface="Times New Roman" pitchFamily="18"/>
              </a:rPr>
              <a:t>To nieco filozoficzne sformułowanie, które stanowi kontrargument dla tez, że nasz Wszechświat może być komputerową symulacją. Jednakże, skoro w naszym świecie istnieje tak piękna liczba jak Pi, która jest nieskończona i nie ma reguły, która pozwoliłaby ją przechować całą w skończonej ilości pamięci, to nasza rzeczywistość musi być prawdziwa.</a:t>
            </a:r>
          </a:p>
          <a:p>
            <a:pPr lvl="0">
              <a:spcAft>
                <a:spcPts val="0"/>
              </a:spcAft>
            </a:pPr>
            <a:r>
              <a:rPr lang="pl-PL" sz="2800">
                <a:latin typeface="Times New Roman" pitchFamily="18"/>
              </a:rPr>
              <a:t>Pokrętne to tłumaczenie, ale potrafi poprawić humor. Nawiązuje do niego jeden z odcinków Star Trek TOS, w którym Spock każe złowrogiemu komputerowi podać ostatnią cyfrę rozwinięcia dziesiętnego liczby Pi.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Ukryte piękno liczby Pi</a:t>
            </a:r>
          </a:p>
        </p:txBody>
      </p:sp>
      <p:sp>
        <p:nvSpPr>
          <p:cNvPr id="3" name="Symbol zastępczy tekstu 2"/>
          <p:cNvSpPr txBox="1">
            <a:spLocks noGrp="1"/>
          </p:cNvSpPr>
          <p:nvPr>
            <p:ph type="body" idx="4294967295"/>
          </p:nvPr>
        </p:nvSpPr>
        <p:spPr>
          <a:xfrm>
            <a:off x="504359" y="1944000"/>
            <a:ext cx="9071640" cy="4989240"/>
          </a:xfrm>
        </p:spPr>
        <p:txBody>
          <a:bodyPr/>
          <a:lstStyle/>
          <a:p>
            <a:pPr lvl="0"/>
            <a:r>
              <a:rPr lang="pl-PL" sz="2800">
                <a:latin typeface="Times New Roman" pitchFamily="18"/>
              </a:rPr>
              <a:t>Liczba Pi od dawna była inspiracją dla ludzi zajmujących się wiedzą paranaukową czy artystów, ba jej nazwa pojawiła się nawet w nazwie platformy Raspberry Pi. Zwolennicy metafizyki, zapewne ucieszą się, że już wśród pierwszych 100 milionów cyfr rozwinięcia liczby Pi znajdą każdą pięciocyfrową liczbę, a z prawdopodobieństwem prawie 2/3 swoją datę urodzenia w formacie DDMMYYYY. Czasem Pi przywołuje się jako liczbę, która podobno kryje tajemnice Wszechświata w swoim dziesiętnym rozwinięciu. Nic zaskakującego, skoro Pi kryje się w licznych formułach fizycznych.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pic>
        <p:nvPicPr>
          <p:cNvPr id="2" name=""/>
          <p:cNvPicPr>
            <a:picLocks noChangeAspect="1"/>
          </p:cNvPicPr>
          <p:nvPr/>
        </p:nvPicPr>
        <p:blipFill>
          <a:blip r:embed="rId3">
            <a:lum bright="-50000"/>
            <a:alphaModFix/>
          </a:blip>
          <a:srcRect/>
          <a:stretch>
            <a:fillRect/>
          </a:stretch>
        </p:blipFill>
        <p:spPr>
          <a:xfrm>
            <a:off x="792000" y="360000"/>
            <a:ext cx="4392000" cy="2880000"/>
          </a:xfrm>
          <a:prstGeom prst="rect">
            <a:avLst/>
          </a:prstGeom>
          <a:noFill/>
          <a:ln>
            <a:noFill/>
          </a:ln>
        </p:spPr>
      </p:pic>
      <p:pic>
        <p:nvPicPr>
          <p:cNvPr id="3" name=""/>
          <p:cNvPicPr>
            <a:picLocks noChangeAspect="1"/>
          </p:cNvPicPr>
          <p:nvPr/>
        </p:nvPicPr>
        <p:blipFill>
          <a:blip r:embed="rId4">
            <a:lum bright="-50000"/>
            <a:alphaModFix/>
          </a:blip>
          <a:srcRect/>
          <a:stretch>
            <a:fillRect/>
          </a:stretch>
        </p:blipFill>
        <p:spPr>
          <a:xfrm>
            <a:off x="1872000" y="3808080"/>
            <a:ext cx="6095519" cy="2599920"/>
          </a:xfrm>
          <a:prstGeom prst="rect">
            <a:avLst/>
          </a:prstGeom>
          <a:noFill/>
          <a:ln>
            <a:noFill/>
          </a:ln>
        </p:spPr>
      </p:pic>
      <p:pic>
        <p:nvPicPr>
          <p:cNvPr id="4" name=""/>
          <p:cNvPicPr>
            <a:picLocks noChangeAspect="1"/>
          </p:cNvPicPr>
          <p:nvPr/>
        </p:nvPicPr>
        <p:blipFill>
          <a:blip r:embed="rId5">
            <a:lum bright="-50000"/>
            <a:alphaModFix/>
          </a:blip>
          <a:srcRect/>
          <a:stretch>
            <a:fillRect/>
          </a:stretch>
        </p:blipFill>
        <p:spPr>
          <a:xfrm>
            <a:off x="5712120" y="793440"/>
            <a:ext cx="3647879" cy="22305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3,14 ciekawostek o π</a:t>
            </a:r>
          </a:p>
        </p:txBody>
      </p:sp>
      <p:pic>
        <p:nvPicPr>
          <p:cNvPr id="3" name=""/>
          <p:cNvPicPr>
            <a:picLocks noChangeAspect="1"/>
          </p:cNvPicPr>
          <p:nvPr/>
        </p:nvPicPr>
        <p:blipFill>
          <a:blip r:embed="rId3">
            <a:lum bright="-50000"/>
            <a:alphaModFix/>
          </a:blip>
          <a:srcRect/>
          <a:stretch>
            <a:fillRect/>
          </a:stretch>
        </p:blipFill>
        <p:spPr>
          <a:xfrm>
            <a:off x="1152000" y="1584000"/>
            <a:ext cx="7560000" cy="482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 Co ma wspólnego Dzień Pi z bombą atomową?</a:t>
            </a:r>
          </a:p>
        </p:txBody>
      </p:sp>
      <p:sp>
        <p:nvSpPr>
          <p:cNvPr id="3" name="Symbol zastępczy tekstu 2"/>
          <p:cNvSpPr txBox="1">
            <a:spLocks noGrp="1"/>
          </p:cNvSpPr>
          <p:nvPr>
            <p:ph type="body" idx="4294967295"/>
          </p:nvPr>
        </p:nvSpPr>
        <p:spPr/>
        <p:txBody>
          <a:bodyPr/>
          <a:lstStyle/>
          <a:p>
            <a:pPr lvl="0"/>
            <a:r>
              <a:rPr lang="pl-PL">
                <a:latin typeface="Times New Roman" pitchFamily="18"/>
              </a:rPr>
              <a:t>Święto Pi wymyślono i pierwszy raz obchodzono w roku 1988 w San Francisco w tamtejszym Exploratorium, pierwszym centrum nauki na świecie, w którym nie trzeba było ściszać głosu, eksponaty można było dotykać, przestawiać, a nawet zepsuć. Exploratorium stworzył Frank Oppenheimer, fizyk, brat Roberta Oppenheimera, który był szefem programu budowy pierwszej bomby atomowej na świecie.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2. Ile wynosi Pi według Biblii?</a:t>
            </a:r>
          </a:p>
        </p:txBody>
      </p:sp>
      <p:sp>
        <p:nvSpPr>
          <p:cNvPr id="3" name="Symbol zastępczy tekstu 2"/>
          <p:cNvSpPr txBox="1">
            <a:spLocks noGrp="1"/>
          </p:cNvSpPr>
          <p:nvPr>
            <p:ph type="body" idx="4294967295"/>
          </p:nvPr>
        </p:nvSpPr>
        <p:spPr/>
        <p:txBody>
          <a:bodyPr/>
          <a:lstStyle/>
          <a:p>
            <a:pPr lvl="0">
              <a:spcAft>
                <a:spcPts val="0"/>
              </a:spcAft>
            </a:pPr>
            <a:r>
              <a:rPr lang="pl-PL">
                <a:latin typeface="Times New Roman" pitchFamily="18"/>
              </a:rPr>
              <a:t>Biblia, trzeba przyznać, niestety, mocno myli się w tym względzie. Z liczbą </a:t>
            </a:r>
            <a:r>
              <a:rPr lang="pl-PL" i="1">
                <a:latin typeface="Times New Roman" pitchFamily="18"/>
              </a:rPr>
              <a:t>π </a:t>
            </a:r>
            <a:r>
              <a:rPr lang="pl-PL">
                <a:latin typeface="Times New Roman" pitchFamily="18"/>
              </a:rPr>
              <a:t>spotykamy się w opisie budowy świątyni króla Salomona: "Sporządził też kadź odlewną wyobrażającą morze, okrągłą, długości dziesięciu łokci od krawędzi do krawędzi (...), obwód zaś jej wynosił trzydzieści łokci" (Pierwsza Księga Królewska 7, 23). To oznacza, że zdaniem natchnionego autora Starego Testamentu kadź miała obwód 30 i średnicę 10 łokci, co - po podzieleniu - daje </a:t>
            </a:r>
            <a:r>
              <a:rPr lang="pl-PL" i="1">
                <a:latin typeface="Times New Roman" pitchFamily="18"/>
              </a:rPr>
              <a:t> π </a:t>
            </a:r>
            <a:r>
              <a:rPr lang="pl-PL">
                <a:latin typeface="Times New Roman" pitchFamily="18"/>
              </a:rPr>
              <a:t>=3. Dziś w szkole za taką odpowiedź dostalibyśmy jedynkę.</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a:latin typeface="Times New Roman" pitchFamily="18"/>
              </a:rPr>
              <a:t>Dlaczego π?</a:t>
            </a:r>
          </a:p>
        </p:txBody>
      </p:sp>
      <p:sp>
        <p:nvSpPr>
          <p:cNvPr id="3" name="Symbol zastępczy tekstu 2"/>
          <p:cNvSpPr txBox="1">
            <a:spLocks noGrp="1"/>
          </p:cNvSpPr>
          <p:nvPr>
            <p:ph type="body" idx="4294967295"/>
          </p:nvPr>
        </p:nvSpPr>
        <p:spPr>
          <a:xfrm>
            <a:off x="503999" y="1541880"/>
            <a:ext cx="9071640" cy="5317560"/>
          </a:xfrm>
        </p:spPr>
        <p:txBody>
          <a:bodyPr/>
          <a:lstStyle/>
          <a:p>
            <a:pPr lvl="0"/>
            <a:r>
              <a:rPr lang="pl-PL">
                <a:latin typeface="Times New Roman" pitchFamily="18"/>
              </a:rPr>
              <a:t>Niektórzy myślą, że „π</a:t>
            </a:r>
            <a:r>
              <a:rPr lang="pl-PL" sz="4400">
                <a:latin typeface="Times New Roman" pitchFamily="18"/>
              </a:rPr>
              <a:t>”</a:t>
            </a:r>
            <a:r>
              <a:rPr lang="pl-PL">
                <a:latin typeface="Times New Roman" pitchFamily="18"/>
              </a:rPr>
              <a:t>nawiązuje do imienia sławnego, antycznego matematyka Pitagorasa.     Tak naprawdę pochodzi ona od greckiego słowa "perimetron" lub "periferia' (obwód, obrzeże). To oznaczenie pojawiło się w roku 1706 roku w rozprawie angielskiego matematyka Williama Jonesa pt. "Synopsis Palmariorum Matheseos" ("Nowe wprowadzenie do matematyki"), a weszło do powszechnego użytku, gdy zaczął je stosować od 1736 roku słynny matematyk Leonhard Euler.</a:t>
            </a:r>
          </a:p>
          <a:p>
            <a:pPr lvl="0"/>
            <a:endParaRPr lang="pl-P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3. Który z wzorów zawierających π jest najpiękniejszy?</a:t>
            </a:r>
          </a:p>
        </p:txBody>
      </p:sp>
      <p:sp>
        <p:nvSpPr>
          <p:cNvPr id="3" name="Symbol zastępczy tekstu 2"/>
          <p:cNvSpPr txBox="1">
            <a:spLocks noGrp="1"/>
          </p:cNvSpPr>
          <p:nvPr>
            <p:ph type="body" idx="4294967295"/>
          </p:nvPr>
        </p:nvSpPr>
        <p:spPr>
          <a:xfrm>
            <a:off x="504359" y="1922760"/>
            <a:ext cx="9071640" cy="4989240"/>
          </a:xfrm>
        </p:spPr>
        <p:txBody>
          <a:bodyPr/>
          <a:lstStyle/>
          <a:p>
            <a:pPr lvl="0">
              <a:spcAft>
                <a:spcPts val="0"/>
              </a:spcAft>
            </a:pPr>
            <a:r>
              <a:rPr lang="pl-PL">
                <a:latin typeface="Times New Roman" pitchFamily="18"/>
              </a:rPr>
              <a:t>To subiektywny wybór, ale naszym zdaniem nic nie przebije wzoru:</a:t>
            </a:r>
          </a:p>
          <a:p>
            <a:pPr lvl="0">
              <a:spcAft>
                <a:spcPts val="0"/>
              </a:spcAft>
            </a:pPr>
            <a:endParaRPr lang="pl-PL">
              <a:latin typeface="Times New Roman" pitchFamily="18"/>
            </a:endParaRPr>
          </a:p>
          <a:p>
            <a:pPr lvl="0">
              <a:spcAft>
                <a:spcPts val="0"/>
              </a:spcAft>
            </a:pPr>
            <a:endParaRPr lang="pl-PL">
              <a:latin typeface="Times New Roman" pitchFamily="18"/>
            </a:endParaRPr>
          </a:p>
          <a:p>
            <a:pPr lvl="0">
              <a:spcAft>
                <a:spcPts val="0"/>
              </a:spcAft>
            </a:pPr>
            <a:endParaRPr lang="pl-PL">
              <a:latin typeface="Times New Roman" pitchFamily="18"/>
            </a:endParaRPr>
          </a:p>
          <a:p>
            <a:pPr lvl="0">
              <a:spcAft>
                <a:spcPts val="0"/>
              </a:spcAft>
            </a:pPr>
            <a:r>
              <a:rPr lang="pl-PL">
                <a:latin typeface="Times New Roman" pitchFamily="18"/>
              </a:rPr>
              <a:t>Jest on uznawany za najpiękniejszą formułę matematyczną - równość, dodawanie, mnożenie i potęgowanie wiąże ze sobą pięć kluczowych liczb: 0, 1, </a:t>
            </a:r>
            <a:r>
              <a:rPr lang="pl-PL" i="1">
                <a:latin typeface="Times New Roman" pitchFamily="18"/>
              </a:rPr>
              <a:t>π</a:t>
            </a:r>
            <a:r>
              <a:rPr lang="pl-PL">
                <a:latin typeface="Times New Roman" pitchFamily="18"/>
              </a:rPr>
              <a:t>, e oraz i (ta ostatnia wielkość to pierwiastek z minus 1, nazywa się jednostką urojoną).</a:t>
            </a:r>
          </a:p>
        </p:txBody>
      </p:sp>
      <p:pic>
        <p:nvPicPr>
          <p:cNvPr id="4" name=""/>
          <p:cNvPicPr>
            <a:picLocks noChangeAspect="1"/>
          </p:cNvPicPr>
          <p:nvPr/>
        </p:nvPicPr>
        <p:blipFill>
          <a:blip r:embed="rId3">
            <a:lum bright="-50000"/>
            <a:alphaModFix/>
          </a:blip>
          <a:srcRect/>
          <a:stretch>
            <a:fillRect/>
          </a:stretch>
        </p:blipFill>
        <p:spPr>
          <a:xfrm>
            <a:off x="3096000" y="2880000"/>
            <a:ext cx="3744000" cy="122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34240" y="165240"/>
            <a:ext cx="9071640" cy="1262160"/>
          </a:xfrm>
        </p:spPr>
        <p:txBody>
          <a:bodyPr/>
          <a:lstStyle/>
          <a:p>
            <a:pPr lvl="0"/>
            <a:r>
              <a:rPr lang="pl-PL" b="1" i="1">
                <a:latin typeface="Times New Roman" pitchFamily="18"/>
              </a:rPr>
              <a:t>4. Czy starożytni Egipcjanie znali π?</a:t>
            </a:r>
          </a:p>
        </p:txBody>
      </p:sp>
      <p:sp>
        <p:nvSpPr>
          <p:cNvPr id="3" name="Symbol zastępczy tekstu 2"/>
          <p:cNvSpPr txBox="1">
            <a:spLocks noGrp="1"/>
          </p:cNvSpPr>
          <p:nvPr>
            <p:ph type="body" idx="4294967295"/>
          </p:nvPr>
        </p:nvSpPr>
        <p:spPr>
          <a:xfrm>
            <a:off x="503999" y="1515960"/>
            <a:ext cx="9071640" cy="5417640"/>
          </a:xfrm>
        </p:spPr>
        <p:txBody>
          <a:bodyPr/>
          <a:lstStyle/>
          <a:p>
            <a:pPr lvl="0"/>
            <a:r>
              <a:rPr lang="pl-PL">
                <a:latin typeface="Times New Roman" pitchFamily="18"/>
              </a:rPr>
              <a:t>Jakżeby inaczej - jest zakodowane w Wielkiej Piramidzie Cheopsa. Wzniesiono ją około 46 wieków temu w ten sposób, że obwód jej podstawy jest z dobrym przybliżeniem 2</a:t>
            </a:r>
            <a:r>
              <a:rPr lang="pl-PL" i="1">
                <a:latin typeface="Times New Roman" pitchFamily="18"/>
              </a:rPr>
              <a:t>π </a:t>
            </a:r>
            <a:r>
              <a:rPr lang="pl-PL">
                <a:latin typeface="Times New Roman" pitchFamily="18"/>
              </a:rPr>
              <a:t>razy większy niż jej wysokość. Tyle że... najprawdopodobniej był to zwykły przypadek. Ale jest lepszy dowód. W papirusie Ahmesa sprzed 36-39 wieków, uznawanym za jeden z najstarszych dokumentów matematycznych, gdzie wyliczane są m.in. różne objętości i pola powierzchni, w jednym z problemów można się dopatrzyć wyliczenia liczby </a:t>
            </a:r>
            <a:r>
              <a:rPr lang="pl-PL" i="1">
                <a:latin typeface="Times New Roman" pitchFamily="18"/>
              </a:rPr>
              <a:t>π </a:t>
            </a:r>
            <a:r>
              <a:rPr lang="pl-PL">
                <a:latin typeface="Times New Roman" pitchFamily="18"/>
              </a:rPr>
              <a:t>= 3,1605, co nie jest bardzo złym przybliżeniem.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5. Kto jest patronem dnia π?</a:t>
            </a:r>
          </a:p>
        </p:txBody>
      </p:sp>
      <p:sp>
        <p:nvSpPr>
          <p:cNvPr id="3" name="Symbol zastępczy tekstu 2"/>
          <p:cNvSpPr txBox="1">
            <a:spLocks noGrp="1"/>
          </p:cNvSpPr>
          <p:nvPr>
            <p:ph type="body" idx="4294967295"/>
          </p:nvPr>
        </p:nvSpPr>
        <p:spPr/>
        <p:txBody>
          <a:bodyPr/>
          <a:lstStyle/>
          <a:p>
            <a:pPr lvl="0"/>
            <a:r>
              <a:rPr lang="pl-PL">
                <a:latin typeface="Times New Roman" pitchFamily="18"/>
              </a:rPr>
              <a:t>Najczęściej uznaje się, że Albert Einstein (1879-1955), ale czasem wymienia się naszego matematyka Wacława Sierpińskiego (1882-1969). Obaj uczeni urodzili się właśnie 14 marca.</a:t>
            </a:r>
          </a:p>
        </p:txBody>
      </p:sp>
      <p:pic>
        <p:nvPicPr>
          <p:cNvPr id="4" name=""/>
          <p:cNvPicPr>
            <a:picLocks noChangeAspect="1"/>
          </p:cNvPicPr>
          <p:nvPr/>
        </p:nvPicPr>
        <p:blipFill>
          <a:blip r:embed="rId3">
            <a:lum bright="-50000"/>
            <a:alphaModFix/>
          </a:blip>
          <a:srcRect/>
          <a:stretch>
            <a:fillRect/>
          </a:stretch>
        </p:blipFill>
        <p:spPr>
          <a:xfrm>
            <a:off x="2304000" y="3960000"/>
            <a:ext cx="2088000" cy="2664000"/>
          </a:xfrm>
          <a:prstGeom prst="rect">
            <a:avLst/>
          </a:prstGeom>
          <a:noFill/>
          <a:ln>
            <a:noFill/>
          </a:ln>
        </p:spPr>
      </p:pic>
      <p:pic>
        <p:nvPicPr>
          <p:cNvPr id="5" name=""/>
          <p:cNvPicPr>
            <a:picLocks noChangeAspect="1"/>
          </p:cNvPicPr>
          <p:nvPr/>
        </p:nvPicPr>
        <p:blipFill>
          <a:blip r:embed="rId4">
            <a:lum bright="-50000"/>
            <a:alphaModFix/>
          </a:blip>
          <a:srcRect/>
          <a:stretch>
            <a:fillRect/>
          </a:stretch>
        </p:blipFill>
        <p:spPr>
          <a:xfrm>
            <a:off x="5400000" y="3960000"/>
            <a:ext cx="2160000" cy="266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6. Kto wyliczył najwięcej cyfr π po przecinku?</a:t>
            </a:r>
          </a:p>
        </p:txBody>
      </p:sp>
      <p:sp>
        <p:nvSpPr>
          <p:cNvPr id="3" name="Symbol zastępczy tekstu 2"/>
          <p:cNvSpPr txBox="1">
            <a:spLocks noGrp="1"/>
          </p:cNvSpPr>
          <p:nvPr>
            <p:ph type="body" idx="4294967295"/>
          </p:nvPr>
        </p:nvSpPr>
        <p:spPr>
          <a:xfrm>
            <a:off x="503999" y="2015999"/>
            <a:ext cx="9071640" cy="2664000"/>
          </a:xfrm>
        </p:spPr>
        <p:txBody>
          <a:bodyPr/>
          <a:lstStyle/>
          <a:p>
            <a:pPr lvl="0"/>
            <a:r>
              <a:rPr lang="pl-PL">
                <a:latin typeface="Times New Roman" pitchFamily="18"/>
              </a:rPr>
              <a:t>Rekord należy do anonimowego japońskiego programisty, który występuje pod kryptonimem "houkouonchi". 8 października 2014 roku zakończył on komputerowe obliczenia, w których wyliczył aż 13,3 biliona cyfr dziesiętnego rozwinięcia π.</a:t>
            </a:r>
          </a:p>
        </p:txBody>
      </p:sp>
      <p:pic>
        <p:nvPicPr>
          <p:cNvPr id="4" name=""/>
          <p:cNvPicPr>
            <a:picLocks noChangeAspect="1"/>
          </p:cNvPicPr>
          <p:nvPr/>
        </p:nvPicPr>
        <p:blipFill>
          <a:blip r:embed="rId3">
            <a:lum bright="-50000"/>
            <a:alphaModFix/>
          </a:blip>
          <a:srcRect/>
          <a:stretch>
            <a:fillRect/>
          </a:stretch>
        </p:blipFill>
        <p:spPr>
          <a:xfrm>
            <a:off x="3024000" y="4464000"/>
            <a:ext cx="3984840" cy="2570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7. Kto miał największego pecha z powodu π</a:t>
            </a:r>
          </a:p>
        </p:txBody>
      </p:sp>
      <p:sp>
        <p:nvSpPr>
          <p:cNvPr id="3" name="Symbol zastępczy tekstu 2"/>
          <p:cNvSpPr txBox="1">
            <a:spLocks noGrp="1"/>
          </p:cNvSpPr>
          <p:nvPr>
            <p:ph type="body" idx="4294967295"/>
          </p:nvPr>
        </p:nvSpPr>
        <p:spPr/>
        <p:txBody>
          <a:bodyPr/>
          <a:lstStyle/>
          <a:p>
            <a:pPr lvl="0"/>
            <a:r>
              <a:rPr lang="pl-PL">
                <a:latin typeface="Times New Roman" pitchFamily="18"/>
              </a:rPr>
              <a:t>Przed epoką komputerów obliczanie </a:t>
            </a:r>
            <a:r>
              <a:rPr lang="pl-PL" i="1">
                <a:latin typeface="Times New Roman" pitchFamily="18"/>
              </a:rPr>
              <a:t>π</a:t>
            </a:r>
            <a:r>
              <a:rPr lang="pl-PL">
                <a:latin typeface="Times New Roman" pitchFamily="18"/>
              </a:rPr>
              <a:t> było niezwykle żmudnym zadaniem. W 1874 roku angielski matematyk William Shanks po 30 latach pracy uroczyście ogłosił, że obliczył 707 cyfr </a:t>
            </a:r>
            <a:r>
              <a:rPr lang="pl-PL" i="1">
                <a:latin typeface="Times New Roman" pitchFamily="18"/>
              </a:rPr>
              <a:t>π</a:t>
            </a:r>
            <a:r>
              <a:rPr lang="pl-PL">
                <a:latin typeface="Times New Roman" pitchFamily="18"/>
              </a:rPr>
              <a:t> po przecinku. Jego wynik uchodził za rekordowy aż do 1944 roku, kiedy to inny angielski matematyk wykazał, że Shanks pomylił się na 528. miejscu i dalej już wszystkie podane przez niego cyfry były błędne. To znaczy, że ostatnie dziesięć lat życia Shanks mógł z powodzeniem spędzić na pożyteczniejszym zajęciu.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8. Po co wylicza się π z coraz większą dokładnością?</a:t>
            </a:r>
          </a:p>
        </p:txBody>
      </p:sp>
      <p:sp>
        <p:nvSpPr>
          <p:cNvPr id="3" name="Symbol zastępczy tekstu 2"/>
          <p:cNvSpPr txBox="1">
            <a:spLocks noGrp="1"/>
          </p:cNvSpPr>
          <p:nvPr>
            <p:ph type="body" idx="4294967295"/>
          </p:nvPr>
        </p:nvSpPr>
        <p:spPr>
          <a:xfrm>
            <a:off x="503999" y="1944000"/>
            <a:ext cx="9071640" cy="3311999"/>
          </a:xfrm>
        </p:spPr>
        <p:txBody>
          <a:bodyPr/>
          <a:lstStyle/>
          <a:p>
            <a:pPr lvl="0"/>
            <a:r>
              <a:rPr lang="pl-PL">
                <a:latin typeface="Times New Roman" pitchFamily="18"/>
              </a:rPr>
              <a:t>Wyłącznie dla sportu. Z punktu widzenia matematyki niczemu to nie służy. Nie ma to także żadnego praktycznego znaczenia. Znajomość już 47 miejsc po przecinku wystarcza, by wykreślić okrąg opisujący cały widoczny Wszechświat i nieróżniący się od doskonałego kształtu więcej niż o średnicę protonu.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578160"/>
            <a:ext cx="9071640" cy="1864080"/>
          </a:xfrm>
        </p:spPr>
        <p:txBody>
          <a:bodyPr/>
          <a:lstStyle/>
          <a:p>
            <a:pPr lvl="0"/>
            <a:r>
              <a:rPr lang="pl-PL"/>
              <a:t> </a:t>
            </a:r>
            <a:r>
              <a:rPr lang="pl-PL" b="1" i="1">
                <a:latin typeface="Times New Roman" pitchFamily="18"/>
              </a:rPr>
              <a:t>9. Czy można wykreślić odcinek długości π tylko z użyciem cyrkla i linijki?</a:t>
            </a:r>
          </a:p>
        </p:txBody>
      </p:sp>
      <p:sp>
        <p:nvSpPr>
          <p:cNvPr id="3" name="Symbol zastępczy tekstu 2"/>
          <p:cNvSpPr txBox="1">
            <a:spLocks noGrp="1"/>
          </p:cNvSpPr>
          <p:nvPr>
            <p:ph type="body" idx="4294967295"/>
          </p:nvPr>
        </p:nvSpPr>
        <p:spPr>
          <a:xfrm>
            <a:off x="503999" y="2880000"/>
            <a:ext cx="9071640" cy="3744000"/>
          </a:xfrm>
        </p:spPr>
        <p:txBody>
          <a:bodyPr/>
          <a:lstStyle/>
          <a:p>
            <a:pPr lvl="0"/>
            <a:r>
              <a:rPr lang="pl-PL">
                <a:latin typeface="Times New Roman" pitchFamily="18"/>
              </a:rPr>
              <a:t>Niestety, nie. Niemiec Ferdinand Lindemann w roku 1882 udowodnił, że </a:t>
            </a:r>
            <a:r>
              <a:rPr lang="pl-PL" i="1">
                <a:latin typeface="Times New Roman" pitchFamily="18"/>
              </a:rPr>
              <a:t>π</a:t>
            </a:r>
            <a:r>
              <a:rPr lang="pl-PL">
                <a:latin typeface="Times New Roman" pitchFamily="18"/>
              </a:rPr>
              <a:t> jest liczbą przestępną, tzn. nie jest pierwiastkiem żadnego wielomianu o współczynnikach całkowitych. A to oznacza, że niemożliwa jest kwadratura koła, co się sprowadza do niemożności konstrukcji odcinka o długości </a:t>
            </a:r>
            <a:r>
              <a:rPr lang="pl-PL" i="1">
                <a:latin typeface="Times New Roman" pitchFamily="18"/>
              </a:rPr>
              <a:t>π</a:t>
            </a:r>
            <a:r>
              <a:rPr lang="pl-PL">
                <a:latin typeface="Times New Roman" pitchFamily="18"/>
              </a:rPr>
              <a:t> za pomocą linijki i cyrkla.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10. Czego jeszcze nie wiemy o π</a:t>
            </a:r>
          </a:p>
        </p:txBody>
      </p:sp>
      <p:sp>
        <p:nvSpPr>
          <p:cNvPr id="3" name="Symbol zastępczy tekstu 2"/>
          <p:cNvSpPr txBox="1">
            <a:spLocks noGrp="1"/>
          </p:cNvSpPr>
          <p:nvPr>
            <p:ph type="body" idx="4294967295"/>
          </p:nvPr>
        </p:nvSpPr>
        <p:spPr/>
        <p:txBody>
          <a:bodyPr/>
          <a:lstStyle/>
          <a:p>
            <a:pPr lvl="0"/>
            <a:r>
              <a:rPr lang="pl-PL">
                <a:latin typeface="Times New Roman" pitchFamily="18"/>
              </a:rPr>
              <a:t>Pozostało jeszcze kilka zagadek, nad którymi się głowią matematycy. Do dziś nie wiemy, czy w nieskończonym ciągu rozwinięcia dziesiętnego </a:t>
            </a:r>
            <a:r>
              <a:rPr lang="pl-PL" i="1">
                <a:latin typeface="Times New Roman" pitchFamily="18"/>
              </a:rPr>
              <a:t>π</a:t>
            </a:r>
            <a:r>
              <a:rPr lang="pl-PL">
                <a:latin typeface="Times New Roman" pitchFamily="18"/>
              </a:rPr>
              <a:t> pojawia się zestaw cyfr 0123456789.</a:t>
            </a:r>
          </a:p>
        </p:txBody>
      </p:sp>
      <p:pic>
        <p:nvPicPr>
          <p:cNvPr id="4" name=""/>
          <p:cNvPicPr>
            <a:picLocks noChangeAspect="1"/>
          </p:cNvPicPr>
          <p:nvPr/>
        </p:nvPicPr>
        <p:blipFill>
          <a:blip r:embed="rId3">
            <a:lum bright="-50000"/>
            <a:alphaModFix/>
          </a:blip>
          <a:srcRect/>
          <a:stretch>
            <a:fillRect/>
          </a:stretch>
        </p:blipFill>
        <p:spPr>
          <a:xfrm>
            <a:off x="1440000" y="3698280"/>
            <a:ext cx="2951999" cy="2853720"/>
          </a:xfrm>
          <a:prstGeom prst="rect">
            <a:avLst/>
          </a:prstGeom>
          <a:noFill/>
          <a:ln>
            <a:noFill/>
          </a:ln>
        </p:spPr>
      </p:pic>
      <p:pic>
        <p:nvPicPr>
          <p:cNvPr id="5" name=""/>
          <p:cNvPicPr>
            <a:picLocks noChangeAspect="1"/>
          </p:cNvPicPr>
          <p:nvPr/>
        </p:nvPicPr>
        <p:blipFill>
          <a:blip r:embed="rId4">
            <a:lum bright="-50000"/>
            <a:alphaModFix/>
          </a:blip>
          <a:srcRect/>
          <a:stretch>
            <a:fillRect/>
          </a:stretch>
        </p:blipFill>
        <p:spPr>
          <a:xfrm>
            <a:off x="5040000" y="3671999"/>
            <a:ext cx="4102200" cy="28141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11. Dlaczego 14 marca?</a:t>
            </a:r>
          </a:p>
        </p:txBody>
      </p:sp>
      <p:sp>
        <p:nvSpPr>
          <p:cNvPr id="3" name="Symbol zastępczy tekstu 2"/>
          <p:cNvSpPr txBox="1">
            <a:spLocks noGrp="1"/>
          </p:cNvSpPr>
          <p:nvPr>
            <p:ph type="body" idx="4294967295"/>
          </p:nvPr>
        </p:nvSpPr>
        <p:spPr/>
        <p:txBody>
          <a:bodyPr/>
          <a:lstStyle/>
          <a:p>
            <a:pPr lvl="0"/>
            <a:r>
              <a:rPr lang="pl-PL">
                <a:latin typeface="Times New Roman" pitchFamily="18"/>
              </a:rPr>
              <a:t>Dzień </a:t>
            </a:r>
            <a:r>
              <a:rPr lang="pl-PL" i="1">
                <a:latin typeface="Times New Roman" pitchFamily="18"/>
              </a:rPr>
              <a:t>π</a:t>
            </a:r>
            <a:r>
              <a:rPr lang="pl-PL">
                <a:latin typeface="Times New Roman" pitchFamily="18"/>
              </a:rPr>
              <a:t> obchodzony jest 14 marca z powodu innego zapisu daty w USA – zapisuje się go jako 3.14. najbardziej wtajemniczeni inaugurują obchody o 1:59 po południu. Łącznie daje to kilka pierwszych cyfr dziesiętnego rozwinięcia </a:t>
            </a:r>
            <a:r>
              <a:rPr lang="pl-PL" i="1">
                <a:latin typeface="Times New Roman" pitchFamily="18"/>
              </a:rPr>
              <a:t>π</a:t>
            </a:r>
            <a:r>
              <a:rPr lang="pl-PL">
                <a:latin typeface="Times New Roman" pitchFamily="18"/>
              </a:rPr>
              <a:t>, czyli 3,141592.</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12. Kwadratura koła istnieje?</a:t>
            </a:r>
          </a:p>
        </p:txBody>
      </p:sp>
      <p:sp>
        <p:nvSpPr>
          <p:cNvPr id="3" name="Symbol zastępczy tekstu 2"/>
          <p:cNvSpPr txBox="1">
            <a:spLocks noGrp="1"/>
          </p:cNvSpPr>
          <p:nvPr>
            <p:ph type="body" idx="4294967295"/>
          </p:nvPr>
        </p:nvSpPr>
        <p:spPr/>
        <p:txBody>
          <a:bodyPr/>
          <a:lstStyle/>
          <a:p>
            <a:pPr lvl="0"/>
            <a:r>
              <a:rPr lang="pl-PL">
                <a:latin typeface="Times New Roman" pitchFamily="18"/>
              </a:rPr>
              <a:t>W 1897 roku stan Indiana przegłosował prawo ustalające wartość</a:t>
            </a:r>
            <a:r>
              <a:rPr lang="pl-PL" i="1">
                <a:latin typeface="Times New Roman" pitchFamily="18"/>
              </a:rPr>
              <a:t> π</a:t>
            </a:r>
            <a:r>
              <a:rPr lang="pl-PL">
                <a:latin typeface="Times New Roman" pitchFamily="18"/>
              </a:rPr>
              <a:t> na dokładnie 3,2. Miało to związek z odkryciem przez jego obywatela rozwiązania problemu kwadratury koła – jedynym problemem było dostosowanie do niego wartości liczby </a:t>
            </a:r>
            <a:r>
              <a:rPr lang="pl-PL" i="1">
                <a:latin typeface="Times New Roman" pitchFamily="18"/>
              </a:rPr>
              <a:t>π</a:t>
            </a:r>
            <a:r>
              <a:rPr lang="pl-PL">
                <a:latin typeface="Times New Roman" pitchFamily="18"/>
              </a:rPr>
              <a:t>.</a:t>
            </a:r>
          </a:p>
        </p:txBody>
      </p:sp>
      <p:pic>
        <p:nvPicPr>
          <p:cNvPr id="4" name=""/>
          <p:cNvPicPr>
            <a:picLocks noChangeAspect="1"/>
          </p:cNvPicPr>
          <p:nvPr/>
        </p:nvPicPr>
        <p:blipFill>
          <a:blip r:embed="rId3">
            <a:lum bright="-50000"/>
            <a:alphaModFix/>
          </a:blip>
          <a:srcRect/>
          <a:stretch>
            <a:fillRect/>
          </a:stretch>
        </p:blipFill>
        <p:spPr>
          <a:xfrm>
            <a:off x="2951999" y="4248000"/>
            <a:ext cx="3960000" cy="266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a:latin typeface="Times New Roman" pitchFamily="18"/>
              </a:rPr>
              <a:t>„Moim dzieckiem jest  π...”</a:t>
            </a:r>
          </a:p>
        </p:txBody>
      </p:sp>
      <p:sp>
        <p:nvSpPr>
          <p:cNvPr id="3" name="Symbol zastępczy tekstu 2"/>
          <p:cNvSpPr txBox="1">
            <a:spLocks noGrp="1"/>
          </p:cNvSpPr>
          <p:nvPr>
            <p:ph type="body" idx="4294967295"/>
          </p:nvPr>
        </p:nvSpPr>
        <p:spPr/>
        <p:txBody>
          <a:bodyPr/>
          <a:lstStyle/>
          <a:p>
            <a:pPr lvl="0">
              <a:spcAft>
                <a:spcPts val="0"/>
              </a:spcAft>
            </a:pPr>
            <a:r>
              <a:rPr lang="pl-PL">
                <a:latin typeface="Times New Roman" pitchFamily="18"/>
              </a:rPr>
              <a:t>Liczba Pi znana jest również jako ludolfina. Nazwę taką otrzymała na cześć Ludolpha van Ceulena, który był holenderskim matematykiem pochodzenia niemieckiego, wykładającym na Uniwersytecie w Lejdzie. Znany jest z tego, że w 1596 roku podał wartość liczby π z dokładnością do 20 miejsc po przecinku. Potem rozszerzył swój wynik do 35 miejsc podając wartość liczby jako:</a:t>
            </a:r>
          </a:p>
          <a:p>
            <a:pPr lvl="0"/>
            <a:r>
              <a:rPr lang="pl-PL" b="1" i="1">
                <a:latin typeface="Times New Roman" pitchFamily="18"/>
              </a:rPr>
              <a:t>3,14159265358979323846264338327950288...</a:t>
            </a:r>
            <a:r>
              <a:rPr lang="pl-PL">
                <a:latin typeface="Times New Roman" pitchFamily="18"/>
              </a:rPr>
              <a:t> Liczba ta została wyryta na jego nagrobku po śmierci.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13. Liczba π gwiazdą filmową?</a:t>
            </a:r>
          </a:p>
        </p:txBody>
      </p:sp>
      <p:sp>
        <p:nvSpPr>
          <p:cNvPr id="3" name="Symbol zastępczy tekstu 2"/>
          <p:cNvSpPr txBox="1">
            <a:spLocks noGrp="1"/>
          </p:cNvSpPr>
          <p:nvPr>
            <p:ph type="body" idx="4294967295"/>
          </p:nvPr>
        </p:nvSpPr>
        <p:spPr/>
        <p:txBody>
          <a:bodyPr/>
          <a:lstStyle/>
          <a:p>
            <a:pPr lvl="0"/>
            <a:r>
              <a:rPr lang="pl-PL">
                <a:latin typeface="Times New Roman" pitchFamily="18"/>
              </a:rPr>
              <a:t>Liczba pi odgrywa też znaczącą rolę w kilku filmach i książkach. Jako przykład podajmy Pi Darrena Aronofskyego, w którym matematyk odnajduje wzór opisujący wszystkie zjawiska na świecie – i tu zaczynają się jego kłopoty. Natomiast w powieści Kontakt Carla Sagana, fragmenty liczby </a:t>
            </a:r>
            <a:r>
              <a:rPr lang="pl-PL" i="1">
                <a:latin typeface="Times New Roman" pitchFamily="18"/>
              </a:rPr>
              <a:t>π</a:t>
            </a:r>
            <a:r>
              <a:rPr lang="pl-PL">
                <a:latin typeface="Times New Roman" pitchFamily="18"/>
              </a:rPr>
              <a:t>, w swoim binarnym rozwinięciu, stanowi klucz do zrozumienia sensu istnienia wszechświata.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14. Gdzie ona jest?</a:t>
            </a:r>
          </a:p>
        </p:txBody>
      </p:sp>
      <p:sp>
        <p:nvSpPr>
          <p:cNvPr id="3" name="Symbol zastępczy tekstu 2"/>
          <p:cNvSpPr txBox="1">
            <a:spLocks noGrp="1"/>
          </p:cNvSpPr>
          <p:nvPr>
            <p:ph type="body" idx="4294967295"/>
          </p:nvPr>
        </p:nvSpPr>
        <p:spPr/>
        <p:txBody>
          <a:bodyPr/>
          <a:lstStyle/>
          <a:p>
            <a:pPr lvl="0"/>
            <a:r>
              <a:rPr lang="pl-PL">
                <a:latin typeface="Times New Roman" pitchFamily="18"/>
              </a:rPr>
              <a:t>Liczba π znalazła zastosowanie w wielu dziedzinach fizyki, od ruchu harmonicznego poczynając, na mechanice kwantowej kończąc. Jest także zawarta we wzorach ogólnej teorii względności.</a:t>
            </a:r>
          </a:p>
        </p:txBody>
      </p:sp>
      <p:pic>
        <p:nvPicPr>
          <p:cNvPr id="4" name=""/>
          <p:cNvPicPr>
            <a:picLocks noChangeAspect="1"/>
          </p:cNvPicPr>
          <p:nvPr/>
        </p:nvPicPr>
        <p:blipFill>
          <a:blip r:embed="rId3">
            <a:lum bright="-50000"/>
            <a:alphaModFix/>
          </a:blip>
          <a:srcRect/>
          <a:stretch>
            <a:fillRect/>
          </a:stretch>
        </p:blipFill>
        <p:spPr>
          <a:xfrm>
            <a:off x="2520000" y="3816000"/>
            <a:ext cx="5040000" cy="29379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
          <p:cNvPicPr>
            <a:picLocks noChangeAspect="1"/>
          </p:cNvPicPr>
          <p:nvPr/>
        </p:nvPicPr>
        <p:blipFill>
          <a:blip r:embed="rId3">
            <a:lum bright="-50000"/>
            <a:alphaModFix/>
          </a:blip>
          <a:srcRect/>
          <a:stretch>
            <a:fillRect/>
          </a:stretch>
        </p:blipFill>
        <p:spPr>
          <a:xfrm>
            <a:off x="361799" y="645840"/>
            <a:ext cx="6048000" cy="5474160"/>
          </a:xfrm>
          <a:prstGeom prst="rect">
            <a:avLst/>
          </a:prstGeom>
          <a:noFill/>
          <a:ln>
            <a:noFill/>
          </a:ln>
        </p:spPr>
      </p:pic>
      <p:pic>
        <p:nvPicPr>
          <p:cNvPr id="3" name=""/>
          <p:cNvPicPr>
            <a:picLocks noChangeAspect="1"/>
          </p:cNvPicPr>
          <p:nvPr/>
        </p:nvPicPr>
        <p:blipFill>
          <a:blip r:embed="rId4">
            <a:lum bright="-50000"/>
            <a:alphaModFix/>
          </a:blip>
          <a:srcRect/>
          <a:stretch>
            <a:fillRect/>
          </a:stretch>
        </p:blipFill>
        <p:spPr>
          <a:xfrm>
            <a:off x="6696000" y="648000"/>
            <a:ext cx="2878200" cy="2376000"/>
          </a:xfrm>
          <a:prstGeom prst="rect">
            <a:avLst/>
          </a:prstGeom>
          <a:noFill/>
          <a:ln>
            <a:noFill/>
          </a:ln>
        </p:spPr>
      </p:pic>
      <p:pic>
        <p:nvPicPr>
          <p:cNvPr id="4" name=""/>
          <p:cNvPicPr>
            <a:picLocks noChangeAspect="1"/>
          </p:cNvPicPr>
          <p:nvPr/>
        </p:nvPicPr>
        <p:blipFill>
          <a:blip r:embed="rId5">
            <a:lum bright="-50000"/>
            <a:alphaModFix/>
          </a:blip>
          <a:srcRect/>
          <a:stretch>
            <a:fillRect/>
          </a:stretch>
        </p:blipFill>
        <p:spPr>
          <a:xfrm>
            <a:off x="6983999" y="3240000"/>
            <a:ext cx="2376000" cy="367235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p>
            <a:pPr lvl="0"/>
            <a:r>
              <a:rPr lang="pl-PL" b="1">
                <a:latin typeface="Times New Roman" pitchFamily="18"/>
              </a:rPr>
              <a:t> π – dwa słupki i poprzeczka</a:t>
            </a:r>
          </a:p>
        </p:txBody>
      </p:sp>
      <p:sp>
        <p:nvSpPr>
          <p:cNvPr id="3" name="Symbol zastępczy tekstu 2"/>
          <p:cNvSpPr txBox="1">
            <a:spLocks noGrp="1"/>
          </p:cNvSpPr>
          <p:nvPr>
            <p:ph type="body" idx="4294967295"/>
          </p:nvPr>
        </p:nvSpPr>
        <p:spPr>
          <a:xfrm>
            <a:off x="432000" y="1769040"/>
            <a:ext cx="9071640" cy="4989240"/>
          </a:xfrm>
        </p:spPr>
        <p:txBody>
          <a:bodyPr/>
          <a:lstStyle/>
          <a:p>
            <a:pPr lvl="0"/>
            <a:r>
              <a:rPr lang="pl-PL">
                <a:latin typeface="Times New Roman" pitchFamily="18"/>
              </a:rPr>
              <a:t>Wierzcie lub nie, ale zdarzają się ludzie, którzy nie mają pojęcia czym jest Pi. Słyszeli o tym, podejrzewają, że to pewnie modne określenie, albo imię bohatera jakiegoś filmu. Wstyd, szczególnie, gdy z taką niewiedzą trafi się na studia… Ale już nie jest wstydem nie wiedzieć, że na 100 tysięcznym miejscu po przecinku jest cyfra 1 lub że w pierwszym milionie cyfr nie ma sekwencji 123456.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3999" y="576000"/>
            <a:ext cx="9071640" cy="12858840"/>
          </a:xfrm>
        </p:spPr>
        <p:txBody>
          <a:bodyPr/>
          <a:lstStyle/>
          <a:p>
            <a:pPr lvl="0"/>
            <a:r>
              <a:rPr lang="pl-PL">
                <a:latin typeface="Times New Roman" pitchFamily="18"/>
              </a:rPr>
              <a:t>Zresztą konia z rzędem temu, kto na co dzień pamięta, że Pi rozwijamy dziesiętnie w następujący sposób:</a:t>
            </a:r>
          </a:p>
          <a:p>
            <a:pPr lvl="0" algn="ctr"/>
            <a:r>
              <a:rPr lang="pl-PL" sz="4400" b="1" i="1">
                <a:latin typeface="Times New Roman" pitchFamily="18"/>
              </a:rPr>
              <a:t>π</a:t>
            </a:r>
            <a:r>
              <a:rPr lang="pl-PL" b="1" i="1">
                <a:latin typeface="Times New Roman" pitchFamily="18"/>
              </a:rPr>
              <a:t>=3,14159265358979323846264338327950288419716939937510582097…</a:t>
            </a:r>
          </a:p>
          <a:p>
            <a:pPr lvl="0"/>
            <a:r>
              <a:rPr lang="pl-PL">
                <a:latin typeface="Times New Roman" pitchFamily="18"/>
              </a:rPr>
              <a:t>i tak można w nieskończoność.</a:t>
            </a:r>
          </a:p>
          <a:p>
            <a:pPr lvl="0"/>
            <a:r>
              <a:rPr lang="pl-PL">
                <a:latin typeface="Times New Roman" pitchFamily="18"/>
              </a:rPr>
              <a:t>Są jednak tacy zapaleńcy, którzy stawiają sobie za zadanie spamiętanie jak największej ilości cyfr po przecinku, a pomocne mogą być tu na przykład tak zwane pi-ematy, czyli wierszyki, w których liczba liter w każdym słowie odpowiada kolejnej cyfrze rozwinięcia Pi.</a:t>
            </a:r>
          </a:p>
          <a:p>
            <a:pPr lvl="0"/>
            <a:endParaRPr lang="pl-P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360000" y="648000"/>
            <a:ext cx="4426560" cy="6398280"/>
          </a:xfrm>
        </p:spPr>
        <p:txBody>
          <a:bodyPr/>
          <a:lstStyle/>
          <a:p>
            <a:pPr lvl="0">
              <a:spcAft>
                <a:spcPts val="0"/>
              </a:spcAft>
            </a:pPr>
            <a:r>
              <a:rPr lang="pl-PL" sz="2800" b="1" i="1">
                <a:solidFill>
                  <a:srgbClr val="000000"/>
                </a:solidFill>
                <a:latin typeface="Times New Roman" pitchFamily="18"/>
              </a:rPr>
              <a:t>„Kuć i orać”</a:t>
            </a:r>
          </a:p>
          <a:p>
            <a:pPr lvl="0">
              <a:spcAft>
                <a:spcPts val="0"/>
              </a:spcAft>
            </a:pPr>
            <a:endParaRPr lang="pl-PL" sz="2800" b="1" i="1">
              <a:solidFill>
                <a:srgbClr val="000000"/>
              </a:solidFill>
              <a:latin typeface="Times New Roman" pitchFamily="18"/>
            </a:endParaRPr>
          </a:p>
          <a:p>
            <a:pPr lvl="0">
              <a:spcAft>
                <a:spcPts val="0"/>
              </a:spcAft>
            </a:pPr>
            <a:r>
              <a:rPr lang="pl-PL" sz="2800" b="1" i="1">
                <a:solidFill>
                  <a:srgbClr val="000000"/>
                </a:solidFill>
                <a:latin typeface="Times New Roman" pitchFamily="18"/>
              </a:rPr>
              <a:t>Kuć i orać</a:t>
            </a:r>
          </a:p>
          <a:p>
            <a:pPr lvl="0">
              <a:spcAft>
                <a:spcPts val="0"/>
              </a:spcAft>
            </a:pPr>
            <a:r>
              <a:rPr lang="pl-PL" sz="2800" b="1" i="1">
                <a:solidFill>
                  <a:srgbClr val="000000"/>
                </a:solidFill>
                <a:latin typeface="Times New Roman" pitchFamily="18"/>
              </a:rPr>
              <a:t>W dzień zawzięcie</a:t>
            </a:r>
          </a:p>
          <a:p>
            <a:pPr lvl="0">
              <a:spcAft>
                <a:spcPts val="0"/>
              </a:spcAft>
            </a:pPr>
            <a:r>
              <a:rPr lang="pl-PL" sz="2800" b="1" i="1">
                <a:solidFill>
                  <a:srgbClr val="000000"/>
                </a:solidFill>
                <a:latin typeface="Times New Roman" pitchFamily="18"/>
              </a:rPr>
              <a:t>Bo plonów niema bez trudu</a:t>
            </a:r>
          </a:p>
          <a:p>
            <a:pPr lvl="0">
              <a:spcAft>
                <a:spcPts val="0"/>
              </a:spcAft>
            </a:pPr>
            <a:r>
              <a:rPr lang="pl-PL" sz="2800" b="1" i="1">
                <a:solidFill>
                  <a:srgbClr val="000000"/>
                </a:solidFill>
                <a:latin typeface="Times New Roman" pitchFamily="18"/>
              </a:rPr>
              <a:t>Złocisty szczęścia okręcie</a:t>
            </a:r>
          </a:p>
          <a:p>
            <a:pPr lvl="0">
              <a:spcAft>
                <a:spcPts val="0"/>
              </a:spcAft>
            </a:pPr>
            <a:r>
              <a:rPr lang="pl-PL" sz="2800" b="1" i="1">
                <a:solidFill>
                  <a:srgbClr val="000000"/>
                </a:solidFill>
                <a:latin typeface="Times New Roman" pitchFamily="18"/>
              </a:rPr>
              <a:t>Kołyszesz...</a:t>
            </a:r>
          </a:p>
          <a:p>
            <a:pPr lvl="0">
              <a:spcAft>
                <a:spcPts val="0"/>
              </a:spcAft>
            </a:pPr>
            <a:r>
              <a:rPr lang="pl-PL" sz="2800" b="1" i="1">
                <a:solidFill>
                  <a:srgbClr val="000000"/>
                </a:solidFill>
                <a:latin typeface="Times New Roman" pitchFamily="18"/>
              </a:rPr>
              <a:t>Kuć.</a:t>
            </a:r>
          </a:p>
          <a:p>
            <a:pPr lvl="0">
              <a:spcAft>
                <a:spcPts val="0"/>
              </a:spcAft>
            </a:pPr>
            <a:r>
              <a:rPr lang="pl-PL" sz="2800" b="1" i="1">
                <a:solidFill>
                  <a:srgbClr val="000000"/>
                </a:solidFill>
                <a:latin typeface="Times New Roman" pitchFamily="18"/>
              </a:rPr>
              <a:t>My nie czekajmy cudu.</a:t>
            </a:r>
          </a:p>
          <a:p>
            <a:pPr lvl="0">
              <a:spcAft>
                <a:spcPts val="0"/>
              </a:spcAft>
            </a:pPr>
            <a:r>
              <a:rPr lang="pl-PL" sz="2800" b="1" i="1">
                <a:solidFill>
                  <a:srgbClr val="000000"/>
                </a:solidFill>
                <a:latin typeface="Times New Roman" pitchFamily="18"/>
              </a:rPr>
              <a:t>Robota</a:t>
            </a:r>
          </a:p>
          <a:p>
            <a:pPr lvl="0">
              <a:spcAft>
                <a:spcPts val="0"/>
              </a:spcAft>
            </a:pPr>
            <a:r>
              <a:rPr lang="pl-PL" sz="2800" b="1" i="1">
                <a:solidFill>
                  <a:srgbClr val="000000"/>
                </a:solidFill>
                <a:latin typeface="Times New Roman" pitchFamily="18"/>
              </a:rPr>
              <a:t>To potęga ludu.</a:t>
            </a:r>
          </a:p>
          <a:p>
            <a:pPr lvl="0"/>
            <a:endParaRPr lang="pl-PL" sz="2800" b="1" i="1">
              <a:solidFill>
                <a:srgbClr val="000000"/>
              </a:solidFill>
              <a:latin typeface="Times New Roman" pitchFamily="18"/>
            </a:endParaRPr>
          </a:p>
          <a:p>
            <a:pPr lvl="0" algn="r"/>
            <a:r>
              <a:rPr lang="pl-PL" sz="2800" b="1" i="1">
                <a:solidFill>
                  <a:srgbClr val="000000"/>
                </a:solidFill>
                <a:latin typeface="Times New Roman" pitchFamily="18"/>
              </a:rPr>
              <a:t>Kazimierz Cwojdziński</a:t>
            </a:r>
          </a:p>
        </p:txBody>
      </p:sp>
      <p:sp>
        <p:nvSpPr>
          <p:cNvPr id="3" name="Symbol zastępczy tekstu 2"/>
          <p:cNvSpPr txBox="1">
            <a:spLocks noGrp="1"/>
          </p:cNvSpPr>
          <p:nvPr>
            <p:ph type="body" idx="4294967295"/>
          </p:nvPr>
        </p:nvSpPr>
        <p:spPr>
          <a:xfrm>
            <a:off x="4863960" y="576000"/>
            <a:ext cx="4712040" cy="6912000"/>
          </a:xfrm>
        </p:spPr>
        <p:txBody>
          <a:bodyPr anchor="t"/>
          <a:lstStyle/>
          <a:p>
            <a:pPr lvl="0">
              <a:spcAft>
                <a:spcPts val="0"/>
              </a:spcAft>
            </a:pPr>
            <a:r>
              <a:rPr lang="pl-PL" sz="2800" b="1" i="1">
                <a:latin typeface="Times New Roman" pitchFamily="18"/>
              </a:rPr>
              <a:t>„Inwokacja do Mnemozyny”</a:t>
            </a:r>
          </a:p>
          <a:p>
            <a:pPr lvl="0">
              <a:spcAft>
                <a:spcPts val="0"/>
              </a:spcAft>
            </a:pPr>
            <a:endParaRPr lang="pl-PL" sz="2800" b="1" i="1">
              <a:latin typeface="Times New Roman" pitchFamily="18"/>
            </a:endParaRPr>
          </a:p>
          <a:p>
            <a:pPr lvl="0">
              <a:spcAft>
                <a:spcPts val="0"/>
              </a:spcAft>
            </a:pPr>
            <a:r>
              <a:rPr lang="pl-PL" sz="2800" b="1" i="1">
                <a:latin typeface="Times New Roman" pitchFamily="18"/>
              </a:rPr>
              <a:t>Daj, o Pani, o boska Mnemozyno,</a:t>
            </a:r>
          </a:p>
          <a:p>
            <a:pPr lvl="0">
              <a:spcAft>
                <a:spcPts val="0"/>
              </a:spcAft>
            </a:pPr>
            <a:r>
              <a:rPr lang="pl-PL" sz="2800" b="1" i="1">
                <a:latin typeface="Times New Roman" pitchFamily="18"/>
              </a:rPr>
              <a:t>Pi liczbę, którą też zowią ponętnie ludolfiną,</a:t>
            </a:r>
          </a:p>
          <a:p>
            <a:pPr lvl="0">
              <a:spcAft>
                <a:spcPts val="0"/>
              </a:spcAft>
            </a:pPr>
            <a:r>
              <a:rPr lang="pl-PL" sz="2800" b="1" i="1">
                <a:latin typeface="Times New Roman" pitchFamily="18"/>
              </a:rPr>
              <a:t>Pamięci przekazać tak, by jej dowolnie oraz szybko do pomocy użyć,</a:t>
            </a:r>
          </a:p>
          <a:p>
            <a:pPr lvl="0">
              <a:spcAft>
                <a:spcPts val="0"/>
              </a:spcAft>
            </a:pPr>
            <a:r>
              <a:rPr lang="pl-PL" sz="2800" b="1" i="1">
                <a:latin typeface="Times New Roman" pitchFamily="18"/>
              </a:rPr>
              <a:t>Gdy się zadania nie da inaczej rozwiązać</a:t>
            </a:r>
          </a:p>
          <a:p>
            <a:pPr lvl="0">
              <a:spcAft>
                <a:spcPts val="0"/>
              </a:spcAft>
            </a:pPr>
            <a:r>
              <a:rPr lang="pl-PL" sz="2800" b="1" i="1">
                <a:latin typeface="Times New Roman" pitchFamily="18"/>
              </a:rPr>
              <a:t>Pauza - to zastąpić liczbami.</a:t>
            </a:r>
          </a:p>
          <a:p>
            <a:pPr lvl="0">
              <a:spcAft>
                <a:spcPts val="0"/>
              </a:spcAft>
            </a:pPr>
            <a:endParaRPr lang="pl-PL" sz="2800" b="1" i="1">
              <a:latin typeface="Times New Roman" pitchFamily="18"/>
            </a:endParaRPr>
          </a:p>
          <a:p>
            <a:pPr lvl="0" algn="r">
              <a:spcAft>
                <a:spcPts val="0"/>
              </a:spcAft>
            </a:pPr>
            <a:r>
              <a:rPr lang="pl-PL" sz="2800" b="1" i="1">
                <a:latin typeface="Times New Roman" pitchFamily="18"/>
              </a:rPr>
              <a:t>Witold Rybczyński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
          <p:cNvPicPr>
            <a:picLocks noChangeAspect="1"/>
          </p:cNvPicPr>
          <p:nvPr/>
        </p:nvPicPr>
        <p:blipFill>
          <a:blip r:embed="rId3">
            <a:lum bright="-50000"/>
            <a:alphaModFix/>
          </a:blip>
          <a:srcRect/>
          <a:stretch>
            <a:fillRect/>
          </a:stretch>
        </p:blipFill>
        <p:spPr>
          <a:xfrm>
            <a:off x="681120" y="288000"/>
            <a:ext cx="8822880" cy="3671999"/>
          </a:xfrm>
          <a:prstGeom prst="rect">
            <a:avLst/>
          </a:prstGeom>
          <a:noFill/>
          <a:ln>
            <a:noFill/>
          </a:ln>
        </p:spPr>
      </p:pic>
      <p:pic>
        <p:nvPicPr>
          <p:cNvPr id="3" name=""/>
          <p:cNvPicPr>
            <a:picLocks noChangeAspect="1"/>
          </p:cNvPicPr>
          <p:nvPr/>
        </p:nvPicPr>
        <p:blipFill>
          <a:blip r:embed="rId4">
            <a:lum bright="-50000"/>
            <a:alphaModFix/>
          </a:blip>
          <a:srcRect/>
          <a:stretch>
            <a:fillRect/>
          </a:stretch>
        </p:blipFill>
        <p:spPr>
          <a:xfrm>
            <a:off x="648000" y="4104000"/>
            <a:ext cx="8928000" cy="302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2560</Words>
  <Application>Microsoft Office PowerPoint</Application>
  <PresentationFormat>Panoramiczny</PresentationFormat>
  <Paragraphs>141</Paragraphs>
  <Slides>41</Slides>
  <Notes>41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41</vt:i4>
      </vt:variant>
    </vt:vector>
  </HeadingPairs>
  <TitlesOfParts>
    <vt:vector size="49" baseType="lpstr">
      <vt:lpstr>Microsoft YaHei</vt:lpstr>
      <vt:lpstr>Arial</vt:lpstr>
      <vt:lpstr>Calibri</vt:lpstr>
      <vt:lpstr>Lucida Sans</vt:lpstr>
      <vt:lpstr>Lucida Sans Unicode</vt:lpstr>
      <vt:lpstr>Tahoma</vt:lpstr>
      <vt:lpstr>Times New Roman</vt:lpstr>
      <vt:lpstr>Domyślnie</vt:lpstr>
      <vt:lpstr>Lekcja 1</vt:lpstr>
      <vt:lpstr>Najsłynniejsza stała matematyczna</vt:lpstr>
      <vt:lpstr>Dlaczego π?</vt:lpstr>
      <vt:lpstr>„Moim dzieckiem jest  π...”</vt:lpstr>
      <vt:lpstr>Prezentacja programu PowerPoint</vt:lpstr>
      <vt:lpstr> π – dwa słupki i poprzeczka</vt:lpstr>
      <vt:lpstr>Prezentacja programu PowerPoint</vt:lpstr>
      <vt:lpstr>Prezentacja programu PowerPoint</vt:lpstr>
      <vt:lpstr>Prezentacja programu PowerPoint</vt:lpstr>
      <vt:lpstr>Prezentacja programu PowerPoint</vt:lpstr>
      <vt:lpstr>Kto jest autorem najdłuższego  pi-ematu?</vt:lpstr>
      <vt:lpstr>Kto dostał Nagrodę Nobla za π?</vt:lpstr>
      <vt:lpstr>Jak dokładnie warto znać Pi, by Wszechświat się nie zawalił?</vt:lpstr>
      <vt:lpstr>Prezentacja programu PowerPoint</vt:lpstr>
      <vt:lpstr>Prezentacja programu PowerPoint</vt:lpstr>
      <vt:lpstr>Ręcznie lub maszynowo - sposoby wyliczania Pi</vt:lpstr>
      <vt:lpstr>Prezentacja programu PowerPoint</vt:lpstr>
      <vt:lpstr>Prezentacja programu PowerPoint</vt:lpstr>
      <vt:lpstr>Dokładność wyliczenia liczby Pi</vt:lpstr>
      <vt:lpstr>Zapamiętaj tyle cyfr ile się da</vt:lpstr>
      <vt:lpstr>Prezentacja programu PowerPoint</vt:lpstr>
      <vt:lpstr>Kwadratura koła</vt:lpstr>
      <vt:lpstr>Prezentacja programu PowerPoint</vt:lpstr>
      <vt:lpstr>Pi sprawia, że Wszechświat jest prawdziwy</vt:lpstr>
      <vt:lpstr>Ukryte piękno liczby Pi</vt:lpstr>
      <vt:lpstr>Prezentacja programu PowerPoint</vt:lpstr>
      <vt:lpstr>3,14 ciekawostek o π</vt:lpstr>
      <vt:lpstr>1. Co ma wspólnego Dzień Pi z bombą atomową?</vt:lpstr>
      <vt:lpstr>2. Ile wynosi Pi według Biblii?</vt:lpstr>
      <vt:lpstr>3. Który z wzorów zawierających π jest najpiękniejszy?</vt:lpstr>
      <vt:lpstr>4. Czy starożytni Egipcjanie znali π?</vt:lpstr>
      <vt:lpstr>5. Kto jest patronem dnia π?</vt:lpstr>
      <vt:lpstr>6. Kto wyliczył najwięcej cyfr π po przecinku?</vt:lpstr>
      <vt:lpstr>7. Kto miał największego pecha z powodu π</vt:lpstr>
      <vt:lpstr>8. Po co wylicza się π z coraz większą dokładnością?</vt:lpstr>
      <vt:lpstr> 9. Czy można wykreślić odcinek długości π tylko z użyciem cyrkla i linijki?</vt:lpstr>
      <vt:lpstr>10. Czego jeszcze nie wiemy o π</vt:lpstr>
      <vt:lpstr>11. Dlaczego 14 marca?</vt:lpstr>
      <vt:lpstr>12. Kwadratura koła istnieje?</vt:lpstr>
      <vt:lpstr>13. Liczba π gwiazdą filmową?</vt:lpstr>
      <vt:lpstr>14. Gdzie ona jest?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Lekcja 1</dc:title>
  <dc:creator>Samsung</dc:creator>
  <cp:lastModifiedBy>Konto Microsoft</cp:lastModifiedBy>
  <cp:revision>5</cp:revision>
  <dcterms:created xsi:type="dcterms:W3CDTF">2019-03-04T14:55:58Z</dcterms:created>
  <dcterms:modified xsi:type="dcterms:W3CDTF">2021-03-14T20:51:56Z</dcterms:modified>
</cp:coreProperties>
</file>