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70" r:id="rId2"/>
    <p:sldId id="292" r:id="rId3"/>
    <p:sldId id="294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4" r:id="rId14"/>
    <p:sldId id="285" r:id="rId15"/>
    <p:sldId id="287" r:id="rId16"/>
    <p:sldId id="286" r:id="rId17"/>
    <p:sldId id="289" r:id="rId18"/>
    <p:sldId id="281" r:id="rId19"/>
    <p:sldId id="257" r:id="rId20"/>
    <p:sldId id="258" r:id="rId21"/>
    <p:sldId id="259" r:id="rId22"/>
    <p:sldId id="260" r:id="rId23"/>
    <p:sldId id="261" r:id="rId24"/>
    <p:sldId id="263" r:id="rId25"/>
    <p:sldId id="264" r:id="rId26"/>
    <p:sldId id="265" r:id="rId27"/>
    <p:sldId id="266" r:id="rId28"/>
    <p:sldId id="269" r:id="rId29"/>
    <p:sldId id="283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0074" autoAdjust="0"/>
    <p:restoredTop sz="94660"/>
  </p:normalViewPr>
  <p:slideViewPr>
    <p:cSldViewPr snapToGrid="0">
      <p:cViewPr varScale="1">
        <p:scale>
          <a:sx n="61" d="100"/>
          <a:sy n="61" d="100"/>
        </p:scale>
        <p:origin x="7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E87C-DE57-4032-9348-0AD0E9BB6753}" type="datetimeFigureOut">
              <a:rPr lang="pl-PL" smtClean="0"/>
              <a:t>21.02.2021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DE85-E311-4749-98C7-135254DAD860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371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E87C-DE57-4032-9348-0AD0E9BB6753}" type="datetimeFigureOut">
              <a:rPr lang="pl-PL" smtClean="0"/>
              <a:t>21.02.2021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DE85-E311-4749-98C7-135254DAD8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7505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E87C-DE57-4032-9348-0AD0E9BB6753}" type="datetimeFigureOut">
              <a:rPr lang="pl-PL" smtClean="0"/>
              <a:t>21.02.2021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DE85-E311-4749-98C7-135254DAD8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1298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E87C-DE57-4032-9348-0AD0E9BB6753}" type="datetimeFigureOut">
              <a:rPr lang="pl-PL" smtClean="0"/>
              <a:t>21.02.2021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DE85-E311-4749-98C7-135254DAD8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327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E87C-DE57-4032-9348-0AD0E9BB6753}" type="datetimeFigureOut">
              <a:rPr lang="pl-PL" smtClean="0"/>
              <a:t>21.02.2021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DE85-E311-4749-98C7-135254DAD860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649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E87C-DE57-4032-9348-0AD0E9BB6753}" type="datetimeFigureOut">
              <a:rPr lang="pl-PL" smtClean="0"/>
              <a:t>21.02.2021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DE85-E311-4749-98C7-135254DAD8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3710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E87C-DE57-4032-9348-0AD0E9BB6753}" type="datetimeFigureOut">
              <a:rPr lang="pl-PL" smtClean="0"/>
              <a:t>21.02.2021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DE85-E311-4749-98C7-135254DAD8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0246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E87C-DE57-4032-9348-0AD0E9BB6753}" type="datetimeFigureOut">
              <a:rPr lang="pl-PL" smtClean="0"/>
              <a:t>21.02.2021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DE85-E311-4749-98C7-135254DAD8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9043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E87C-DE57-4032-9348-0AD0E9BB6753}" type="datetimeFigureOut">
              <a:rPr lang="pl-PL" smtClean="0"/>
              <a:t>21.02.2021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DE85-E311-4749-98C7-135254DAD8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264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E94E87C-DE57-4032-9348-0AD0E9BB6753}" type="datetimeFigureOut">
              <a:rPr lang="pl-PL" smtClean="0"/>
              <a:t>21.02.2021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13DE85-E311-4749-98C7-135254DAD8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5749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E87C-DE57-4032-9348-0AD0E9BB6753}" type="datetimeFigureOut">
              <a:rPr lang="pl-PL" smtClean="0"/>
              <a:t>21.02.2021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DE85-E311-4749-98C7-135254DAD8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5452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E94E87C-DE57-4032-9348-0AD0E9BB6753}" type="datetimeFigureOut">
              <a:rPr lang="pl-PL" smtClean="0"/>
              <a:t>21.02.2021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B13DE85-E311-4749-98C7-135254DAD860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080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yktanda.online/app/dyktando/2867" TargetMode="External"/><Relationship Id="rId2" Type="http://schemas.openxmlformats.org/officeDocument/2006/relationships/hyperlink" Target="https://dyktanda.online/app/dyktando/213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yktanda.online/app/dyktando/1464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display?v=pjn0yk8qc2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ZW4GgzQ1c4" TargetMode="External"/><Relationship Id="rId2" Type="http://schemas.openxmlformats.org/officeDocument/2006/relationships/hyperlink" Target="https://www.youtube.com/watch?v=RxPKer-tmf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C_mCux85_3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ULsS1pPDlg" TargetMode="External"/><Relationship Id="rId2" Type="http://schemas.openxmlformats.org/officeDocument/2006/relationships/hyperlink" Target="https://www.youtube.com/watch?v=fSbzsA7kDi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kA0wXEp-EK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254035" y="1227909"/>
            <a:ext cx="91831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6000" dirty="0">
                <a:solidFill>
                  <a:srgbClr val="C00000"/>
                </a:solidFill>
                <a:latin typeface="High Tower Text" panose="02040502050506030303" pitchFamily="18" charset="0"/>
              </a:rPr>
              <a:t>Międzynarodowy Dzień</a:t>
            </a:r>
            <a:br>
              <a:rPr lang="pl-PL" sz="6000" dirty="0">
                <a:solidFill>
                  <a:srgbClr val="C00000"/>
                </a:solidFill>
                <a:latin typeface="High Tower Text" panose="02040502050506030303" pitchFamily="18" charset="0"/>
              </a:rPr>
            </a:br>
            <a:r>
              <a:rPr lang="pl-PL" sz="6000" dirty="0">
                <a:solidFill>
                  <a:srgbClr val="C00000"/>
                </a:solidFill>
                <a:latin typeface="High Tower Text" panose="02040502050506030303" pitchFamily="18" charset="0"/>
              </a:rPr>
              <a:t>Języka </a:t>
            </a:r>
            <a:r>
              <a:rPr lang="pl-PL" sz="6000" dirty="0" smtClean="0">
                <a:solidFill>
                  <a:srgbClr val="C00000"/>
                </a:solidFill>
                <a:latin typeface="High Tower Text" panose="02040502050506030303" pitchFamily="18" charset="0"/>
              </a:rPr>
              <a:t>Ojczystego - </a:t>
            </a:r>
            <a:r>
              <a:rPr lang="pl-PL" sz="6000" dirty="0">
                <a:solidFill>
                  <a:srgbClr val="C00000"/>
                </a:solidFill>
                <a:latin typeface="High Tower Text" panose="02040502050506030303" pitchFamily="18" charset="0"/>
              </a:rPr>
              <a:t/>
            </a:r>
            <a:br>
              <a:rPr lang="pl-PL" sz="6000" dirty="0">
                <a:solidFill>
                  <a:srgbClr val="C00000"/>
                </a:solidFill>
                <a:latin typeface="High Tower Text" panose="02040502050506030303" pitchFamily="18" charset="0"/>
              </a:rPr>
            </a:br>
            <a:r>
              <a:rPr lang="pl-PL" sz="6000" dirty="0">
                <a:solidFill>
                  <a:srgbClr val="C00000"/>
                </a:solidFill>
                <a:latin typeface="High Tower Text" panose="02040502050506030303" pitchFamily="18" charset="0"/>
              </a:rPr>
              <a:t>21 lutego</a:t>
            </a:r>
            <a:endParaRPr lang="pl-PL" sz="6000" dirty="0"/>
          </a:p>
        </p:txBody>
      </p:sp>
    </p:spTree>
    <p:extLst>
      <p:ext uri="{BB962C8B-B14F-4D97-AF65-F5344CB8AC3E}">
        <p14:creationId xmlns:p14="http://schemas.microsoft.com/office/powerpoint/2010/main" val="1067458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  <a:latin typeface="Garamond" panose="02020404030301010803" pitchFamily="18" charset="0"/>
              </a:rPr>
              <a:t>…a teraz zadanka</a:t>
            </a:r>
            <a:r>
              <a:rPr lang="pl-PL" dirty="0">
                <a:solidFill>
                  <a:schemeClr val="tx1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</a:t>
            </a:r>
            <a:endParaRPr lang="pl-PL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pl-PL" sz="2400" b="1" dirty="0">
                <a:solidFill>
                  <a:schemeClr val="tx1"/>
                </a:solidFill>
                <a:latin typeface="Garamond" panose="02020404030301010803" pitchFamily="18" charset="0"/>
              </a:rPr>
              <a:t>Która forma jest poprawna: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 włącza </a:t>
            </a:r>
            <a:r>
              <a:rPr lang="pl-PL" sz="2400" dirty="0">
                <a:solidFill>
                  <a:schemeClr val="tx1"/>
                </a:solidFill>
                <a:latin typeface="Garamond" panose="02020404030301010803" pitchFamily="18" charset="0"/>
              </a:rPr>
              <a:t>– </a:t>
            </a:r>
            <a:r>
              <a:rPr lang="pl-PL" sz="2400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włancza</a:t>
            </a:r>
            <a:endParaRPr lang="pl-PL" sz="240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 </a:t>
            </a:r>
            <a:r>
              <a:rPr lang="pl-PL" sz="2400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umią</a:t>
            </a:r>
            <a:r>
              <a:rPr lang="pl-PL" sz="24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pl-PL" sz="2400" dirty="0">
                <a:solidFill>
                  <a:schemeClr val="tx1"/>
                </a:solidFill>
                <a:latin typeface="Garamond" panose="02020404030301010803" pitchFamily="18" charset="0"/>
              </a:rPr>
              <a:t>– umieją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 cofać </a:t>
            </a:r>
            <a:r>
              <a:rPr lang="pl-PL" sz="2400" dirty="0">
                <a:solidFill>
                  <a:schemeClr val="tx1"/>
                </a:solidFill>
                <a:latin typeface="Garamond" panose="02020404030301010803" pitchFamily="18" charset="0"/>
              </a:rPr>
              <a:t>się – cofać się do </a:t>
            </a:r>
            <a:r>
              <a:rPr lang="pl-PL" sz="24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tyłu</a:t>
            </a:r>
            <a:endParaRPr lang="pl-PL" sz="24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 sweter </a:t>
            </a:r>
            <a:r>
              <a:rPr lang="pl-PL" sz="2400" dirty="0">
                <a:solidFill>
                  <a:schemeClr val="tx1"/>
                </a:solidFill>
                <a:latin typeface="Garamond" panose="02020404030301010803" pitchFamily="18" charset="0"/>
              </a:rPr>
              <a:t>– </a:t>
            </a:r>
            <a:r>
              <a:rPr lang="pl-PL" sz="2400" dirty="0" err="1">
                <a:solidFill>
                  <a:schemeClr val="tx1"/>
                </a:solidFill>
                <a:latin typeface="Garamond" panose="02020404030301010803" pitchFamily="18" charset="0"/>
              </a:rPr>
              <a:t>swetr</a:t>
            </a:r>
            <a:endParaRPr lang="pl-PL" sz="24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 fakt </a:t>
            </a:r>
            <a:r>
              <a:rPr lang="pl-PL" sz="2400" dirty="0">
                <a:solidFill>
                  <a:schemeClr val="tx1"/>
                </a:solidFill>
                <a:latin typeface="Garamond" panose="02020404030301010803" pitchFamily="18" charset="0"/>
              </a:rPr>
              <a:t>– fakt autentyczny</a:t>
            </a:r>
          </a:p>
          <a:p>
            <a:endParaRPr lang="pl-PL" dirty="0"/>
          </a:p>
        </p:txBody>
      </p:sp>
      <p:pic>
        <p:nvPicPr>
          <p:cNvPr id="5" name="Picture 2" descr="Zobacz obraz źródłow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40" y="1737360"/>
            <a:ext cx="5577523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005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>
                <a:solidFill>
                  <a:schemeClr val="tx1"/>
                </a:solidFill>
                <a:latin typeface="Garamond" panose="02020404030301010803" pitchFamily="18" charset="0"/>
              </a:rPr>
              <a:t>2. Wybierz właściwą formę.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24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 Na </a:t>
            </a:r>
            <a:r>
              <a:rPr lang="pl-PL" sz="2400" dirty="0">
                <a:solidFill>
                  <a:schemeClr val="tx1"/>
                </a:solidFill>
                <a:latin typeface="Garamond" panose="02020404030301010803" pitchFamily="18" charset="0"/>
              </a:rPr>
              <a:t>stole leży pomarańcz/ pomarańcza.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 Cytat </a:t>
            </a:r>
            <a:r>
              <a:rPr lang="pl-PL" sz="2400" dirty="0">
                <a:solidFill>
                  <a:schemeClr val="tx1"/>
                </a:solidFill>
                <a:latin typeface="Garamond" panose="02020404030301010803" pitchFamily="18" charset="0"/>
              </a:rPr>
              <a:t>zapisujemy w cudzysłowie/ </a:t>
            </a:r>
            <a:r>
              <a:rPr lang="pl-PL" sz="2400" dirty="0" err="1">
                <a:solidFill>
                  <a:schemeClr val="tx1"/>
                </a:solidFill>
                <a:latin typeface="Garamond" panose="02020404030301010803" pitchFamily="18" charset="0"/>
              </a:rPr>
              <a:t>cudzysłowiu</a:t>
            </a:r>
            <a:r>
              <a:rPr lang="pl-PL" sz="2400" dirty="0">
                <a:solidFill>
                  <a:schemeClr val="tx1"/>
                </a:solidFill>
                <a:latin typeface="Garamond" panose="02020404030301010803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 Dzisiaj </a:t>
            </a:r>
            <a:r>
              <a:rPr lang="pl-PL" sz="2400" dirty="0">
                <a:solidFill>
                  <a:schemeClr val="tx1"/>
                </a:solidFill>
                <a:latin typeface="Garamond" panose="02020404030301010803" pitchFamily="18" charset="0"/>
              </a:rPr>
              <a:t>wiał silny </a:t>
            </a:r>
            <a:r>
              <a:rPr lang="pl-PL" sz="2400" dirty="0" err="1">
                <a:solidFill>
                  <a:schemeClr val="tx1"/>
                </a:solidFill>
                <a:latin typeface="Garamond" panose="02020404030301010803" pitchFamily="18" charset="0"/>
              </a:rPr>
              <a:t>wiater</a:t>
            </a:r>
            <a:r>
              <a:rPr lang="pl-PL" sz="2400" dirty="0">
                <a:solidFill>
                  <a:schemeClr val="tx1"/>
                </a:solidFill>
                <a:latin typeface="Garamond" panose="02020404030301010803" pitchFamily="18" charset="0"/>
              </a:rPr>
              <a:t>/ wiatr.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 Wczoraj </a:t>
            </a:r>
            <a:r>
              <a:rPr lang="pl-PL" sz="2400" dirty="0">
                <a:solidFill>
                  <a:schemeClr val="tx1"/>
                </a:solidFill>
                <a:latin typeface="Garamond" panose="02020404030301010803" pitchFamily="18" charset="0"/>
              </a:rPr>
              <a:t>wyszedłem/ </a:t>
            </a:r>
            <a:r>
              <a:rPr lang="pl-PL" sz="2400" dirty="0" err="1">
                <a:solidFill>
                  <a:schemeClr val="tx1"/>
                </a:solidFill>
                <a:latin typeface="Garamond" panose="02020404030301010803" pitchFamily="18" charset="0"/>
              </a:rPr>
              <a:t>wyszłem</a:t>
            </a:r>
            <a:r>
              <a:rPr lang="pl-PL" sz="2400" dirty="0">
                <a:solidFill>
                  <a:schemeClr val="tx1"/>
                </a:solidFill>
                <a:latin typeface="Garamond" panose="02020404030301010803" pitchFamily="18" charset="0"/>
              </a:rPr>
              <a:t> z pracy bardzo późno.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 Podaruję </a:t>
            </a:r>
            <a:r>
              <a:rPr lang="pl-PL" sz="2400" dirty="0">
                <a:solidFill>
                  <a:schemeClr val="tx1"/>
                </a:solidFill>
                <a:latin typeface="Garamond" panose="02020404030301010803" pitchFamily="18" charset="0"/>
              </a:rPr>
              <a:t>prezent moim przyjaciołom/ </a:t>
            </a:r>
            <a:r>
              <a:rPr lang="pl-PL" sz="2400" dirty="0" err="1">
                <a:solidFill>
                  <a:schemeClr val="tx1"/>
                </a:solidFill>
                <a:latin typeface="Garamond" panose="02020404030301010803" pitchFamily="18" charset="0"/>
              </a:rPr>
              <a:t>przyjacielom</a:t>
            </a:r>
            <a:r>
              <a:rPr lang="pl-PL" sz="2400" dirty="0">
                <a:solidFill>
                  <a:schemeClr val="tx1"/>
                </a:solidFill>
                <a:latin typeface="Garamond" panose="02020404030301010803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 Na </a:t>
            </a:r>
            <a:r>
              <a:rPr lang="pl-PL" sz="2400" dirty="0">
                <a:solidFill>
                  <a:schemeClr val="tx1"/>
                </a:solidFill>
                <a:latin typeface="Garamond" panose="02020404030301010803" pitchFamily="18" charset="0"/>
              </a:rPr>
              <a:t>kopercie jest napisane/ pisze, żeby doręczyć do rąk własnych.</a:t>
            </a:r>
          </a:p>
          <a:p>
            <a:endParaRPr lang="pl-PL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062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400" dirty="0">
                <a:solidFill>
                  <a:schemeClr val="tx1"/>
                </a:solidFill>
                <a:latin typeface="Garamond" panose="02020404030301010803" pitchFamily="18" charset="0"/>
              </a:rPr>
              <a:t>3. Popraw błędy w podanych związkach frazeologicznych.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 Matematyka </a:t>
            </a:r>
            <a:r>
              <a:rPr lang="pl-PL" sz="2400" dirty="0">
                <a:solidFill>
                  <a:schemeClr val="tx1"/>
                </a:solidFill>
                <a:latin typeface="Garamond" panose="02020404030301010803" pitchFamily="18" charset="0"/>
              </a:rPr>
              <a:t>zawsze była dla mnie nogą achillesową.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 Mama </a:t>
            </a:r>
            <a:r>
              <a:rPr lang="pl-PL" sz="2400" dirty="0">
                <a:solidFill>
                  <a:schemeClr val="tx1"/>
                </a:solidFill>
                <a:latin typeface="Garamond" panose="02020404030301010803" pitchFamily="18" charset="0"/>
              </a:rPr>
              <a:t>mówi, że sprzątanie naszego domu to syzyfowa robota.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 Moja </a:t>
            </a:r>
            <a:r>
              <a:rPr lang="pl-PL" sz="2400" dirty="0">
                <a:solidFill>
                  <a:schemeClr val="tx1"/>
                </a:solidFill>
                <a:latin typeface="Garamond" panose="02020404030301010803" pitchFamily="18" charset="0"/>
              </a:rPr>
              <a:t>przyjaciółka to marzycielka, bo ciągle myśli o słodkich migdałach.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 Mów </a:t>
            </a:r>
            <a:r>
              <a:rPr lang="pl-PL" sz="2400" dirty="0">
                <a:solidFill>
                  <a:schemeClr val="tx1"/>
                </a:solidFill>
                <a:latin typeface="Garamond" panose="02020404030301010803" pitchFamily="18" charset="0"/>
              </a:rPr>
              <a:t>wprost, o co ci chodzi, nie owijaj w wełnę!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 Nasi </a:t>
            </a:r>
            <a:r>
              <a:rPr lang="pl-PL" sz="2400" dirty="0">
                <a:solidFill>
                  <a:schemeClr val="tx1"/>
                </a:solidFill>
                <a:latin typeface="Garamond" panose="02020404030301010803" pitchFamily="18" charset="0"/>
              </a:rPr>
              <a:t>sąsiedzi bardzo się nie lubią i dlatego żyją ze sobą jak pies z myszą.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 Czerwona </a:t>
            </a:r>
            <a:r>
              <a:rPr lang="pl-PL" sz="2400" dirty="0">
                <a:solidFill>
                  <a:schemeClr val="tx1"/>
                </a:solidFill>
                <a:latin typeface="Garamond" panose="02020404030301010803" pitchFamily="18" charset="0"/>
              </a:rPr>
              <a:t>bluzka okazała się jabłkiem miłości dla Basi i Asi.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 Egipskie </a:t>
            </a:r>
            <a:r>
              <a:rPr lang="pl-PL" sz="2400" dirty="0">
                <a:solidFill>
                  <a:schemeClr val="tx1"/>
                </a:solidFill>
                <a:latin typeface="Garamond" panose="02020404030301010803" pitchFamily="18" charset="0"/>
              </a:rPr>
              <a:t>jasności zapanowały we wsi po wyłączeniu prądu.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43674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>
                <a:latin typeface="Garamond" panose="02020404030301010803" pitchFamily="18" charset="0"/>
              </a:rPr>
              <a:t>ŁAMAŃCE JĘZYKOWE</a:t>
            </a:r>
            <a:endParaRPr lang="pl-PL" sz="2800" dirty="0">
              <a:latin typeface="Garamond" panose="020204040303010108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fontAlgn="base"/>
            <a:r>
              <a:rPr lang="pl-PL" sz="18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Przed Tobą  dziesięć łamańców językowych, których trudność wzrasta wraz z liczbą. </a:t>
            </a:r>
          </a:p>
          <a:p>
            <a:pPr fontAlgn="base"/>
            <a:r>
              <a:rPr lang="pl-PL" sz="18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Spróbuj je wszystkie przeczytać, klikając w niebieskie punkty !</a:t>
            </a:r>
          </a:p>
          <a:p>
            <a:pPr fontAlgn="base"/>
            <a:r>
              <a:rPr lang="pl-PL" sz="18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Powodzenia!</a:t>
            </a:r>
            <a:endParaRPr lang="pl-PL" sz="1800" dirty="0">
              <a:solidFill>
                <a:schemeClr val="bg2">
                  <a:lumMod val="25000"/>
                </a:schemeClr>
              </a:solidFill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l-PL" sz="1800" dirty="0">
                <a:solidFill>
                  <a:schemeClr val="bg2">
                    <a:lumMod val="25000"/>
                  </a:schemeClr>
                </a:solidFill>
              </a:rPr>
              <a:t>W Szczebrzeszynie chrząszcz brzmi w trzcinie</a:t>
            </a:r>
            <a:r>
              <a:rPr lang="pl-PL" sz="18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800" dirty="0">
                <a:solidFill>
                  <a:schemeClr val="bg2">
                    <a:lumMod val="25000"/>
                  </a:schemeClr>
                </a:solidFill>
              </a:rPr>
              <a:t>Król Karol kupił królowej Karolinie korale koloru koralowego</a:t>
            </a:r>
            <a:r>
              <a:rPr lang="pl-PL" sz="18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800" dirty="0">
                <a:solidFill>
                  <a:schemeClr val="bg2">
                    <a:lumMod val="25000"/>
                  </a:schemeClr>
                </a:solidFill>
              </a:rPr>
              <a:t>Leży Jerzy na wieży i nie wierzy, że w tej wieży jest sto jeży i pięćdziesiąt jeżozwierzy</a:t>
            </a:r>
            <a:r>
              <a:rPr lang="pl-PL" sz="18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800" dirty="0">
                <a:solidFill>
                  <a:schemeClr val="bg2">
                    <a:lumMod val="25000"/>
                  </a:schemeClr>
                </a:solidFill>
              </a:rPr>
              <a:t>Szczebiot dzieci i skrzypienie drzwi przeszkadzało nieszczęsnej skrzypaczce w głośnym ćwiczeniu gry na skrzypcach</a:t>
            </a:r>
            <a:r>
              <a:rPr lang="pl-PL" sz="18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800" dirty="0">
                <a:solidFill>
                  <a:schemeClr val="bg2">
                    <a:lumMod val="25000"/>
                  </a:schemeClr>
                </a:solidFill>
              </a:rPr>
              <a:t>Bzyczy </a:t>
            </a:r>
            <a:r>
              <a:rPr lang="pl-PL" sz="1800" dirty="0" err="1">
                <a:solidFill>
                  <a:schemeClr val="bg2">
                    <a:lumMod val="25000"/>
                  </a:schemeClr>
                </a:solidFill>
              </a:rPr>
              <a:t>bzyg</a:t>
            </a:r>
            <a:r>
              <a:rPr lang="pl-PL" sz="1800" dirty="0">
                <a:solidFill>
                  <a:schemeClr val="bg2">
                    <a:lumMod val="25000"/>
                  </a:schemeClr>
                </a:solidFill>
              </a:rPr>
              <a:t> znad Bzury zbzikowane bzdury, bzyczy bzdury, bzdurstwa bzdurzy i nad Bzurą w bzach bajdurzy, </a:t>
            </a:r>
            <a:r>
              <a:rPr lang="pl-PL" sz="1800" dirty="0" err="1">
                <a:solidFill>
                  <a:schemeClr val="bg2">
                    <a:lumMod val="25000"/>
                  </a:schemeClr>
                </a:solidFill>
              </a:rPr>
              <a:t>byzczy</a:t>
            </a:r>
            <a:r>
              <a:rPr lang="pl-PL" sz="1800" dirty="0">
                <a:solidFill>
                  <a:schemeClr val="bg2">
                    <a:lumMod val="25000"/>
                  </a:schemeClr>
                </a:solidFill>
              </a:rPr>
              <a:t> bzdury, bzdurnie bzyka, bo zbzikował i ma bzika</a:t>
            </a:r>
            <a:r>
              <a:rPr lang="pl-PL" sz="18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Gdy Pomorze nie pomoże, to pomoże może morze, a gdy morze nie pomoże, to pomoże może las.</a:t>
            </a:r>
            <a:br>
              <a:rPr lang="pl-PL" dirty="0"/>
            </a:br>
            <a:r>
              <a:rPr lang="pl-PL" dirty="0"/>
              <a:t>Jak Pomorze nie pomoże, to pomoże może morze, a jak morze nie pomoże, to pomoże może Gdańsk.</a:t>
            </a:r>
            <a:br>
              <a:rPr lang="pl-PL" dirty="0"/>
            </a:br>
            <a:r>
              <a:rPr lang="pl-PL" dirty="0"/>
              <a:t>Pojedziemy na Pomorze, jak Pomorze nie pomoże, to pomoże może morze, a jak morze nie pomoże, to pomoże może Hel.</a:t>
            </a:r>
            <a:endParaRPr lang="pl-PL" sz="1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226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/>
              <a:t>W krzakach rzekł do trznadla trznadel:</a:t>
            </a:r>
            <a:br>
              <a:rPr lang="pl-PL" dirty="0"/>
            </a:br>
            <a:r>
              <a:rPr lang="pl-PL" dirty="0"/>
              <a:t>– Możesz mi pożyczyć szpadel?</a:t>
            </a:r>
            <a:br>
              <a:rPr lang="pl-PL" dirty="0"/>
            </a:br>
            <a:r>
              <a:rPr lang="pl-PL" dirty="0"/>
              <a:t>Muszę nim przetrzebić chaszcze,</a:t>
            </a:r>
            <a:br>
              <a:rPr lang="pl-PL" dirty="0"/>
            </a:br>
            <a:r>
              <a:rPr lang="pl-PL" dirty="0"/>
              <a:t>bo w nich straszą straszne paszcze.</a:t>
            </a:r>
            <a:br>
              <a:rPr lang="pl-PL" dirty="0"/>
            </a:br>
            <a:r>
              <a:rPr lang="pl-PL" dirty="0"/>
              <a:t>Odrzekł na to drugi trznadel:</a:t>
            </a:r>
            <a:br>
              <a:rPr lang="pl-PL" dirty="0"/>
            </a:br>
            <a:r>
              <a:rPr lang="pl-PL" dirty="0"/>
              <a:t>– Niepotrzebny, trznadlu, szpadel!</a:t>
            </a:r>
            <a:br>
              <a:rPr lang="pl-PL" dirty="0"/>
            </a:br>
            <a:r>
              <a:rPr lang="pl-PL" dirty="0"/>
              <a:t>Gdy wytrzeszczysz oczy w chaszczach,</a:t>
            </a:r>
            <a:br>
              <a:rPr lang="pl-PL" dirty="0"/>
            </a:br>
            <a:r>
              <a:rPr lang="pl-PL" dirty="0"/>
              <a:t>z krzykiem pierzchnie każda paszcza</a:t>
            </a:r>
            <a:r>
              <a:rPr lang="pl-PL" dirty="0" smtClean="0"/>
              <a:t>!</a:t>
            </a:r>
          </a:p>
          <a:p>
            <a:r>
              <a:rPr lang="pl-PL" dirty="0"/>
              <a:t>Trzynastego w Szczebrzeszynie</a:t>
            </a:r>
            <a:br>
              <a:rPr lang="pl-PL" dirty="0"/>
            </a:br>
            <a:r>
              <a:rPr lang="pl-PL" dirty="0"/>
              <a:t>chrząszcz się zaczął tarzać w trzcinie.</a:t>
            </a:r>
            <a:br>
              <a:rPr lang="pl-PL" dirty="0"/>
            </a:br>
            <a:r>
              <a:rPr lang="pl-PL" dirty="0"/>
              <a:t>Wszczęli wrzask szczebrzeszynianie:</a:t>
            </a:r>
            <a:br>
              <a:rPr lang="pl-PL" dirty="0"/>
            </a:br>
            <a:r>
              <a:rPr lang="pl-PL" dirty="0"/>
              <a:t>– Cóż ma znaczyć to tarzanie?!</a:t>
            </a:r>
            <a:br>
              <a:rPr lang="pl-PL" dirty="0"/>
            </a:br>
            <a:r>
              <a:rPr lang="pl-PL" dirty="0"/>
              <a:t>Wezwać trzeba by lekarza,</a:t>
            </a:r>
            <a:br>
              <a:rPr lang="pl-PL" dirty="0"/>
            </a:br>
            <a:r>
              <a:rPr lang="pl-PL" dirty="0"/>
              <a:t>zamiast brzmieć, ten chrząszcz się tarza!</a:t>
            </a:r>
            <a:br>
              <a:rPr lang="pl-PL" dirty="0"/>
            </a:br>
            <a:r>
              <a:rPr lang="pl-PL" dirty="0"/>
              <a:t>Wszak Szczebrzeszyn z tego słynie,</a:t>
            </a:r>
            <a:br>
              <a:rPr lang="pl-PL" dirty="0"/>
            </a:br>
            <a:r>
              <a:rPr lang="pl-PL" dirty="0"/>
              <a:t>że w nim zawsze chrząszcz BRZMI w trzcinie!</a:t>
            </a:r>
            <a:br>
              <a:rPr lang="pl-PL" dirty="0"/>
            </a:br>
            <a:r>
              <a:rPr lang="pl-PL" dirty="0"/>
              <a:t>A chrząszcz odrzekł niezmieszany:</a:t>
            </a:r>
            <a:br>
              <a:rPr lang="pl-PL" dirty="0"/>
            </a:br>
            <a:r>
              <a:rPr lang="pl-PL" dirty="0"/>
              <a:t>– Przyszedł wreszcie czas na zmiany!</a:t>
            </a:r>
            <a:br>
              <a:rPr lang="pl-PL" dirty="0"/>
            </a:br>
            <a:r>
              <a:rPr lang="pl-PL" dirty="0"/>
              <a:t>Drzewiej chrząszcze w trzcinie brzmiały,</a:t>
            </a:r>
            <a:br>
              <a:rPr lang="pl-PL" dirty="0"/>
            </a:br>
            <a:r>
              <a:rPr lang="pl-PL" dirty="0"/>
              <a:t>teraz będą się tarzały.</a:t>
            </a:r>
          </a:p>
        </p:txBody>
      </p:sp>
    </p:spTree>
    <p:extLst>
      <p:ext uri="{BB962C8B-B14F-4D97-AF65-F5344CB8AC3E}">
        <p14:creationId xmlns:p14="http://schemas.microsoft.com/office/powerpoint/2010/main" val="522626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Garamond" panose="02020404030301010803" pitchFamily="18" charset="0"/>
              </a:rPr>
              <a:t>ŁAMAŃCE JĘZYKOWE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W krzakach rzekł do trznadla trznadel:</a:t>
            </a:r>
            <a:br>
              <a:rPr lang="pl-PL" dirty="0"/>
            </a:br>
            <a:r>
              <a:rPr lang="pl-PL" dirty="0"/>
              <a:t>– Możesz mi pożyczyć szpadel?</a:t>
            </a:r>
            <a:br>
              <a:rPr lang="pl-PL" dirty="0"/>
            </a:br>
            <a:r>
              <a:rPr lang="pl-PL" dirty="0"/>
              <a:t>Muszę nim przetrzebić chaszcze,</a:t>
            </a:r>
            <a:br>
              <a:rPr lang="pl-PL" dirty="0"/>
            </a:br>
            <a:r>
              <a:rPr lang="pl-PL" dirty="0"/>
              <a:t>bo w nich straszą straszne paszcze.</a:t>
            </a:r>
            <a:br>
              <a:rPr lang="pl-PL" dirty="0"/>
            </a:br>
            <a:r>
              <a:rPr lang="pl-PL" dirty="0"/>
              <a:t>Odrzekł na to drugi trznadel:</a:t>
            </a:r>
            <a:br>
              <a:rPr lang="pl-PL" dirty="0"/>
            </a:br>
            <a:r>
              <a:rPr lang="pl-PL" dirty="0"/>
              <a:t>– Niepotrzebny, trznadlu, szpadel!</a:t>
            </a:r>
            <a:br>
              <a:rPr lang="pl-PL" dirty="0"/>
            </a:br>
            <a:r>
              <a:rPr lang="pl-PL" dirty="0"/>
              <a:t>Gdy wytrzeszczysz oczy w chaszczach,</a:t>
            </a:r>
            <a:br>
              <a:rPr lang="pl-PL" dirty="0"/>
            </a:br>
            <a:r>
              <a:rPr lang="pl-PL" dirty="0"/>
              <a:t>z krzykiem pierzchnie każda paszcza!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/>
              <a:t>Trzynastego w Szczebrzeszynie</a:t>
            </a:r>
            <a:br>
              <a:rPr lang="pl-PL" dirty="0"/>
            </a:br>
            <a:r>
              <a:rPr lang="pl-PL" dirty="0"/>
              <a:t>chrząszcz się zaczął tarzać w trzcinie.</a:t>
            </a:r>
            <a:br>
              <a:rPr lang="pl-PL" dirty="0"/>
            </a:br>
            <a:r>
              <a:rPr lang="pl-PL" dirty="0"/>
              <a:t>Wszczęli wrzask szczebrzeszynianie:</a:t>
            </a:r>
            <a:br>
              <a:rPr lang="pl-PL" dirty="0"/>
            </a:br>
            <a:r>
              <a:rPr lang="pl-PL" dirty="0"/>
              <a:t>– Cóż ma znaczyć to tarzanie?!</a:t>
            </a:r>
            <a:br>
              <a:rPr lang="pl-PL" dirty="0"/>
            </a:br>
            <a:r>
              <a:rPr lang="pl-PL" dirty="0"/>
              <a:t>Wezwać trzeba by lekarza,</a:t>
            </a:r>
            <a:br>
              <a:rPr lang="pl-PL" dirty="0"/>
            </a:br>
            <a:r>
              <a:rPr lang="pl-PL" dirty="0"/>
              <a:t>zamiast brzmieć, ten chrząszcz się tarza!</a:t>
            </a:r>
            <a:br>
              <a:rPr lang="pl-PL" dirty="0"/>
            </a:br>
            <a:r>
              <a:rPr lang="pl-PL" dirty="0"/>
              <a:t>Wszak Szczebrzeszyn z tego słynie,</a:t>
            </a:r>
            <a:br>
              <a:rPr lang="pl-PL" dirty="0"/>
            </a:br>
            <a:r>
              <a:rPr lang="pl-PL" dirty="0"/>
              <a:t>że w nim zawsze chrząszcz BRZMI w trzcinie!</a:t>
            </a:r>
            <a:br>
              <a:rPr lang="pl-PL" dirty="0"/>
            </a:br>
            <a:r>
              <a:rPr lang="pl-PL" dirty="0"/>
              <a:t>A chrząszcz odrzekł niezmieszany:</a:t>
            </a:r>
            <a:br>
              <a:rPr lang="pl-PL" dirty="0"/>
            </a:br>
            <a:r>
              <a:rPr lang="pl-PL" dirty="0"/>
              <a:t>– Przyszedł wreszcie czas na zmiany!</a:t>
            </a:r>
            <a:br>
              <a:rPr lang="pl-PL" dirty="0"/>
            </a:br>
            <a:r>
              <a:rPr lang="pl-PL" dirty="0"/>
              <a:t>Drzewiej chrząszcze w trzcinie brzmiały,</a:t>
            </a:r>
            <a:br>
              <a:rPr lang="pl-PL" dirty="0"/>
            </a:br>
            <a:r>
              <a:rPr lang="pl-PL" dirty="0"/>
              <a:t>teraz będą się tarzały.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73229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Garamond" panose="02020404030301010803" pitchFamily="18" charset="0"/>
              </a:rPr>
              <a:t>ŁAMAŃCE JĘZYKOWE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>
                <a:solidFill>
                  <a:schemeClr val="bg2">
                    <a:lumMod val="25000"/>
                  </a:schemeClr>
                </a:solidFill>
              </a:rPr>
              <a:t>W </a:t>
            </a:r>
            <a:r>
              <a:rPr lang="pl-PL" dirty="0" err="1">
                <a:solidFill>
                  <a:schemeClr val="bg2">
                    <a:lumMod val="25000"/>
                  </a:schemeClr>
                </a:solidFill>
              </a:rPr>
              <a:t>Szczekocinie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</a:rPr>
              <a:t>, w strasznej głuszy,</a:t>
            </a:r>
            <a:br>
              <a:rPr lang="pl-PL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pl-PL" dirty="0">
                <a:solidFill>
                  <a:schemeClr val="bg2">
                    <a:lumMod val="25000"/>
                  </a:schemeClr>
                </a:solidFill>
              </a:rPr>
              <a:t>straszna susza chaszcze suszy.</a:t>
            </a:r>
            <a:br>
              <a:rPr lang="pl-PL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pl-PL" dirty="0">
                <a:solidFill>
                  <a:schemeClr val="bg2">
                    <a:lumMod val="25000"/>
                  </a:schemeClr>
                </a:solidFill>
              </a:rPr>
              <a:t>„Ale susza!” - szepcze grusza.</a:t>
            </a:r>
            <a:br>
              <a:rPr lang="pl-PL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pl-PL" dirty="0">
                <a:solidFill>
                  <a:schemeClr val="bg2">
                    <a:lumMod val="25000"/>
                  </a:schemeClr>
                </a:solidFill>
              </a:rPr>
              <a:t>„Liszka w podróż nie wyrusza,</a:t>
            </a:r>
            <a:br>
              <a:rPr lang="pl-PL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pl-PL" dirty="0">
                <a:solidFill>
                  <a:schemeClr val="bg2">
                    <a:lumMod val="25000"/>
                  </a:schemeClr>
                </a:solidFill>
              </a:rPr>
              <a:t>wietrzyk drzewem nie poruszy,</a:t>
            </a:r>
            <a:br>
              <a:rPr lang="pl-PL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pl-PL" dirty="0">
                <a:solidFill>
                  <a:schemeClr val="bg2">
                    <a:lumMod val="25000"/>
                  </a:schemeClr>
                </a:solidFill>
              </a:rPr>
              <a:t>szczaw nie puszy pióropuszy,</a:t>
            </a:r>
            <a:br>
              <a:rPr lang="pl-PL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pl-PL" dirty="0">
                <a:solidFill>
                  <a:schemeClr val="bg2">
                    <a:lumMod val="25000"/>
                  </a:schemeClr>
                </a:solidFill>
              </a:rPr>
              <a:t>nie zatrzeszczą skrzydła chrząszcza</a:t>
            </a:r>
            <a:br>
              <a:rPr lang="pl-PL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pl-PL" dirty="0">
                <a:solidFill>
                  <a:schemeClr val="bg2">
                    <a:lumMod val="25000"/>
                  </a:schemeClr>
                </a:solidFill>
              </a:rPr>
              <a:t>i nie pomkną węże w gąszczach.</a:t>
            </a:r>
            <a:br>
              <a:rPr lang="pl-PL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pl-PL" dirty="0">
                <a:solidFill>
                  <a:schemeClr val="bg2">
                    <a:lumMod val="25000"/>
                  </a:schemeClr>
                </a:solidFill>
              </a:rPr>
              <a:t>Każdy krzaczek i stworzenie</a:t>
            </a:r>
            <a:br>
              <a:rPr lang="pl-PL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pl-PL" dirty="0">
                <a:solidFill>
                  <a:schemeClr val="bg2">
                    <a:lumMod val="25000"/>
                  </a:schemeClr>
                </a:solidFill>
              </a:rPr>
              <a:t>ma na suszę uczulenie -</a:t>
            </a:r>
            <a:br>
              <a:rPr lang="pl-PL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pl-PL" dirty="0">
                <a:solidFill>
                  <a:schemeClr val="bg2">
                    <a:lumMod val="25000"/>
                  </a:schemeClr>
                </a:solidFill>
              </a:rPr>
              <a:t>wszak gdy susza wszystko suszy,</a:t>
            </a:r>
            <a:br>
              <a:rPr lang="pl-PL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pl-PL" dirty="0">
                <a:solidFill>
                  <a:schemeClr val="bg2">
                    <a:lumMod val="25000"/>
                  </a:schemeClr>
                </a:solidFill>
              </a:rPr>
              <a:t>każdy suszy ma po uszy.</a:t>
            </a:r>
            <a:br>
              <a:rPr lang="pl-PL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pl-PL" dirty="0">
                <a:solidFill>
                  <a:schemeClr val="bg2">
                    <a:lumMod val="25000"/>
                  </a:schemeClr>
                </a:solidFill>
              </a:rPr>
              <a:t>Lecz gdy deszcze spadną ze trzy</a:t>
            </a:r>
            <a:br>
              <a:rPr lang="pl-PL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pl-PL" dirty="0">
                <a:solidFill>
                  <a:schemeClr val="bg2">
                    <a:lumMod val="25000"/>
                  </a:schemeClr>
                </a:solidFill>
              </a:rPr>
              <a:t>wszystkim w chaszczach się polepszy. 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Było sobie trzech Japońców: </a:t>
            </a:r>
            <a:r>
              <a:rPr lang="pl-PL" dirty="0" err="1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Jachce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, </a:t>
            </a:r>
            <a:r>
              <a:rPr lang="pl-PL" dirty="0" err="1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Jachce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pl-PL" dirty="0" err="1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Drachce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, </a:t>
            </a:r>
            <a:r>
              <a:rPr lang="pl-PL" dirty="0" err="1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Jachce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pl-PL" dirty="0" err="1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Drachce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pl-PL" dirty="0" err="1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Drachcedroni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. Były sobie trzy Japonki: </a:t>
            </a:r>
            <a:r>
              <a:rPr lang="pl-PL" dirty="0" err="1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Cepka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, </a:t>
            </a:r>
            <a:r>
              <a:rPr lang="pl-PL" dirty="0" err="1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Cepka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pl-PL" dirty="0" err="1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Drepka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, </a:t>
            </a:r>
            <a:r>
              <a:rPr lang="pl-PL" dirty="0" err="1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Cepka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pl-PL" dirty="0" err="1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Drepka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pl-PL" dirty="0" err="1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Rompomponi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. Poznali się: </a:t>
            </a:r>
            <a:r>
              <a:rPr lang="pl-PL" dirty="0" err="1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Jachce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 z </a:t>
            </a:r>
            <a:r>
              <a:rPr lang="pl-PL" dirty="0" err="1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Cepką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, </a:t>
            </a:r>
            <a:r>
              <a:rPr lang="pl-PL" dirty="0" err="1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Jachce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pl-PL" dirty="0" err="1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Drachce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 z </a:t>
            </a:r>
            <a:r>
              <a:rPr lang="pl-PL" dirty="0" err="1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Cepką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pl-PL" dirty="0" err="1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Drepką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, </a:t>
            </a:r>
            <a:r>
              <a:rPr lang="pl-PL" dirty="0" err="1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Jachce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pl-PL" dirty="0" err="1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Drachce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 Droni z </a:t>
            </a:r>
            <a:r>
              <a:rPr lang="pl-PL" dirty="0" err="1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Cepką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pl-PL" dirty="0" err="1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Drepką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pl-PL" dirty="0" err="1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Rompomponi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. Pokochali i pobrali się </a:t>
            </a:r>
            <a:r>
              <a:rPr lang="pl-PL" dirty="0" err="1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Jachce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 z </a:t>
            </a:r>
            <a:r>
              <a:rPr lang="pl-PL" dirty="0" err="1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Cepką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, </a:t>
            </a:r>
            <a:r>
              <a:rPr lang="pl-PL" dirty="0" err="1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Jachce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pl-PL" dirty="0" err="1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Drachce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 z </a:t>
            </a:r>
            <a:r>
              <a:rPr lang="pl-PL" dirty="0" err="1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Cepką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pl-PL" dirty="0" err="1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Drepką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, </a:t>
            </a:r>
            <a:r>
              <a:rPr lang="pl-PL" dirty="0" err="1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Jachce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pl-PL" dirty="0" err="1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Drachce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 Droni z </a:t>
            </a:r>
            <a:r>
              <a:rPr lang="pl-PL" dirty="0" err="1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Cepką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pl-PL" dirty="0" err="1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Drepką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pl-PL" dirty="0" err="1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Rompomponi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. Mieli Dzieci: </a:t>
            </a:r>
            <a:r>
              <a:rPr lang="pl-PL" dirty="0" err="1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Jachce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 z </a:t>
            </a:r>
            <a:r>
              <a:rPr lang="pl-PL" dirty="0" err="1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Cepką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 mieli Szacha, </a:t>
            </a:r>
            <a:r>
              <a:rPr lang="pl-PL" dirty="0" err="1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Jachce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pl-PL" dirty="0" err="1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Drachce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 z </a:t>
            </a:r>
            <a:r>
              <a:rPr lang="pl-PL" dirty="0" err="1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Cepką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pl-PL" dirty="0" err="1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Drepką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 mieli Szacha </a:t>
            </a:r>
            <a:r>
              <a:rPr lang="pl-PL" dirty="0" err="1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Szar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pl-PL" dirty="0" err="1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Szaracha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pl-PL" dirty="0" err="1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Jachce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pl-PL" dirty="0" err="1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Drachce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 Droni z </a:t>
            </a:r>
            <a:r>
              <a:rPr lang="pl-PL" dirty="0" err="1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Cepką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pl-PL" dirty="0" err="1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Drepką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pl-PL" dirty="0" err="1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Rompomponi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 mieli Szacha </a:t>
            </a:r>
            <a:r>
              <a:rPr lang="pl-PL" dirty="0" err="1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Szarszaracha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 Fudżi Fajkę.  </a:t>
            </a:r>
          </a:p>
        </p:txBody>
      </p:sp>
    </p:spTree>
    <p:extLst>
      <p:ext uri="{BB962C8B-B14F-4D97-AF65-F5344CB8AC3E}">
        <p14:creationId xmlns:p14="http://schemas.microsoft.com/office/powerpoint/2010/main" val="1364033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Garamond" panose="02020404030301010803" pitchFamily="18" charset="0"/>
              </a:rPr>
              <a:t>Zmierz się z ortografią!</a:t>
            </a:r>
            <a:endParaRPr lang="pl-PL" dirty="0">
              <a:latin typeface="Garamond" panose="020204040303010108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 </a:t>
            </a:r>
            <a:r>
              <a:rPr lang="pl-PL" dirty="0" smtClean="0"/>
              <a:t>klasy 1-3</a:t>
            </a:r>
          </a:p>
          <a:p>
            <a:pPr marL="0" indent="0">
              <a:buNone/>
            </a:pPr>
            <a:r>
              <a:rPr lang="pl-PL" dirty="0">
                <a:hlinkClick r:id="rId2"/>
              </a:rPr>
              <a:t>https://</a:t>
            </a:r>
            <a:r>
              <a:rPr lang="pl-PL" dirty="0" smtClean="0">
                <a:hlinkClick r:id="rId2"/>
              </a:rPr>
              <a:t>dyktanda.online/app/dyktando/2139</a:t>
            </a:r>
            <a:endParaRPr lang="pl-PL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 </a:t>
            </a:r>
            <a:r>
              <a:rPr lang="pl-PL" dirty="0" smtClean="0"/>
              <a:t>klasy 4 – 6</a:t>
            </a:r>
          </a:p>
          <a:p>
            <a:pPr marL="0" indent="0">
              <a:buNone/>
            </a:pPr>
            <a:r>
              <a:rPr lang="pl-PL" dirty="0">
                <a:hlinkClick r:id="rId3"/>
              </a:rPr>
              <a:t>https://</a:t>
            </a:r>
            <a:r>
              <a:rPr lang="pl-PL" dirty="0" smtClean="0">
                <a:hlinkClick r:id="rId3"/>
              </a:rPr>
              <a:t>dyktanda.online/app/dyktando/2867</a:t>
            </a:r>
            <a:endParaRPr lang="pl-PL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 </a:t>
            </a:r>
            <a:r>
              <a:rPr lang="pl-PL" dirty="0" smtClean="0"/>
              <a:t>klasy 7 -8 </a:t>
            </a:r>
          </a:p>
          <a:p>
            <a:pPr marL="0" indent="0">
              <a:buNone/>
            </a:pPr>
            <a:r>
              <a:rPr lang="pl-PL" dirty="0">
                <a:hlinkClick r:id="rId4"/>
              </a:rPr>
              <a:t>https://</a:t>
            </a:r>
            <a:r>
              <a:rPr lang="pl-PL" dirty="0" smtClean="0">
                <a:hlinkClick r:id="rId4"/>
              </a:rPr>
              <a:t>dyktanda.online/app/dyktando/1464</a:t>
            </a: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22604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398494" y="712694"/>
            <a:ext cx="92112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Parafraza – odtworzenie wybranego obrazu </a:t>
            </a:r>
            <a:r>
              <a:rPr lang="pl-PL" sz="4800" b="1" dirty="0" smtClean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w wykonaniu uczniów klasy VIII Publicznej Szkoły Podstawowej im. Jana Pawła </a:t>
            </a:r>
            <a:r>
              <a:rPr lang="pl-PL" sz="4800" b="1" smtClean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II </a:t>
            </a:r>
            <a:r>
              <a:rPr lang="pl-PL" sz="4800" b="1" smtClean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w </a:t>
            </a:r>
            <a:r>
              <a:rPr lang="pl-PL" sz="4800" b="1" dirty="0" smtClean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Potoczku</a:t>
            </a:r>
            <a:endParaRPr lang="pl-PL" sz="4800" b="1" dirty="0">
              <a:solidFill>
                <a:schemeClr val="bg2">
                  <a:lumMod val="2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881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949" y="313509"/>
            <a:ext cx="6727371" cy="641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26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93222" y="666206"/>
            <a:ext cx="8778241" cy="4219302"/>
          </a:xfrm>
        </p:spPr>
        <p:txBody>
          <a:bodyPr>
            <a:normAutofit fontScale="90000"/>
          </a:bodyPr>
          <a:lstStyle/>
          <a:p>
            <a:pPr fontAlgn="base">
              <a:lnSpc>
                <a:spcPct val="150000"/>
              </a:lnSpc>
            </a:pPr>
            <a:r>
              <a:rPr lang="pl-PL" sz="4000" b="1" i="1" dirty="0">
                <a:latin typeface="Garamond" panose="02020404030301010803" pitchFamily="18" charset="0"/>
              </a:rPr>
              <a:t>,,A niechaj </a:t>
            </a:r>
            <a:r>
              <a:rPr lang="pl-PL" sz="4000" b="1" i="1" dirty="0" err="1">
                <a:latin typeface="Garamond" panose="02020404030301010803" pitchFamily="18" charset="0"/>
              </a:rPr>
              <a:t>narodowie</a:t>
            </a:r>
            <a:r>
              <a:rPr lang="pl-PL" sz="4000" b="1" i="1" dirty="0">
                <a:latin typeface="Garamond" panose="02020404030301010803" pitchFamily="18" charset="0"/>
              </a:rPr>
              <a:t> wżdy postronni znają, </a:t>
            </a:r>
            <a:r>
              <a:rPr lang="pl-PL" sz="4000" b="1" dirty="0">
                <a:latin typeface="Garamond" panose="02020404030301010803" pitchFamily="18" charset="0"/>
              </a:rPr>
              <a:t/>
            </a:r>
            <a:br>
              <a:rPr lang="pl-PL" sz="4000" b="1" dirty="0">
                <a:latin typeface="Garamond" panose="02020404030301010803" pitchFamily="18" charset="0"/>
              </a:rPr>
            </a:br>
            <a:r>
              <a:rPr lang="pl-PL" sz="4000" b="1" i="1" dirty="0">
                <a:latin typeface="Garamond" panose="02020404030301010803" pitchFamily="18" charset="0"/>
              </a:rPr>
              <a:t>iż Polacy nie gęsi, iż swój język mają".</a:t>
            </a:r>
            <a:r>
              <a:rPr lang="pl-PL" sz="4000" dirty="0">
                <a:latin typeface="Garamond" panose="02020404030301010803" pitchFamily="18" charset="0"/>
              </a:rPr>
              <a:t/>
            </a:r>
            <a:br>
              <a:rPr lang="pl-PL" sz="4000" dirty="0">
                <a:latin typeface="Garamond" panose="02020404030301010803" pitchFamily="18" charset="0"/>
              </a:rPr>
            </a:br>
            <a:r>
              <a:rPr lang="pl-PL" sz="4000" i="1" dirty="0">
                <a:latin typeface="Garamond" panose="02020404030301010803" pitchFamily="18" charset="0"/>
              </a:rPr>
              <a:t>Mikołaj Rej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12851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65" y="1846263"/>
            <a:ext cx="3169907" cy="4022725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317" y="1846263"/>
            <a:ext cx="3018966" cy="4022725"/>
          </a:xfrm>
        </p:spPr>
      </p:pic>
    </p:spTree>
    <p:extLst>
      <p:ext uri="{BB962C8B-B14F-4D97-AF65-F5344CB8AC3E}">
        <p14:creationId xmlns:p14="http://schemas.microsoft.com/office/powerpoint/2010/main" val="965215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iek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67313"/>
              </p:ext>
            </p:extLst>
          </p:nvPr>
        </p:nvGraphicFramePr>
        <p:xfrm>
          <a:off x="2600144" y="1058726"/>
          <a:ext cx="6350000" cy="357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rezentacja" r:id="rId3" imgW="6350040" imgH="3571920" progId="PowerPoint.Show.12">
                  <p:embed/>
                </p:oleObj>
              </mc:Choice>
              <mc:Fallback>
                <p:oleObj name="Prezentacja" r:id="rId3" imgW="6350040" imgH="357192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00144" y="1058726"/>
                        <a:ext cx="6350000" cy="3571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9128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3" y="2464655"/>
            <a:ext cx="4938712" cy="2785940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31870" y="1925186"/>
            <a:ext cx="4496798" cy="4297680"/>
          </a:xfrm>
        </p:spPr>
      </p:pic>
    </p:spTree>
    <p:extLst>
      <p:ext uri="{BB962C8B-B14F-4D97-AF65-F5344CB8AC3E}">
        <p14:creationId xmlns:p14="http://schemas.microsoft.com/office/powerpoint/2010/main" val="26076107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625" y="849086"/>
            <a:ext cx="5983878" cy="514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360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36" y="1846263"/>
            <a:ext cx="4076566" cy="4022725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081" y="1846263"/>
            <a:ext cx="2869438" cy="4022725"/>
          </a:xfrm>
        </p:spPr>
      </p:pic>
    </p:spTree>
    <p:extLst>
      <p:ext uri="{BB962C8B-B14F-4D97-AF65-F5344CB8AC3E}">
        <p14:creationId xmlns:p14="http://schemas.microsoft.com/office/powerpoint/2010/main" val="24044839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002" y="1846263"/>
            <a:ext cx="2696633" cy="4022725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737" y="1846263"/>
            <a:ext cx="2090126" cy="4022725"/>
          </a:xfrm>
        </p:spPr>
      </p:pic>
    </p:spTree>
    <p:extLst>
      <p:ext uri="{BB962C8B-B14F-4D97-AF65-F5344CB8AC3E}">
        <p14:creationId xmlns:p14="http://schemas.microsoft.com/office/powerpoint/2010/main" val="42216736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3" y="2015897"/>
            <a:ext cx="4938712" cy="3683456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8" y="2007194"/>
            <a:ext cx="4937125" cy="3700862"/>
          </a:xfrm>
        </p:spPr>
      </p:pic>
    </p:spTree>
    <p:extLst>
      <p:ext uri="{BB962C8B-B14F-4D97-AF65-F5344CB8AC3E}">
        <p14:creationId xmlns:p14="http://schemas.microsoft.com/office/powerpoint/2010/main" val="26877420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9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content.xx.fbcdn.net/v/t1.15752-0/p206x206/142230462_245278357040526_7372464087580935938_n.png?_nc_cat=108&amp;ccb=3&amp;_nc_sid=58c789&amp;_nc_ohc=-pYtczKLdBgAX-wABmW&amp;_nc_ad=z-m&amp;_nc_cid=0&amp;_nc_ht=scontent.xx&amp;_nc_tp=30&amp;oh=37ef1af01003fb7a4fbeb7db6ca20a56&amp;oe=6059B6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914" y="1295009"/>
            <a:ext cx="4049486" cy="37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6453051" y="2416629"/>
            <a:ext cx="705395" cy="6828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220200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  <a:latin typeface="Garamond" panose="02020404030301010803" pitchFamily="18" charset="0"/>
              </a:rPr>
              <a:t>Dziękuję za uwagę</a:t>
            </a:r>
            <a:r>
              <a:rPr lang="pl-PL" dirty="0">
                <a:solidFill>
                  <a:schemeClr val="tx1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</a:t>
            </a:r>
            <a:endParaRPr lang="pl-PL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3200" dirty="0">
                <a:latin typeface="Garamond" panose="02020404030301010803" pitchFamily="18" charset="0"/>
              </a:rPr>
              <a:t>Autor: </a:t>
            </a:r>
            <a:r>
              <a:rPr lang="pl-PL" sz="3200" dirty="0" smtClean="0">
                <a:latin typeface="Garamond" panose="02020404030301010803" pitchFamily="18" charset="0"/>
              </a:rPr>
              <a:t>Mariola Wójcik </a:t>
            </a:r>
            <a:endParaRPr lang="pl-PL" sz="3200" dirty="0">
              <a:latin typeface="Garamond" panose="02020404030301010803" pitchFamily="18" charset="0"/>
            </a:endParaRPr>
          </a:p>
          <a:p>
            <a:endParaRPr lang="pl-PL" dirty="0"/>
          </a:p>
        </p:txBody>
      </p:sp>
      <p:pic>
        <p:nvPicPr>
          <p:cNvPr id="4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792" y="2194561"/>
            <a:ext cx="5001494" cy="368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538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Mistrzowie pióra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>
                <a:latin typeface="Garamond" panose="02020404030301010803" pitchFamily="18" charset="0"/>
              </a:rPr>
              <a:t>Spróbuj rozwiązać </a:t>
            </a:r>
            <a:r>
              <a:rPr lang="pl-PL" sz="2800" dirty="0" smtClean="0">
                <a:latin typeface="Garamond" panose="02020404030301010803" pitchFamily="18" charset="0"/>
              </a:rPr>
              <a:t>krzyżówkę </a:t>
            </a:r>
            <a:r>
              <a:rPr lang="pl-PL" sz="2800" dirty="0">
                <a:latin typeface="Garamond" panose="02020404030301010803" pitchFamily="18" charset="0"/>
              </a:rPr>
              <a:t>dotyczącą znajomości polskich poetów</a:t>
            </a:r>
            <a:r>
              <a:rPr lang="pl-PL" sz="2800" dirty="0" smtClean="0">
                <a:latin typeface="Garamond" panose="02020404030301010803" pitchFamily="18" charset="0"/>
              </a:rPr>
              <a:t>.</a:t>
            </a:r>
          </a:p>
          <a:p>
            <a:r>
              <a:rPr lang="pl-PL" sz="2800" dirty="0">
                <a:latin typeface="Garamond" panose="02020404030301010803" pitchFamily="18" charset="0"/>
                <a:hlinkClick r:id="rId2"/>
              </a:rPr>
              <a:t>https://</a:t>
            </a:r>
            <a:r>
              <a:rPr lang="pl-PL" sz="2800" dirty="0" smtClean="0">
                <a:latin typeface="Garamond" panose="02020404030301010803" pitchFamily="18" charset="0"/>
                <a:hlinkClick r:id="rId2"/>
              </a:rPr>
              <a:t>learningapps.org/display?v=pjn0yk8qc21</a:t>
            </a:r>
            <a:endParaRPr lang="pl-PL" sz="2800" dirty="0" smtClean="0">
              <a:latin typeface="Garamond" panose="02020404030301010803" pitchFamily="18" charset="0"/>
            </a:endParaRPr>
          </a:p>
          <a:p>
            <a:endParaRPr lang="pl-PL" sz="28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384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          </a:t>
            </a:r>
            <a:r>
              <a:rPr lang="pl-PL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Ojczyzną </a:t>
            </a:r>
            <a:r>
              <a:rPr lang="pl-PL" b="1" dirty="0">
                <a:solidFill>
                  <a:schemeClr val="tx1"/>
                </a:solidFill>
                <a:latin typeface="Garamond" panose="02020404030301010803" pitchFamily="18" charset="0"/>
              </a:rPr>
              <a:t>jest język!!!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14400" y="1845734"/>
            <a:ext cx="5486400" cy="4023360"/>
          </a:xfrm>
        </p:spPr>
        <p:txBody>
          <a:bodyPr/>
          <a:lstStyle/>
          <a:p>
            <a:endParaRPr lang="pl-PL" dirty="0" smtClean="0"/>
          </a:p>
          <a:p>
            <a:endParaRPr lang="pl-PL" dirty="0"/>
          </a:p>
          <a:p>
            <a:r>
              <a:rPr lang="pl-PL" dirty="0" smtClean="0">
                <a:solidFill>
                  <a:srgbClr val="FF0000"/>
                </a:solidFill>
              </a:rPr>
              <a:t>Obejrzyj…</a:t>
            </a:r>
          </a:p>
          <a:p>
            <a:pPr marL="0" indent="0">
              <a:buNone/>
            </a:pPr>
            <a:r>
              <a:rPr lang="pl-PL" dirty="0" smtClean="0">
                <a:solidFill>
                  <a:schemeClr val="tx1"/>
                </a:solidFill>
              </a:rPr>
              <a:t>https</a:t>
            </a:r>
            <a:r>
              <a:rPr lang="pl-PL" dirty="0">
                <a:solidFill>
                  <a:schemeClr val="tx1"/>
                </a:solidFill>
              </a:rPr>
              <a:t>://www.youtube.com/watch?v=mwkiRRzh6to</a:t>
            </a:r>
          </a:p>
          <a:p>
            <a:endParaRPr lang="pl-PL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438" y="1846263"/>
            <a:ext cx="4022725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98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chemeClr val="tx1"/>
                </a:solidFill>
                <a:latin typeface="Garamond" panose="02020404030301010803" pitchFamily="18" charset="0"/>
              </a:rPr>
              <a:t>Jest rok 1952 - dokładnie 21 lutego...</a:t>
            </a:r>
            <a:br>
              <a:rPr lang="pl-PL" dirty="0">
                <a:solidFill>
                  <a:schemeClr val="tx1"/>
                </a:solidFill>
                <a:latin typeface="Garamond" panose="02020404030301010803" pitchFamily="18" charset="0"/>
              </a:rPr>
            </a:br>
            <a:endParaRPr lang="pl-PL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2400" dirty="0">
                <a:solidFill>
                  <a:schemeClr val="tx1"/>
                </a:solidFill>
                <a:latin typeface="Garamond" panose="02020404030301010803" pitchFamily="18" charset="0"/>
              </a:rPr>
              <a:t>W Dhace, stolicy Bangladeszu, pięciu studentów tutejszego Uniwersytetu organizuje pokojową demonstrację, domagając się uznania ich języka ojczystego – bengalskiego – za jeden z dwóch urzędowych języków ówczesnego państwa Pakistan.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2400" dirty="0">
                <a:solidFill>
                  <a:schemeClr val="tx1"/>
                </a:solidFill>
                <a:latin typeface="Garamond" panose="02020404030301010803" pitchFamily="18" charset="0"/>
              </a:rPr>
              <a:t>Niestety ten dzień jest dniem ich śmierci...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00883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391885"/>
            <a:ext cx="10058400" cy="167204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2400" dirty="0">
                <a:solidFill>
                  <a:schemeClr val="tx1"/>
                </a:solidFill>
                <a:latin typeface="Garamond" panose="02020404030301010803" pitchFamily="18" charset="0"/>
              </a:rPr>
              <a:t>17 listopada 1999 roku na cześć tych wydarzeń UNESCO ustanowiło  święto, którym jest </a:t>
            </a:r>
            <a:r>
              <a:rPr lang="pl-PL" sz="2400" i="1" dirty="0">
                <a:solidFill>
                  <a:schemeClr val="tx1"/>
                </a:solidFill>
                <a:latin typeface="Garamond" panose="02020404030301010803" pitchFamily="18" charset="0"/>
              </a:rPr>
              <a:t>Międzynarodowy Dzień Języka Ojczystego</a:t>
            </a:r>
            <a:r>
              <a:rPr lang="pl-PL" sz="2400" dirty="0">
                <a:solidFill>
                  <a:schemeClr val="tx1"/>
                </a:solidFill>
                <a:latin typeface="Garamond" panose="02020404030301010803" pitchFamily="18" charset="0"/>
              </a:rPr>
              <a:t/>
            </a:r>
            <a:br>
              <a:rPr lang="pl-PL" sz="2400" dirty="0">
                <a:solidFill>
                  <a:schemeClr val="tx1"/>
                </a:solidFill>
                <a:latin typeface="Garamond" panose="02020404030301010803" pitchFamily="18" charset="0"/>
              </a:rPr>
            </a:br>
            <a:endParaRPr lang="pl-PL" sz="24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pl-PL" sz="2400" dirty="0">
                <a:solidFill>
                  <a:schemeClr val="tx1"/>
                </a:solidFill>
                <a:latin typeface="Garamond" panose="02020404030301010803" pitchFamily="18" charset="0"/>
              </a:rPr>
              <a:t>Został on ustanowiony po to, żeby podkreślić bogactwo i różnorodność językową świata. Chciano również zwrócić uwagę na liczbę języków zagrożonych oraz ginących. 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solidFill>
                  <a:schemeClr val="tx1"/>
                </a:solidFill>
                <a:latin typeface="Garamond" panose="02020404030301010803" pitchFamily="18" charset="0"/>
              </a:rPr>
              <a:t>Na świecie istnieje około 6,5 tysiąca języków, z których połowa jest tak rzadko używana, iż mogą zniknąć w ciągu kilku następnych pokoleń.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solidFill>
                  <a:schemeClr val="tx1"/>
                </a:solidFill>
                <a:latin typeface="Garamond" panose="02020404030301010803" pitchFamily="18" charset="0"/>
              </a:rPr>
              <a:t>Niektórzy naukowcy przewidują, że do końca XXI wieku przetrwa zaledwie jedna dziesiąta obecnie używanych języków. </a:t>
            </a:r>
          </a:p>
          <a:p>
            <a:pPr>
              <a:lnSpc>
                <a:spcPct val="150000"/>
              </a:lnSpc>
            </a:pPr>
            <a:endParaRPr lang="pl-PL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056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319349"/>
            <a:ext cx="3200400" cy="1561010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chemeClr val="tx1"/>
                </a:solidFill>
                <a:latin typeface="Garamond" panose="02020404030301010803" pitchFamily="18" charset="0"/>
              </a:rPr>
              <a:t>Najbardziej popularne języki to: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sz="1600" b="1" dirty="0">
                <a:latin typeface="Calibri" panose="020F0502020204030204" pitchFamily="34" charset="0"/>
                <a:cs typeface="Calibri" panose="020F0502020204030204" pitchFamily="34" charset="0"/>
              </a:rPr>
              <a:t>CHIŃSKI/ MANDARYŃSKI </a:t>
            </a: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– PONAD 955 MILIONÓW LUDZI</a:t>
            </a:r>
          </a:p>
          <a:p>
            <a:r>
              <a:rPr lang="pl-PL" sz="1600" b="1" dirty="0">
                <a:latin typeface="Calibri" panose="020F0502020204030204" pitchFamily="34" charset="0"/>
                <a:cs typeface="Calibri" panose="020F0502020204030204" pitchFamily="34" charset="0"/>
              </a:rPr>
              <a:t>HISZPAŃSKI</a:t>
            </a: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 – PONAD 405 MILIONÓW LUDZI </a:t>
            </a:r>
          </a:p>
          <a:p>
            <a:r>
              <a:rPr lang="pl-PL" sz="1600" b="1" dirty="0">
                <a:latin typeface="Calibri" panose="020F0502020204030204" pitchFamily="34" charset="0"/>
                <a:cs typeface="Calibri" panose="020F0502020204030204" pitchFamily="34" charset="0"/>
              </a:rPr>
              <a:t>ANGIELSKI</a:t>
            </a: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 – PONAD 360 MILIONÓW LUDZI </a:t>
            </a:r>
          </a:p>
          <a:p>
            <a:r>
              <a:rPr lang="pl-PL" sz="1600" b="1" dirty="0">
                <a:latin typeface="Calibri" panose="020F0502020204030204" pitchFamily="34" charset="0"/>
                <a:cs typeface="Calibri" panose="020F0502020204030204" pitchFamily="34" charset="0"/>
              </a:rPr>
              <a:t>HINDI (HINDUSKI) </a:t>
            </a: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– PONAD 310 MILIONÓW LUDZI</a:t>
            </a:r>
          </a:p>
          <a:p>
            <a:r>
              <a:rPr lang="pl-PL" sz="1600" b="1" dirty="0">
                <a:latin typeface="Calibri" panose="020F0502020204030204" pitchFamily="34" charset="0"/>
                <a:cs typeface="Calibri" panose="020F0502020204030204" pitchFamily="34" charset="0"/>
              </a:rPr>
              <a:t>ARABSKI</a:t>
            </a: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 – PONAD 295 MILIONÓW LUDZI (Flaga Ligii Państw Arabskich)</a:t>
            </a:r>
          </a:p>
          <a:p>
            <a:endParaRPr lang="pl-PL" dirty="0"/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326" y="1455738"/>
            <a:ext cx="2390503" cy="2201862"/>
          </a:xfrm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126" y="1031958"/>
            <a:ext cx="2009429" cy="1591013"/>
          </a:xfrm>
          <a:prstGeom prst="rect">
            <a:avLst/>
          </a:prstGeom>
        </p:spPr>
      </p:pic>
      <p:pic>
        <p:nvPicPr>
          <p:cNvPr id="7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984" y="2878607"/>
            <a:ext cx="1557986" cy="1557986"/>
          </a:xfrm>
          <a:prstGeom prst="rect">
            <a:avLst/>
          </a:prstGeom>
        </p:spPr>
      </p:pic>
      <p:pic>
        <p:nvPicPr>
          <p:cNvPr id="8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000" y="3794978"/>
            <a:ext cx="2047380" cy="13649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729" y="4615642"/>
            <a:ext cx="2315504" cy="130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37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>
                <a:solidFill>
                  <a:schemeClr val="tx1"/>
                </a:solidFill>
                <a:latin typeface="Garamond" panose="02020404030301010803" pitchFamily="18" charset="0"/>
              </a:rPr>
              <a:t>Historia naszego języka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2400" dirty="0" smtClean="0">
                <a:latin typeface="Garamond" panose="02020404030301010803" pitchFamily="18" charset="0"/>
              </a:rPr>
              <a:t>   Odcinek </a:t>
            </a:r>
            <a:r>
              <a:rPr lang="pl-PL" sz="2400" dirty="0">
                <a:latin typeface="Garamond" panose="02020404030301010803" pitchFamily="18" charset="0"/>
              </a:rPr>
              <a:t>1 - Polszczyzna jako język słowiański </a:t>
            </a:r>
            <a:endParaRPr lang="pl-PL" sz="2400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pl-PL" sz="2400" dirty="0" smtClean="0">
                <a:latin typeface="Garamond" panose="02020404030301010803" pitchFamily="18" charset="0"/>
                <a:hlinkClick r:id="rId2"/>
              </a:rPr>
              <a:t>https</a:t>
            </a:r>
            <a:r>
              <a:rPr lang="pl-PL" sz="2400" dirty="0">
                <a:latin typeface="Garamond" panose="02020404030301010803" pitchFamily="18" charset="0"/>
                <a:hlinkClick r:id="rId2"/>
              </a:rPr>
              <a:t>://</a:t>
            </a:r>
            <a:r>
              <a:rPr lang="pl-PL" sz="2400" dirty="0" smtClean="0">
                <a:latin typeface="Garamond" panose="02020404030301010803" pitchFamily="18" charset="0"/>
                <a:hlinkClick r:id="rId2"/>
              </a:rPr>
              <a:t>www.youtube.com/watch?v=RxPKer-tmfA</a:t>
            </a:r>
            <a:endParaRPr lang="pl-PL" sz="2400" dirty="0" smtClean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l-PL" sz="2400" dirty="0" smtClean="0">
                <a:latin typeface="Garamond" panose="02020404030301010803" pitchFamily="18" charset="0"/>
              </a:rPr>
              <a:t>   Odcinek </a:t>
            </a:r>
            <a:r>
              <a:rPr lang="pl-PL" sz="2400" dirty="0">
                <a:latin typeface="Garamond" panose="02020404030301010803" pitchFamily="18" charset="0"/>
              </a:rPr>
              <a:t>2 - Powstanie języka polskiego </a:t>
            </a:r>
            <a:endParaRPr lang="pl-PL" sz="2400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pl-PL" sz="2400" dirty="0" smtClean="0">
                <a:latin typeface="Garamond" panose="02020404030301010803" pitchFamily="18" charset="0"/>
                <a:hlinkClick r:id="rId3"/>
              </a:rPr>
              <a:t>https</a:t>
            </a:r>
            <a:r>
              <a:rPr lang="pl-PL" sz="2400" dirty="0">
                <a:latin typeface="Garamond" panose="02020404030301010803" pitchFamily="18" charset="0"/>
                <a:hlinkClick r:id="rId3"/>
              </a:rPr>
              <a:t>://www.youtube.com/watch?v=UZW4GgzQ1c4</a:t>
            </a:r>
            <a:endParaRPr lang="pl-PL" sz="24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l-PL" sz="2400" dirty="0" smtClean="0">
                <a:latin typeface="Garamond" panose="02020404030301010803" pitchFamily="18" charset="0"/>
              </a:rPr>
              <a:t>   Odcinek </a:t>
            </a:r>
            <a:r>
              <a:rPr lang="pl-PL" sz="2400" dirty="0">
                <a:latin typeface="Garamond" panose="02020404030301010803" pitchFamily="18" charset="0"/>
              </a:rPr>
              <a:t>3 </a:t>
            </a:r>
            <a:r>
              <a:rPr lang="pl-PL" sz="2400" dirty="0" smtClean="0">
                <a:latin typeface="Garamond" panose="02020404030301010803" pitchFamily="18" charset="0"/>
              </a:rPr>
              <a:t>– Rozwój </a:t>
            </a:r>
            <a:r>
              <a:rPr lang="pl-PL" sz="2400" dirty="0">
                <a:latin typeface="Garamond" panose="02020404030301010803" pitchFamily="18" charset="0"/>
              </a:rPr>
              <a:t>polszczyzny w średniowieczu </a:t>
            </a:r>
            <a:r>
              <a:rPr lang="pl-PL" sz="2400" dirty="0">
                <a:latin typeface="Garamond" panose="02020404030301010803" pitchFamily="18" charset="0"/>
                <a:hlinkClick r:id="rId4"/>
              </a:rPr>
              <a:t>https://www.youtube.com/watch?v=C_mCux85_38</a:t>
            </a:r>
            <a:endParaRPr lang="pl-PL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804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  <a:latin typeface="Garamond" panose="02020404030301010803" pitchFamily="18" charset="0"/>
              </a:rPr>
              <a:t>Historia języka polskiego – ciąg dalszy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2400" dirty="0">
                <a:latin typeface="Garamond" panose="02020404030301010803" pitchFamily="18" charset="0"/>
              </a:rPr>
              <a:t>Odcinek 4 - Najstarsze zabytki piśmiennictwa </a:t>
            </a:r>
            <a:endParaRPr lang="pl-PL" sz="2400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pl-PL" sz="2400" dirty="0" smtClean="0">
                <a:latin typeface="Garamond" panose="02020404030301010803" pitchFamily="18" charset="0"/>
                <a:hlinkClick r:id="rId2"/>
              </a:rPr>
              <a:t>https</a:t>
            </a:r>
            <a:r>
              <a:rPr lang="pl-PL" sz="2400" dirty="0">
                <a:latin typeface="Garamond" panose="02020404030301010803" pitchFamily="18" charset="0"/>
                <a:hlinkClick r:id="rId2"/>
              </a:rPr>
              <a:t>://</a:t>
            </a:r>
            <a:r>
              <a:rPr lang="pl-PL" sz="2400" dirty="0" smtClean="0">
                <a:latin typeface="Garamond" panose="02020404030301010803" pitchFamily="18" charset="0"/>
                <a:hlinkClick r:id="rId2"/>
              </a:rPr>
              <a:t>www.youtube.com/watch?v=fSbzsA7kDiU</a:t>
            </a:r>
            <a:endParaRPr lang="pl-PL" sz="24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l-PL" sz="2400" dirty="0">
                <a:latin typeface="Garamond" panose="02020404030301010803" pitchFamily="18" charset="0"/>
              </a:rPr>
              <a:t>Odcinek 5 - Renesans i </a:t>
            </a:r>
            <a:r>
              <a:rPr lang="pl-PL" sz="2400" dirty="0" smtClean="0">
                <a:latin typeface="Garamond" panose="02020404030301010803" pitchFamily="18" charset="0"/>
              </a:rPr>
              <a:t>polszczyzna</a:t>
            </a:r>
          </a:p>
          <a:p>
            <a:pPr marL="0" indent="0">
              <a:buNone/>
            </a:pPr>
            <a:r>
              <a:rPr lang="pl-PL" sz="2400" dirty="0" smtClean="0">
                <a:latin typeface="Garamond" panose="02020404030301010803" pitchFamily="18" charset="0"/>
                <a:hlinkClick r:id="rId3"/>
              </a:rPr>
              <a:t>https</a:t>
            </a:r>
            <a:r>
              <a:rPr lang="pl-PL" sz="2400" dirty="0">
                <a:latin typeface="Garamond" panose="02020404030301010803" pitchFamily="18" charset="0"/>
                <a:hlinkClick r:id="rId3"/>
              </a:rPr>
              <a:t>://www.youtube.com/watch?v=pULsS1pPDlg</a:t>
            </a:r>
            <a:endParaRPr lang="pl-PL" sz="24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l-PL" sz="2400" dirty="0">
                <a:latin typeface="Garamond" panose="02020404030301010803" pitchFamily="18" charset="0"/>
              </a:rPr>
              <a:t>Odcinek 6 - Polszczyzna </a:t>
            </a:r>
            <a:r>
              <a:rPr lang="pl-PL" sz="2400" dirty="0" smtClean="0">
                <a:latin typeface="Garamond" panose="02020404030301010803" pitchFamily="18" charset="0"/>
              </a:rPr>
              <a:t>barokowa</a:t>
            </a:r>
          </a:p>
          <a:p>
            <a:pPr marL="0" indent="0">
              <a:buNone/>
            </a:pPr>
            <a:r>
              <a:rPr lang="pl-PL" sz="2400" dirty="0" smtClean="0">
                <a:latin typeface="Garamond" panose="02020404030301010803" pitchFamily="18" charset="0"/>
              </a:rPr>
              <a:t> </a:t>
            </a:r>
            <a:r>
              <a:rPr lang="pl-PL" sz="2400" dirty="0">
                <a:latin typeface="Garamond" panose="02020404030301010803" pitchFamily="18" charset="0"/>
                <a:hlinkClick r:id="rId4"/>
              </a:rPr>
              <a:t>https://www.youtube.com/watch?v=kA0wXEp-EKI</a:t>
            </a:r>
            <a:endParaRPr lang="pl-PL" sz="2400" dirty="0">
              <a:latin typeface="Garamond" panose="02020404030301010803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8759479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cja">
  <a:themeElements>
    <a:clrScheme name="Retrospekc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98</TotalTime>
  <Words>643</Words>
  <Application>Microsoft Office PowerPoint</Application>
  <PresentationFormat>Panoramiczny</PresentationFormat>
  <Paragraphs>86</Paragraphs>
  <Slides>29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Garamond</vt:lpstr>
      <vt:lpstr>High Tower Text</vt:lpstr>
      <vt:lpstr>Wingdings</vt:lpstr>
      <vt:lpstr>Retrospekcja</vt:lpstr>
      <vt:lpstr>Prezentacja</vt:lpstr>
      <vt:lpstr>Prezentacja programu PowerPoint</vt:lpstr>
      <vt:lpstr>,,A niechaj narodowie wżdy postronni znają,  iż Polacy nie gęsi, iż swój język mają". Mikołaj Rej </vt:lpstr>
      <vt:lpstr>Mistrzowie pióra</vt:lpstr>
      <vt:lpstr>            Ojczyzną jest język!!!</vt:lpstr>
      <vt:lpstr>Jest rok 1952 - dokładnie 21 lutego... </vt:lpstr>
      <vt:lpstr>17 listopada 1999 roku na cześć tych wydarzeń UNESCO ustanowiło  święto, którym jest Międzynarodowy Dzień Języka Ojczystego </vt:lpstr>
      <vt:lpstr>Najbardziej popularne języki to:</vt:lpstr>
      <vt:lpstr>Historia naszego języka </vt:lpstr>
      <vt:lpstr>Historia języka polskiego – ciąg dalszy</vt:lpstr>
      <vt:lpstr>…a teraz zadanka</vt:lpstr>
      <vt:lpstr>2. Wybierz właściwą formę.</vt:lpstr>
      <vt:lpstr>3. Popraw błędy w podanych związkach frazeologicznych.</vt:lpstr>
      <vt:lpstr>ŁAMAŃCE JĘZYKOWE</vt:lpstr>
      <vt:lpstr>Prezentacja programu PowerPoint</vt:lpstr>
      <vt:lpstr>ŁAMAŃCE JĘZYKOWE</vt:lpstr>
      <vt:lpstr>ŁAMAŃCE JĘZYKOWE</vt:lpstr>
      <vt:lpstr>Zmierz się z ortografią!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Mariola Wójcik</dc:creator>
  <cp:lastModifiedBy>Mariola Wójcik</cp:lastModifiedBy>
  <cp:revision>13</cp:revision>
  <dcterms:created xsi:type="dcterms:W3CDTF">2021-02-21T11:57:16Z</dcterms:created>
  <dcterms:modified xsi:type="dcterms:W3CDTF">2021-02-21T13:42:25Z</dcterms:modified>
</cp:coreProperties>
</file>