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1" r:id="rId7"/>
    <p:sldId id="262" r:id="rId8"/>
    <p:sldId id="266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40A8-2B60-404F-A6C8-C6E032635A16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0DE8-B1DA-4C22-BEDA-A350BAEDF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3189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40A8-2B60-404F-A6C8-C6E032635A16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0DE8-B1DA-4C22-BEDA-A350BAEDF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31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40A8-2B60-404F-A6C8-C6E032635A16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0DE8-B1DA-4C22-BEDA-A350BAEDF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987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40A8-2B60-404F-A6C8-C6E032635A16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0DE8-B1DA-4C22-BEDA-A350BAEDF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194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40A8-2B60-404F-A6C8-C6E032635A16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0DE8-B1DA-4C22-BEDA-A350BAEDF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306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40A8-2B60-404F-A6C8-C6E032635A16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0DE8-B1DA-4C22-BEDA-A350BAEDF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106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40A8-2B60-404F-A6C8-C6E032635A16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0DE8-B1DA-4C22-BEDA-A350BAEDF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0510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40A8-2B60-404F-A6C8-C6E032635A16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0DE8-B1DA-4C22-BEDA-A350BAEDF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807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40A8-2B60-404F-A6C8-C6E032635A16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0DE8-B1DA-4C22-BEDA-A350BAEDF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255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40A8-2B60-404F-A6C8-C6E032635A16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0DE8-B1DA-4C22-BEDA-A350BAEDF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187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40A8-2B60-404F-A6C8-C6E032635A16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0DE8-B1DA-4C22-BEDA-A350BAEDF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02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740A8-2B60-404F-A6C8-C6E032635A16}" type="datetimeFigureOut">
              <a:rPr lang="pl-PL" smtClean="0"/>
              <a:t>14.02.2022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90DE8-B1DA-4C22-BEDA-A350BAEDF3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30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jUcSN9fYV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142685" y="5996974"/>
            <a:ext cx="101710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FERIE ZIMOWE W ROKU SZKOLNYM </a:t>
            </a:r>
            <a:r>
              <a:rPr lang="pl-PL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2021/2022</a:t>
            </a:r>
            <a:endParaRPr lang="pl-P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010482" y="2225407"/>
            <a:ext cx="107194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Zgodnie z rozporządzeniem MEN ferie zimowe w roku szkolnym 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2021/2022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dla wszystkich uczniów 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województwa pomorskiego odbędą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się w 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terminie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algn="ctr"/>
            <a:endParaRPr lang="pl-PL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l-PL" sz="54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pl-PL" sz="5400" b="1" dirty="0" smtClean="0">
                <a:solidFill>
                  <a:schemeClr val="accent1">
                    <a:lumMod val="50000"/>
                  </a:schemeClr>
                </a:solidFill>
              </a:rPr>
              <a:t>4-25 lutego 2022  </a:t>
            </a:r>
            <a:endParaRPr lang="pl-PL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514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3867053" y="5439852"/>
            <a:ext cx="4722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latin typeface="YouTube Noto"/>
                <a:hlinkClick r:id="rId3"/>
              </a:rPr>
              <a:t>Więcej informacji znajdziesz klikając link:</a:t>
            </a:r>
          </a:p>
          <a:p>
            <a:pPr algn="ctr"/>
            <a:r>
              <a:rPr lang="pl-PL" dirty="0">
                <a:solidFill>
                  <a:srgbClr val="FFFFFF"/>
                </a:solidFill>
                <a:latin typeface="YouTube Noto"/>
                <a:hlinkClick r:id="rId3"/>
              </a:rPr>
              <a:t>https://youtu.be/0jUcSN9fYV4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1635689" y="6086183"/>
            <a:ext cx="91201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JAK CHONIĆ SIĘ PRZED KORONAWIRUSEM</a:t>
            </a:r>
            <a:endParaRPr lang="pl-P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122" name="Picture 2" descr="KORONAWIRUS – ważne informacje – I Liceum Ogólnokształcą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546" y="257019"/>
            <a:ext cx="9055332" cy="509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614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024418" y="6150114"/>
            <a:ext cx="42286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BEZPIECZNIE ZIMĄ </a:t>
            </a:r>
            <a:endParaRPr lang="pl-P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564104" y="144129"/>
            <a:ext cx="2991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404040"/>
                </a:solidFill>
                <a:latin typeface="Calibri" panose="020F0502020204030204" pitchFamily="34" charset="0"/>
              </a:rPr>
              <a:t>WŁAŚCIWY UBIÓR </a:t>
            </a:r>
            <a:endParaRPr lang="pl-PL" sz="2800" dirty="0">
              <a:latin typeface="Calibri" panose="020F050202020403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096430" y="592576"/>
            <a:ext cx="80846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Typowy ubiór powinien się składać z trzech warstw: </a:t>
            </a:r>
          </a:p>
          <a:p>
            <a:r>
              <a:rPr lang="pl-PL" sz="2400" dirty="0"/>
              <a:t>- wewnętrznej (bielizna), która odprowadza wilgoć ze skóry, </a:t>
            </a:r>
          </a:p>
          <a:p>
            <a:r>
              <a:rPr lang="pl-PL" sz="2400" dirty="0"/>
              <a:t>- środkowej (np. polar), która stanowi właściwy </a:t>
            </a:r>
            <a:r>
              <a:rPr lang="pl-PL" sz="2400" dirty="0" err="1"/>
              <a:t>termoizolator</a:t>
            </a:r>
            <a:r>
              <a:rPr lang="pl-PL" sz="2400" dirty="0"/>
              <a:t>, </a:t>
            </a:r>
          </a:p>
          <a:p>
            <a:pPr marL="342900" indent="-342900">
              <a:buFontTx/>
              <a:buChar char="-"/>
            </a:pPr>
            <a:r>
              <a:rPr lang="pl-PL" sz="2400" dirty="0"/>
              <a:t>zewnętrznej, która chroni przed wiatrem (np. </a:t>
            </a:r>
            <a:r>
              <a:rPr lang="pl-PL" sz="2400" dirty="0" err="1"/>
              <a:t>soft-shell</a:t>
            </a:r>
            <a:r>
              <a:rPr lang="pl-PL" sz="2400" dirty="0"/>
              <a:t>)</a:t>
            </a:r>
          </a:p>
          <a:p>
            <a:r>
              <a:rPr lang="pl-PL" sz="2400" dirty="0"/>
              <a:t>      i wilgocią (np. </a:t>
            </a:r>
            <a:r>
              <a:rPr lang="pl-PL" sz="2400" dirty="0" err="1"/>
              <a:t>gore-tex</a:t>
            </a:r>
            <a:r>
              <a:rPr lang="pl-PL" sz="2400" dirty="0"/>
              <a:t> itp.). </a:t>
            </a:r>
          </a:p>
          <a:p>
            <a:endParaRPr lang="pl-PL" sz="2400" dirty="0"/>
          </a:p>
          <a:p>
            <a:r>
              <a:rPr lang="pl-PL" sz="2400" dirty="0"/>
              <a:t>Ubiór musi być dostosowany do warunków atmosferycznych</a:t>
            </a:r>
          </a:p>
          <a:p>
            <a:r>
              <a:rPr lang="pl-PL" sz="2400" dirty="0"/>
              <a:t> i typu aktywności fizycznej </a:t>
            </a:r>
          </a:p>
          <a:p>
            <a:endParaRPr lang="pl-PL" sz="2400" dirty="0"/>
          </a:p>
          <a:p>
            <a:r>
              <a:rPr lang="pl-PL" sz="2400" dirty="0"/>
              <a:t>Uprawiając sport (górskie wycieczki, jazda na nartach itp.) </a:t>
            </a:r>
          </a:p>
          <a:p>
            <a:r>
              <a:rPr lang="pl-PL" sz="2400" dirty="0"/>
              <a:t>nie należy ubierać się zbyt ciepło, aby nie doprowadzić </a:t>
            </a:r>
          </a:p>
          <a:p>
            <a:r>
              <a:rPr lang="pl-PL" sz="2400" dirty="0"/>
              <a:t>do przegrzania organizmu. </a:t>
            </a:r>
          </a:p>
          <a:p>
            <a:pPr algn="ctr"/>
            <a:r>
              <a:rPr lang="pl-PL" sz="2400" b="1" dirty="0">
                <a:solidFill>
                  <a:srgbClr val="FF0000"/>
                </a:solidFill>
              </a:rPr>
              <a:t>Pamiętaj! </a:t>
            </a:r>
            <a:endParaRPr lang="pl-PL" sz="2400" dirty="0">
              <a:solidFill>
                <a:srgbClr val="FF0000"/>
              </a:solidFill>
            </a:endParaRPr>
          </a:p>
          <a:p>
            <a:pPr algn="ctr"/>
            <a:r>
              <a:rPr lang="pl-PL" sz="2400" b="1" dirty="0">
                <a:solidFill>
                  <a:srgbClr val="FF0000"/>
                </a:solidFill>
              </a:rPr>
              <a:t>Zapobieganie wychłodzeniu w górach polega na unikaniu przegrzania. </a:t>
            </a:r>
            <a:endParaRPr lang="pl-PL" sz="2400" dirty="0">
              <a:solidFill>
                <a:srgbClr val="FF0000"/>
              </a:solidFill>
            </a:endParaRPr>
          </a:p>
        </p:txBody>
      </p:sp>
      <p:pic>
        <p:nvPicPr>
          <p:cNvPr id="1030" name="Picture 6" descr="MP37 &quot;Pozytywka&quot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974" y="2999008"/>
            <a:ext cx="1708747" cy="20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owy banknot - Szkolne Blog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00" y="1082293"/>
            <a:ext cx="1734949" cy="212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139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847436" y="6150114"/>
            <a:ext cx="42286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BEZPIECZNIE ZIMĄ </a:t>
            </a:r>
            <a:endParaRPr lang="pl-P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896453" y="262761"/>
            <a:ext cx="3337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404040"/>
                </a:solidFill>
              </a:rPr>
              <a:t>ZABAWA ŚNIEŻKAMI </a:t>
            </a:r>
            <a:endParaRPr lang="pl-PL" sz="2800" dirty="0"/>
          </a:p>
        </p:txBody>
      </p:sp>
      <p:sp>
        <p:nvSpPr>
          <p:cNvPr id="6" name="Prostokąt 5"/>
          <p:cNvSpPr/>
          <p:nvPr/>
        </p:nvSpPr>
        <p:spPr>
          <a:xfrm>
            <a:off x="1216014" y="1021224"/>
            <a:ext cx="526284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Calibri" panose="020F0502020204030204" pitchFamily="34" charset="0"/>
              </a:rPr>
              <a:t>Lepienie bałwana i „wojny na śnieżki” </a:t>
            </a:r>
          </a:p>
          <a:p>
            <a:r>
              <a:rPr lang="pl-PL" sz="2400" dirty="0">
                <a:latin typeface="Calibri" panose="020F0502020204030204" pitchFamily="34" charset="0"/>
              </a:rPr>
              <a:t>to jedna z bardziej lubianych zabaw </a:t>
            </a:r>
          </a:p>
          <a:p>
            <a:r>
              <a:rPr lang="pl-PL" sz="2400" dirty="0">
                <a:latin typeface="Calibri" panose="020F0502020204030204" pitchFamily="34" charset="0"/>
              </a:rPr>
              <a:t>na śniegu.</a:t>
            </a:r>
          </a:p>
          <a:p>
            <a:r>
              <a:rPr lang="pl-PL" sz="2400" dirty="0">
                <a:latin typeface="Calibri" panose="020F0502020204030204" pitchFamily="34" charset="0"/>
              </a:rPr>
              <a:t> </a:t>
            </a:r>
          </a:p>
          <a:p>
            <a:r>
              <a:rPr lang="pl-PL" sz="2400" dirty="0">
                <a:latin typeface="Calibri" panose="020F0502020204030204" pitchFamily="34" charset="0"/>
              </a:rPr>
              <a:t>Musimy jednak pamiętać, że śnieżka zrobiona z mokrego śniegu jest bardzo twarda, a zatem uderzenie nią bywa </a:t>
            </a:r>
          </a:p>
          <a:p>
            <a:r>
              <a:rPr lang="pl-PL" sz="2400" dirty="0">
                <a:latin typeface="Calibri" panose="020F0502020204030204" pitchFamily="34" charset="0"/>
              </a:rPr>
              <a:t>tak samo bolesne, a przede wszystkim niebezpieczne jak uderzenie kamieniem. </a:t>
            </a:r>
          </a:p>
          <a:p>
            <a:endParaRPr lang="pl-PL" sz="2400" dirty="0">
              <a:latin typeface="Calibri" panose="020F0502020204030204" pitchFamily="34" charset="0"/>
            </a:endParaRPr>
          </a:p>
          <a:p>
            <a:r>
              <a:rPr lang="pl-PL" sz="2400" dirty="0">
                <a:latin typeface="Calibri" panose="020F0502020204030204" pitchFamily="34" charset="0"/>
              </a:rPr>
              <a:t>Niedopuszczalną rzeczą jest wkładanie do śnieżek kamieni lub kawałków lodu. </a:t>
            </a:r>
          </a:p>
          <a:p>
            <a:endParaRPr lang="pl-PL" sz="2400" dirty="0"/>
          </a:p>
        </p:txBody>
      </p:sp>
      <p:pic>
        <p:nvPicPr>
          <p:cNvPr id="2050" name="Picture 2" descr="Snowball GIF | Gfyc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430" y="1333566"/>
            <a:ext cx="4342405" cy="4342405"/>
          </a:xfrm>
          <a:prstGeom prst="rect">
            <a:avLst/>
          </a:prstGeom>
          <a:noFill/>
          <a:effectLst>
            <a:softEdge rad="698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162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617243" y="6150114"/>
            <a:ext cx="42286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BEZPIECZNIE ZIMĄ </a:t>
            </a:r>
            <a:endParaRPr lang="pl-P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973526" y="123540"/>
            <a:ext cx="3269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>
                <a:solidFill>
                  <a:srgbClr val="404040"/>
                </a:solidFill>
                <a:latin typeface="Calibri" panose="020F0502020204030204" pitchFamily="34" charset="0"/>
              </a:rPr>
              <a:t>JAZDA NA SANKACH </a:t>
            </a:r>
            <a:endParaRPr lang="pl-PL" sz="2800" dirty="0">
              <a:latin typeface="Calibri" panose="020F050202020403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92892" y="764065"/>
            <a:ext cx="531544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Calibri" panose="020F0502020204030204" pitchFamily="34" charset="0"/>
              </a:rPr>
              <a:t>Zjeżdżać na sankach powinnyśmy </a:t>
            </a:r>
          </a:p>
          <a:p>
            <a:r>
              <a:rPr lang="pl-PL" sz="2400" dirty="0">
                <a:latin typeface="Calibri" panose="020F0502020204030204" pitchFamily="34" charset="0"/>
              </a:rPr>
              <a:t>tylko w miejscach bezpiecznych </a:t>
            </a:r>
          </a:p>
          <a:p>
            <a:r>
              <a:rPr lang="pl-PL" sz="2400" dirty="0">
                <a:latin typeface="Calibri" panose="020F0502020204030204" pitchFamily="34" charset="0"/>
              </a:rPr>
              <a:t>– w odpowiedniej odległości od drogi, </a:t>
            </a:r>
          </a:p>
          <a:p>
            <a:r>
              <a:rPr lang="pl-PL" sz="2400" dirty="0">
                <a:latin typeface="Calibri" panose="020F0502020204030204" pitchFamily="34" charset="0"/>
              </a:rPr>
              <a:t>by podczas zabawy nie wjechać </a:t>
            </a:r>
          </a:p>
          <a:p>
            <a:r>
              <a:rPr lang="pl-PL" sz="2400" dirty="0">
                <a:latin typeface="Calibri" panose="020F0502020204030204" pitchFamily="34" charset="0"/>
              </a:rPr>
              <a:t>pod samochód. </a:t>
            </a:r>
          </a:p>
          <a:p>
            <a:endParaRPr lang="pl-PL" sz="2400" dirty="0">
              <a:latin typeface="Calibri" panose="020F0502020204030204" pitchFamily="34" charset="0"/>
            </a:endParaRPr>
          </a:p>
          <a:p>
            <a:r>
              <a:rPr lang="pl-PL" sz="2400" dirty="0">
                <a:latin typeface="Calibri" panose="020F0502020204030204" pitchFamily="34" charset="0"/>
              </a:rPr>
              <a:t>Specjalnie przygotowane górki </a:t>
            </a:r>
          </a:p>
          <a:p>
            <a:r>
              <a:rPr lang="pl-PL" sz="2400" dirty="0">
                <a:latin typeface="Calibri" panose="020F0502020204030204" pitchFamily="34" charset="0"/>
              </a:rPr>
              <a:t>do zjeżdżania powinny być  usytuowane</a:t>
            </a:r>
          </a:p>
          <a:p>
            <a:r>
              <a:rPr lang="pl-PL" sz="2400" dirty="0">
                <a:latin typeface="Calibri" panose="020F0502020204030204" pitchFamily="34" charset="0"/>
              </a:rPr>
              <a:t> z dala od drzew. </a:t>
            </a:r>
          </a:p>
          <a:p>
            <a:endParaRPr lang="pl-PL" sz="2400" dirty="0">
              <a:latin typeface="Calibri" panose="020F0502020204030204" pitchFamily="34" charset="0"/>
            </a:endParaRPr>
          </a:p>
          <a:p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6136579" y="764065"/>
            <a:ext cx="566110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latin typeface="Calibri" panose="020F0502020204030204" pitchFamily="34" charset="0"/>
              </a:rPr>
              <a:t>Kulig </a:t>
            </a:r>
          </a:p>
          <a:p>
            <a:r>
              <a:rPr lang="pl-PL" sz="2400" dirty="0">
                <a:latin typeface="Calibri" panose="020F0502020204030204" pitchFamily="34" charset="0"/>
              </a:rPr>
              <a:t>Należy pamiętać, że ze względów bezpieczeństwa, kulig musi być odpowiednio zorganizowany. </a:t>
            </a:r>
          </a:p>
          <a:p>
            <a:endParaRPr lang="pl-PL" sz="2400" dirty="0">
              <a:latin typeface="Calibri" panose="020F0502020204030204" pitchFamily="34" charset="0"/>
            </a:endParaRPr>
          </a:p>
          <a:p>
            <a:r>
              <a:rPr lang="pl-PL" sz="2400" dirty="0">
                <a:latin typeface="Calibri" panose="020F0502020204030204" pitchFamily="34" charset="0"/>
              </a:rPr>
              <a:t>Nie wolno jeździć po drogach publicznych.</a:t>
            </a:r>
          </a:p>
          <a:p>
            <a:endParaRPr lang="pl-PL" sz="2400" dirty="0">
              <a:latin typeface="Calibri" panose="020F0502020204030204" pitchFamily="34" charset="0"/>
            </a:endParaRPr>
          </a:p>
          <a:p>
            <a:r>
              <a:rPr lang="pl-PL" sz="2400" dirty="0">
                <a:latin typeface="Calibri" panose="020F0502020204030204" pitchFamily="34" charset="0"/>
              </a:rPr>
              <a:t>Nie wolno też przywiązywać sanek</a:t>
            </a:r>
          </a:p>
          <a:p>
            <a:r>
              <a:rPr lang="pl-PL" sz="2400" dirty="0">
                <a:latin typeface="Calibri" panose="020F0502020204030204" pitchFamily="34" charset="0"/>
              </a:rPr>
              <a:t> do traktora, samochodu czy </a:t>
            </a:r>
            <a:r>
              <a:rPr lang="pl-PL" sz="2400" dirty="0" err="1">
                <a:latin typeface="Calibri" panose="020F0502020204030204" pitchFamily="34" charset="0"/>
              </a:rPr>
              <a:t>quada</a:t>
            </a:r>
            <a:r>
              <a:rPr lang="pl-PL" sz="2400" dirty="0">
                <a:latin typeface="Calibri" panose="020F0502020204030204" pitchFamily="34" charset="0"/>
              </a:rPr>
              <a:t>. </a:t>
            </a:r>
          </a:p>
          <a:p>
            <a:r>
              <a:rPr lang="pl-PL" sz="2400" dirty="0">
                <a:latin typeface="Calibri" panose="020F0502020204030204" pitchFamily="34" charset="0"/>
              </a:rPr>
              <a:t>Tak zorganizowany kulig jest niebezpieczny dla jego uczestników i niezgodny</a:t>
            </a:r>
          </a:p>
          <a:p>
            <a:r>
              <a:rPr lang="pl-PL" sz="2400" dirty="0">
                <a:latin typeface="Calibri" panose="020F0502020204030204" pitchFamily="34" charset="0"/>
              </a:rPr>
              <a:t> z przepisami. Kierujący pojazdem może zostać ukarany pięciusetzłotowym mandatem oraz pięcioma punktami karnymi. </a:t>
            </a:r>
          </a:p>
        </p:txBody>
      </p:sp>
      <p:pic>
        <p:nvPicPr>
          <p:cNvPr id="3074" name="Picture 2" descr="Top Snowy Stickers for Android &amp; iOS | Gfyc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31" y="4038599"/>
            <a:ext cx="33337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207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304207" y="6235546"/>
            <a:ext cx="57819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BEZPIECZNIE NA NARTACH</a:t>
            </a:r>
            <a:endParaRPr lang="pl-P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050" name="Picture 2" descr="https://fundacja.gopr.pl/assets_files/thumbs/max-height-1080.max-width-1920/assets_files/content/14/floxim.media.photo/image/dekalog-fis-fundacja-gopr-1080x1080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254" y="133814"/>
            <a:ext cx="6301648" cy="616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djęcia i animowane gify z Narciarzy ~ Gifmani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16" y="2126256"/>
            <a:ext cx="3138468" cy="313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062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575529" y="6235546"/>
            <a:ext cx="52392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BEZPIECZNIE NA LODZIE</a:t>
            </a:r>
            <a:endParaRPr lang="pl-P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074" name="Picture 2" descr="Bezpiecznie na lodzie i śniegu. Służby apelują o ostrożność [POSŁUCHAJ] –  Warszawa i Mazowsze – najnowsze wiadomości w RD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410" y="100206"/>
            <a:ext cx="5678121" cy="622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trona Szkoły Podstawowej w Suchej - SU na lodowisk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94" y="1219962"/>
            <a:ext cx="3094401" cy="3895829"/>
          </a:xfrm>
          <a:prstGeom prst="rect">
            <a:avLst/>
          </a:prstGeom>
          <a:noFill/>
          <a:effectLst>
            <a:glow rad="1905000">
              <a:schemeClr val="bg1">
                <a:alpha val="40000"/>
              </a:schemeClr>
            </a:glo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747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771128" y="6235546"/>
            <a:ext cx="48480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NUMERY ALARMOWE</a:t>
            </a:r>
            <a:endParaRPr lang="pl-P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146" name="Picture 2" descr="Pin on ruch drogowy // traff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000" y="116261"/>
            <a:ext cx="7694729" cy="5448701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155795" y="5638644"/>
            <a:ext cx="73375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601 100 300 </a:t>
            </a:r>
            <a:r>
              <a:rPr lang="pl-PL" sz="2800" b="1" dirty="0">
                <a:solidFill>
                  <a:srgbClr val="808080"/>
                </a:solidFill>
                <a:latin typeface="Calibri" panose="020F0502020204030204" pitchFamily="34" charset="0"/>
              </a:rPr>
              <a:t>– numer ratunkowy w górach </a:t>
            </a:r>
            <a:endParaRPr lang="pl-PL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29807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330</Words>
  <Application>Microsoft Office PowerPoint</Application>
  <PresentationFormat>Panoramiczny</PresentationFormat>
  <Paragraphs>57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YouTube Noto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Grzegorz Konkol</dc:creator>
  <cp:lastModifiedBy>Admin</cp:lastModifiedBy>
  <cp:revision>18</cp:revision>
  <dcterms:created xsi:type="dcterms:W3CDTF">2020-12-11T13:10:38Z</dcterms:created>
  <dcterms:modified xsi:type="dcterms:W3CDTF">2022-02-14T12:34:36Z</dcterms:modified>
</cp:coreProperties>
</file>