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070848"/>
          </a:xfrm>
        </p:spPr>
        <p:txBody>
          <a:bodyPr/>
          <a:lstStyle/>
          <a:p>
            <a:r>
              <a:rPr lang="pl-PL" dirty="0" smtClean="0"/>
              <a:t>Jak pomóc dziecku?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4211" y="2191871"/>
            <a:ext cx="10784977" cy="4444061"/>
          </a:xfrm>
        </p:spPr>
        <p:txBody>
          <a:bodyPr/>
          <a:lstStyle/>
          <a:p>
            <a:pPr algn="ctr"/>
            <a:r>
              <a:rPr lang="pl-PL" sz="3600" dirty="0" smtClean="0"/>
              <a:t>Jak radzić sobie z trudnymi emocjami w trudnym czasie epidemii?</a:t>
            </a:r>
          </a:p>
          <a:p>
            <a:r>
              <a:rPr lang="pl-PL" sz="3200" dirty="0" smtClean="0">
                <a:solidFill>
                  <a:srgbClr val="002060"/>
                </a:solidFill>
              </a:rPr>
              <a:t>			Porozmawiajmy</a:t>
            </a:r>
            <a:r>
              <a:rPr lang="pl-PL" sz="4000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endParaRPr lang="pl-PL" sz="4000" dirty="0">
              <a:solidFill>
                <a:srgbClr val="00206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906" y="3388659"/>
            <a:ext cx="3523410" cy="296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79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1068517" cy="73958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Dzieci reagują na aktualną sytuację w różny sposób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4211" y="1734671"/>
            <a:ext cx="10813023" cy="445097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/>
              <a:t>Niektóre czują ulgę i radość, że mogą pozostać w domu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część dzieci początkowo czuła radość ale teraz pojawia się znudzenie, niechęć do nauki, bunt przed ograniczeniami, napady złości a nawet </a:t>
            </a:r>
            <a:r>
              <a:rPr lang="pl-PL" dirty="0" smtClean="0"/>
              <a:t>agresja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niektóre dzieci od początku czują lęk, niepokój, trudno im odnaleźć się w nowej sytuacji </a:t>
            </a:r>
            <a:endParaRPr lang="pl-PL" dirty="0" smtClean="0"/>
          </a:p>
          <a:p>
            <a:r>
              <a:rPr lang="pl-PL" dirty="0" smtClean="0"/>
              <a:t>		</a:t>
            </a:r>
            <a:r>
              <a:rPr lang="pl-PL" b="1" dirty="0" smtClean="0"/>
              <a:t>Zastanów </a:t>
            </a:r>
            <a:r>
              <a:rPr lang="pl-PL" b="1" dirty="0"/>
              <a:t>się jak czuje się Twoje dziecko</a:t>
            </a:r>
            <a:r>
              <a:rPr lang="pl-PL" b="1" dirty="0" smtClean="0"/>
              <a:t>?</a:t>
            </a:r>
          </a:p>
          <a:p>
            <a:pPr algn="just"/>
            <a:r>
              <a:rPr lang="pl-PL" dirty="0" smtClean="0"/>
              <a:t>	Każde </a:t>
            </a:r>
            <a:r>
              <a:rPr lang="pl-PL" dirty="0"/>
              <a:t>dziecko jest inne dlatego uważnie obserwuj </a:t>
            </a:r>
            <a:r>
              <a:rPr lang="pl-PL" dirty="0" smtClean="0"/>
              <a:t>je, </a:t>
            </a:r>
            <a:r>
              <a:rPr lang="pl-PL" dirty="0"/>
              <a:t>rozmawiaj z nim - na samopoczucie dzieci ma wpływ wiele czynników: informacje medialne, ograniczenie kontaktu z bliskimi osobami, mniejszy kontakt z rówieśnikami, konieczność nauki w domu (nauka w domu może być fascynująca ale może też być frustrująca bez atmosfery szkolnej, rozmów z innymi dziećmi, wspólnych zabaw, współpracy, wielu okazji do śmiechu) i wiele </a:t>
            </a:r>
            <a:r>
              <a:rPr lang="pl-PL" dirty="0" smtClean="0"/>
              <a:t>innych.</a:t>
            </a:r>
          </a:p>
          <a:p>
            <a:endParaRPr lang="pl-PL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750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618566"/>
            <a:ext cx="10974389" cy="887505"/>
          </a:xfrm>
        </p:spPr>
        <p:txBody>
          <a:bodyPr/>
          <a:lstStyle/>
          <a:p>
            <a:pPr algn="ctr"/>
            <a:r>
              <a:rPr lang="pl-PL" dirty="0"/>
              <a:t>Nie bagatelizuj uczuć dziecka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3" y="1788459"/>
            <a:ext cx="11108858" cy="442408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/>
              <a:t>Czasami zdarza się, że rodzice chcąc pokazać dzieciom, że nie dzieje się nic złego bagatelizują ich uczucia: „nie płacz, nic się nie dzieje”, „taki duży chłopiec nie powinien płakać”. Taka reakcja na uczucia dziecka nie sprawi, że będzie ono radosne i spokojne – nadal będzie odczuwać </a:t>
            </a:r>
            <a:r>
              <a:rPr lang="pl-PL" sz="2000" dirty="0" smtClean="0"/>
              <a:t>smutek</a:t>
            </a:r>
            <a:r>
              <a:rPr lang="pl-PL" sz="2000" dirty="0"/>
              <a:t>, strach, niepokój – ale będzie to przed Tobą ukrywać</a:t>
            </a:r>
            <a:r>
              <a:rPr lang="pl-PL" sz="20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/>
              <a:t>Uczucia, które dziecko stłumi nie znikną, ale będą rosły w siłę i znajdą w ujście w postaci np. wybuchu złości w czasie odrabiania lekcji, agresji wobec rodzeństwa czy trudnościach w </a:t>
            </a:r>
            <a:r>
              <a:rPr lang="pl-PL" sz="2000" dirty="0" smtClean="0"/>
              <a:t>zaśnięciu.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/>
              <a:t>Jeśli dziecko jest wystraszone, płacze, ma problem z zaśnięciem ważne jest by potwierdzić jego uczucia „widzę że jesteś smutny/smutna może o tym porozmawiamy?”. Jeżeli dziecko nie jest gotowe na rozmowę nie wywieraj presji. Pozwól dziecku wybrać moment kiedy i o czym będzie chciało rozmawiać.</a:t>
            </a:r>
          </a:p>
        </p:txBody>
      </p:sp>
    </p:spTree>
    <p:extLst>
      <p:ext uri="{BB962C8B-B14F-4D97-AF65-F5344CB8AC3E}">
        <p14:creationId xmlns:p14="http://schemas.microsoft.com/office/powerpoint/2010/main" val="2053563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416859"/>
            <a:ext cx="11310565" cy="927847"/>
          </a:xfrm>
        </p:spPr>
        <p:txBody>
          <a:bodyPr/>
          <a:lstStyle/>
          <a:p>
            <a:pPr algn="ctr"/>
            <a:r>
              <a:rPr lang="pl-PL" dirty="0"/>
              <a:t>Rozmawiaj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1775012"/>
            <a:ext cx="10947493" cy="421938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	</a:t>
            </a:r>
            <a:r>
              <a:rPr lang="pl-PL" sz="2400" dirty="0" smtClean="0"/>
              <a:t>Staraj </a:t>
            </a:r>
            <a:r>
              <a:rPr lang="pl-PL" sz="2400" dirty="0"/>
              <a:t>się </a:t>
            </a:r>
            <a:r>
              <a:rPr lang="pl-PL" sz="2400" dirty="0" smtClean="0"/>
              <a:t>rozmawiać rzeczowo i spokojnie, wykorzystaj ciekawość </a:t>
            </a:r>
            <a:r>
              <a:rPr lang="pl-PL" sz="2400" dirty="0"/>
              <a:t>do zwiększenia wiedzy dotyczącej ochrony przed </a:t>
            </a:r>
            <a:r>
              <a:rPr lang="pl-PL" sz="2400" dirty="0" smtClean="0"/>
              <a:t>wirusami, ale opanuj własne </a:t>
            </a:r>
            <a:r>
              <a:rPr lang="pl-PL" sz="2400" smtClean="0"/>
              <a:t>lęki </a:t>
            </a:r>
            <a:r>
              <a:rPr lang="pl-PL" sz="2400" smtClean="0"/>
              <a:t>. Jeśli </a:t>
            </a:r>
            <a:r>
              <a:rPr lang="pl-PL" sz="2400" dirty="0"/>
              <a:t>dziecko zadaje pytania- odpowiadaj. </a:t>
            </a:r>
            <a:r>
              <a:rPr lang="pl-PL" sz="2400" dirty="0" smtClean="0"/>
              <a:t>Staraj się pokazywać mocne strony sytuacji Możliwość </a:t>
            </a:r>
            <a:r>
              <a:rPr lang="pl-PL" sz="2400" dirty="0"/>
              <a:t>zadawania pytań i twoje odpowiedzi zwiększają poczucie bezpieczeństwa u dziecka. </a:t>
            </a:r>
            <a:endParaRPr lang="pl-PL" sz="2400" dirty="0" smtClean="0"/>
          </a:p>
          <a:p>
            <a:pPr algn="just"/>
            <a:r>
              <a:rPr lang="pl-PL" dirty="0" smtClean="0"/>
              <a:t>	</a:t>
            </a:r>
            <a:r>
              <a:rPr lang="pl-PL" sz="2400" dirty="0" smtClean="0"/>
              <a:t>Staraj </a:t>
            </a:r>
            <a:r>
              <a:rPr lang="pl-PL" sz="2400" dirty="0"/>
              <a:t>się jednak by informacje przez Ciebie podawane nie nasilały lęku (ogranicz  informacje o charakterze sensacji medialnych czy </a:t>
            </a:r>
            <a:r>
              <a:rPr lang="pl-PL" sz="2400" dirty="0" smtClean="0"/>
              <a:t>dramatycznych </a:t>
            </a:r>
            <a:r>
              <a:rPr lang="pl-PL" sz="2400" dirty="0"/>
              <a:t>doniesień np. o kolejnych ofiarach śmiertelnych</a:t>
            </a:r>
            <a:r>
              <a:rPr lang="pl-PL" sz="2400" dirty="0" smtClean="0"/>
              <a:t>).</a:t>
            </a:r>
          </a:p>
          <a:p>
            <a:pPr algn="just"/>
            <a:r>
              <a:rPr lang="pl-PL" sz="2400" dirty="0" smtClean="0"/>
              <a:t>	Pamiętaj</a:t>
            </a:r>
            <a:r>
              <a:rPr lang="pl-PL" sz="2400" dirty="0"/>
              <a:t>, że nie wszystko co słyszymy o wirusie jest prawdą – rozmawiając z dzieckiem opieraj się na zaufanych źródłach (Ministerstwo Zdrowia, Sanepid, WHO). </a:t>
            </a:r>
          </a:p>
        </p:txBody>
      </p:sp>
    </p:spTree>
    <p:extLst>
      <p:ext uri="{BB962C8B-B14F-4D97-AF65-F5344CB8AC3E}">
        <p14:creationId xmlns:p14="http://schemas.microsoft.com/office/powerpoint/2010/main" val="23185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201706"/>
            <a:ext cx="10799577" cy="1116106"/>
          </a:xfrm>
        </p:spPr>
        <p:txBody>
          <a:bodyPr>
            <a:normAutofit/>
          </a:bodyPr>
          <a:lstStyle/>
          <a:p>
            <a:r>
              <a:rPr lang="pl-PL" dirty="0"/>
              <a:t>Każdy z nas </a:t>
            </a:r>
            <a:r>
              <a:rPr lang="pl-PL" dirty="0" smtClean="0"/>
              <a:t>inaczej znosi ten trudny czas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3" y="1586753"/>
            <a:ext cx="11243328" cy="5271247"/>
          </a:xfrm>
        </p:spPr>
        <p:txBody>
          <a:bodyPr/>
          <a:lstStyle/>
          <a:p>
            <a:pPr algn="just"/>
            <a:r>
              <a:rPr lang="pl-PL" dirty="0" smtClean="0"/>
              <a:t>	</a:t>
            </a:r>
            <a:r>
              <a:rPr lang="pl-PL" sz="2000" dirty="0" smtClean="0"/>
              <a:t>Konieczność </a:t>
            </a:r>
            <a:r>
              <a:rPr lang="pl-PL" sz="2000" dirty="0"/>
              <a:t>pracy zdalnej, nauki w domu, ograniczenia możliwości realizacji swoich pasji, uprawiania sportu, spotkań z przyjaciółmi, utrata pracy, strach przed chorobą- wszystko to dotyka zarówno nas, dorosłych jak i dzieci. Każdy z nas mimo poczucia wagi sytuacji odczuwa żal za tym co traci</a:t>
            </a:r>
            <a:r>
              <a:rPr lang="pl-PL" sz="2000" dirty="0" smtClean="0"/>
              <a:t>.</a:t>
            </a:r>
          </a:p>
          <a:p>
            <a:pPr algn="just"/>
            <a:r>
              <a:rPr lang="pl-PL" sz="2000" dirty="0" smtClean="0"/>
              <a:t>	Postaraj </a:t>
            </a:r>
            <a:r>
              <a:rPr lang="pl-PL" sz="2000" dirty="0"/>
              <a:t>się znaleźć takie formy spędzania czasu wolnego, które pozwolą tobie i dzieciom czerpać radość i satysfakcję. Nie wiemy jak długo potrwa epidemia, dlatego ważne jest żeby zadbać o swój komfort psychiczny. Zaplanujcie wieczory filmowe lub turniej planszówek a może rodzinne karaoke</a:t>
            </a:r>
            <a:r>
              <a:rPr lang="pl-PL" sz="2000" dirty="0" smtClean="0"/>
              <a:t>?</a:t>
            </a:r>
          </a:p>
          <a:p>
            <a:pPr algn="just"/>
            <a:r>
              <a:rPr lang="pl-PL" sz="2000" dirty="0" smtClean="0"/>
              <a:t> </a:t>
            </a:r>
            <a:r>
              <a:rPr lang="pl-PL" sz="2400" dirty="0" smtClean="0"/>
              <a:t>A może wspólna herbata i </a:t>
            </a:r>
            <a:r>
              <a:rPr lang="pl-PL" sz="2000" i="1" dirty="0" smtClean="0"/>
              <a:t>SPOKOJNA ROZMOWA .</a:t>
            </a:r>
          </a:p>
          <a:p>
            <a:pPr algn="just"/>
            <a:endParaRPr lang="pl-PL" i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059" y="4518212"/>
            <a:ext cx="2720788" cy="181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5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444137"/>
            <a:ext cx="10506303" cy="1811383"/>
          </a:xfrm>
        </p:spPr>
        <p:txBody>
          <a:bodyPr/>
          <a:lstStyle/>
          <a:p>
            <a:pPr algn="ctr"/>
            <a:r>
              <a:rPr lang="pl-PL" dirty="0"/>
              <a:t>Utrzymuj kontakt z ważnymi dla ciebie osobami, wsparcie bliskich jest teraz szczególnie ważne.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2821577"/>
            <a:ext cx="10959147" cy="3172823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/>
              <a:t>	Trudno </a:t>
            </a:r>
            <a:r>
              <a:rPr lang="pl-PL" sz="2800" dirty="0"/>
              <a:t>jest zrozumieć i zaakceptować ograniczenia. Zwłaszcza nastolatkom, którzy dużą wagę przywiązują do swobody trudno może być odnaleźć się w aktualnej sytuacji. Tłumacz dziecku dlaczego tak się dzieje (z czego wynikają decyzje </a:t>
            </a:r>
            <a:r>
              <a:rPr lang="pl-PL" sz="2800" dirty="0" smtClean="0"/>
              <a:t>instytucji), </a:t>
            </a:r>
            <a:r>
              <a:rPr lang="pl-PL" sz="2800" dirty="0"/>
              <a:t>wspólnie szukajcie rozwiązań i kompromisów.</a:t>
            </a:r>
          </a:p>
        </p:txBody>
      </p:sp>
    </p:spTree>
    <p:extLst>
      <p:ext uri="{BB962C8B-B14F-4D97-AF65-F5344CB8AC3E}">
        <p14:creationId xmlns:p14="http://schemas.microsoft.com/office/powerpoint/2010/main" val="3063979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51330"/>
            <a:ext cx="11046235" cy="968188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Drogi rodzicu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1990165"/>
            <a:ext cx="10959147" cy="4572000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Niezwykle cennym sprzymierzeńcem w radzeniu sobie z negatywnymi emocjami jest ruch. Mimo ograniczenia wyjść z domu zadbaj o to by dziecko miało codzienną porcję ruchu (zaproponuj mu zabawy siłowe, taniec, jogę- w </a:t>
            </a:r>
            <a:r>
              <a:rPr lang="pl-PL" sz="2400" dirty="0" err="1"/>
              <a:t>internecie</a:t>
            </a:r>
            <a:r>
              <a:rPr lang="pl-PL" sz="2400" dirty="0"/>
              <a:t> jest obecnie wiele bezpłatnych propozycji ćwiczeń dla dzieci).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307" y="38512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2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78224"/>
            <a:ext cx="10974389" cy="2931458"/>
          </a:xfrm>
        </p:spPr>
        <p:txBody>
          <a:bodyPr/>
          <a:lstStyle/>
          <a:p>
            <a:pPr algn="ctr"/>
            <a:r>
              <a:rPr lang="pl-PL" dirty="0" smtClean="0"/>
              <a:t>Jeśli rozmowa może </a:t>
            </a:r>
            <a:r>
              <a:rPr lang="pl-PL" dirty="0" smtClean="0"/>
              <a:t>pomóc </a:t>
            </a:r>
            <a:r>
              <a:rPr lang="pl-PL" dirty="0" smtClean="0"/>
              <a:t>w rozwiązaniu Twoich problemów 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i="1" dirty="0" smtClean="0"/>
              <a:t>zapraszam </a:t>
            </a:r>
            <a:endParaRPr lang="pl-PL" i="1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2" y="4495799"/>
            <a:ext cx="10584423" cy="1918447"/>
          </a:xfrm>
        </p:spPr>
        <p:txBody>
          <a:bodyPr>
            <a:normAutofit lnSpcReduction="10000"/>
          </a:bodyPr>
          <a:lstStyle/>
          <a:p>
            <a:pPr algn="r"/>
            <a:r>
              <a:rPr lang="pl-PL" sz="3600" b="1" i="1" dirty="0" smtClean="0"/>
              <a:t>Pedagog szkolny </a:t>
            </a:r>
          </a:p>
          <a:p>
            <a:pPr algn="r"/>
            <a:r>
              <a:rPr lang="pl-PL" sz="3600" b="1" i="1" dirty="0" smtClean="0"/>
              <a:t>Hanna Sitkiewicz</a:t>
            </a:r>
          </a:p>
          <a:p>
            <a:pPr algn="r"/>
            <a:r>
              <a:rPr lang="pl-PL" sz="3000" b="1" dirty="0" smtClean="0"/>
              <a:t>tel. 58 532 60 28 wew. 27  </a:t>
            </a:r>
            <a:endParaRPr lang="pl-PL" sz="3000" b="1" dirty="0"/>
          </a:p>
        </p:txBody>
      </p:sp>
    </p:spTree>
    <p:extLst>
      <p:ext uri="{BB962C8B-B14F-4D97-AF65-F5344CB8AC3E}">
        <p14:creationId xmlns:p14="http://schemas.microsoft.com/office/powerpoint/2010/main" val="2353457059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84</TotalTime>
  <Words>325</Words>
  <Application>Microsoft Office PowerPoint</Application>
  <PresentationFormat>Panoramiczny</PresentationFormat>
  <Paragraphs>29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Wycinek</vt:lpstr>
      <vt:lpstr>Jak pomóc dziecku? </vt:lpstr>
      <vt:lpstr>Dzieci reagują na aktualną sytuację w różny sposób</vt:lpstr>
      <vt:lpstr>Nie bagatelizuj uczuć dziecka</vt:lpstr>
      <vt:lpstr>Rozmawiaj</vt:lpstr>
      <vt:lpstr>Każdy z nas inaczej znosi ten trudny czas </vt:lpstr>
      <vt:lpstr>Utrzymuj kontakt z ważnymi dla ciebie osobami, wsparcie bliskich jest teraz szczególnie ważne.</vt:lpstr>
      <vt:lpstr>Drogi rodzicu </vt:lpstr>
      <vt:lpstr>Jeśli rozmowa może pomóc w rozwiązaniu Twoich problemów   zapraszam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pomóc dziecku?</dc:title>
  <dc:creator>Admin</dc:creator>
  <cp:lastModifiedBy>Admin</cp:lastModifiedBy>
  <cp:revision>9</cp:revision>
  <dcterms:created xsi:type="dcterms:W3CDTF">2021-01-27T07:50:05Z</dcterms:created>
  <dcterms:modified xsi:type="dcterms:W3CDTF">2021-02-01T07:25:01Z</dcterms:modified>
</cp:coreProperties>
</file>