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8" r:id="rId31"/>
    <p:sldId id="286" r:id="rId32"/>
    <p:sldId id="287" r:id="rId33"/>
    <p:sldId id="289" r:id="rId34"/>
    <p:sldId id="290" r:id="rId3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Trójkąt równoramienny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540544" y="776288"/>
            <a:ext cx="8062912" cy="1470025"/>
          </a:xfrm>
        </p:spPr>
        <p:txBody>
          <a:bodyPr anchor="b">
            <a:normAutofit/>
          </a:bodyPr>
          <a:lstStyle>
            <a:lvl1pPr algn="r">
              <a:defRPr sz="4400"/>
            </a:lvl1pPr>
          </a:lstStyle>
          <a:p>
            <a:r>
              <a:rPr kumimoji="0" lang="pl-PL" smtClean="0"/>
              <a:t>Kliknij, aby edytować styl</a:t>
            </a:r>
            <a:endParaRPr kumimoji="0" lang="en-US"/>
          </a:p>
        </p:txBody>
      </p:sp>
      <p:sp>
        <p:nvSpPr>
          <p:cNvPr id="9" name="Podtytuł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1371600" y="6012656"/>
            <a:ext cx="5791200" cy="365125"/>
          </a:xfrm>
        </p:spPr>
        <p:txBody>
          <a:bodyPr tIns="0" bIns="0" anchor="t"/>
          <a:lstStyle>
            <a:lvl1pPr algn="r">
              <a:defRPr sz="1000"/>
            </a:lvl1pPr>
          </a:lstStyle>
          <a:p>
            <a:fld id="{66221E02-25CB-4963-84BC-0813985E7D90}" type="datetimeFigureOut">
              <a:rPr lang="pl-PL" smtClean="0"/>
              <a:pPr/>
              <a:t>22.06.2021</a:t>
            </a:fld>
            <a:endParaRPr lang="pl-PL"/>
          </a:p>
        </p:txBody>
      </p:sp>
      <p:sp>
        <p:nvSpPr>
          <p:cNvPr id="17" name="Symbol zastępczy stopki 16"/>
          <p:cNvSpPr>
            <a:spLocks noGrp="1"/>
          </p:cNvSpPr>
          <p:nvPr>
            <p:ph type="ftr" sz="quarter" idx="11"/>
          </p:nvPr>
        </p:nvSpPr>
        <p:spPr>
          <a:xfrm>
            <a:off x="1371600" y="5650704"/>
            <a:ext cx="5791200" cy="365125"/>
          </a:xfrm>
        </p:spPr>
        <p:txBody>
          <a:bodyPr tIns="0" bIns="0" anchor="b"/>
          <a:lstStyle>
            <a:lvl1pPr algn="r">
              <a:defRPr sz="1100"/>
            </a:lvl1pPr>
          </a:lstStyle>
          <a:p>
            <a:endParaRPr lang="pl-PL"/>
          </a:p>
        </p:txBody>
      </p:sp>
      <p:sp>
        <p:nvSpPr>
          <p:cNvPr id="29" name="Symbol zastępczy numeru slajd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6221E02-25CB-4963-84BC-0813985E7D90}" type="datetimeFigureOut">
              <a:rPr lang="pl-PL" smtClean="0"/>
              <a:pPr/>
              <a:t>22.06.2021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381000"/>
            <a:ext cx="1905000" cy="5486400"/>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381000"/>
            <a:ext cx="6248400" cy="5486400"/>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6221E02-25CB-4963-84BC-0813985E7D90}" type="datetimeFigureOut">
              <a:rPr lang="pl-PL" smtClean="0"/>
              <a:pPr/>
              <a:t>22.06.2021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399032"/>
          </a:xfrm>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a:xfrm>
            <a:off x="457200" y="1882808"/>
            <a:ext cx="8229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4791456" y="6480048"/>
            <a:ext cx="2133600" cy="301752"/>
          </a:xfrm>
        </p:spPr>
        <p:txBody>
          <a:bodyPr/>
          <a:lstStyle/>
          <a:p>
            <a:fld id="{66221E02-25CB-4963-84BC-0813985E7D90}" type="datetimeFigureOut">
              <a:rPr lang="pl-PL" smtClean="0"/>
              <a:pPr/>
              <a:t>22.06.2021</a:t>
            </a:fld>
            <a:endParaRPr lang="pl-PL"/>
          </a:p>
        </p:txBody>
      </p:sp>
      <p:sp>
        <p:nvSpPr>
          <p:cNvPr id="5" name="Symbol zastępczy stopki 4"/>
          <p:cNvSpPr>
            <a:spLocks noGrp="1"/>
          </p:cNvSpPr>
          <p:nvPr>
            <p:ph type="ftr" sz="quarter" idx="11"/>
          </p:nvPr>
        </p:nvSpPr>
        <p:spPr>
          <a:xfrm>
            <a:off x="457200" y="6480969"/>
            <a:ext cx="4260056" cy="300831"/>
          </a:xfrm>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1"/>
      </p:bgRef>
    </p:bg>
    <p:spTree>
      <p:nvGrpSpPr>
        <p:cNvPr id="1" name=""/>
        <p:cNvGrpSpPr/>
        <p:nvPr/>
      </p:nvGrpSpPr>
      <p:grpSpPr>
        <a:xfrm>
          <a:off x="0" y="0"/>
          <a:ext cx="0" cy="0"/>
          <a:chOff x="0" y="0"/>
          <a:chExt cx="0" cy="0"/>
        </a:xfrm>
      </p:grpSpPr>
      <p:sp>
        <p:nvSpPr>
          <p:cNvPr id="9" name="Trójkąt prostokątny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ójkąt równoramienny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Symbol zastępczy daty 3"/>
          <p:cNvSpPr>
            <a:spLocks noGrp="1"/>
          </p:cNvSpPr>
          <p:nvPr>
            <p:ph type="dt" sz="half" idx="10"/>
          </p:nvPr>
        </p:nvSpPr>
        <p:spPr>
          <a:xfrm>
            <a:off x="6955632" y="6477000"/>
            <a:ext cx="2133600" cy="304800"/>
          </a:xfrm>
        </p:spPr>
        <p:txBody>
          <a:bodyPr/>
          <a:lstStyle/>
          <a:p>
            <a:fld id="{66221E02-25CB-4963-84BC-0813985E7D90}" type="datetimeFigureOut">
              <a:rPr lang="pl-PL" smtClean="0"/>
              <a:pPr/>
              <a:t>22.06.2021</a:t>
            </a:fld>
            <a:endParaRPr lang="pl-PL"/>
          </a:p>
        </p:txBody>
      </p:sp>
      <p:sp>
        <p:nvSpPr>
          <p:cNvPr id="5" name="Symbol zastępczy stopki 4"/>
          <p:cNvSpPr>
            <a:spLocks noGrp="1"/>
          </p:cNvSpPr>
          <p:nvPr>
            <p:ph type="ftr" sz="quarter" idx="11"/>
          </p:nvPr>
        </p:nvSpPr>
        <p:spPr>
          <a:xfrm>
            <a:off x="2619376" y="6480969"/>
            <a:ext cx="4260056" cy="300831"/>
          </a:xfrm>
        </p:spPr>
        <p:txBody>
          <a:bodyPr/>
          <a:lstStyle/>
          <a:p>
            <a:endParaRPr lang="pl-PL"/>
          </a:p>
        </p:txBody>
      </p:sp>
      <p:sp>
        <p:nvSpPr>
          <p:cNvPr id="6" name="Symbol zastępczy numeru slajdu 5"/>
          <p:cNvSpPr>
            <a:spLocks noGrp="1"/>
          </p:cNvSpPr>
          <p:nvPr>
            <p:ph type="sldNum" sz="quarter" idx="12"/>
          </p:nvPr>
        </p:nvSpPr>
        <p:spPr>
          <a:xfrm>
            <a:off x="8451056" y="809624"/>
            <a:ext cx="502920" cy="300831"/>
          </a:xfrm>
        </p:spPr>
        <p:txBody>
          <a:bodyPr/>
          <a:lstStyle/>
          <a:p>
            <a:fld id="{589B7C76-EFF2-4CD8-A475-4750F11B4BC6}" type="slidenum">
              <a:rPr lang="pl-PL" smtClean="0"/>
              <a:pPr/>
              <a:t>‹#›</a:t>
            </a:fld>
            <a:endParaRPr lang="pl-PL"/>
          </a:p>
        </p:txBody>
      </p:sp>
      <p:cxnSp>
        <p:nvCxnSpPr>
          <p:cNvPr id="11" name="Łącznik prosty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Łącznik prosty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ytuł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marL="0" algn="l">
              <a:defRPr/>
            </a:lvl1p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4791456" y="6480969"/>
            <a:ext cx="2133600" cy="301752"/>
          </a:xfrm>
        </p:spPr>
        <p:txBody>
          <a:bodyPr/>
          <a:lstStyle/>
          <a:p>
            <a:fld id="{66221E02-25CB-4963-84BC-0813985E7D90}" type="datetimeFigureOut">
              <a:rPr lang="pl-PL" smtClean="0"/>
              <a:pPr/>
              <a:t>22.06.2021</a:t>
            </a:fld>
            <a:endParaRPr lang="pl-PL"/>
          </a:p>
        </p:txBody>
      </p:sp>
      <p:sp>
        <p:nvSpPr>
          <p:cNvPr id="6" name="Symbol zastępczy stopki 5"/>
          <p:cNvSpPr>
            <a:spLocks noGrp="1"/>
          </p:cNvSpPr>
          <p:nvPr>
            <p:ph type="ftr" sz="quarter" idx="11"/>
          </p:nvPr>
        </p:nvSpPr>
        <p:spPr>
          <a:xfrm>
            <a:off x="457200" y="6480969"/>
            <a:ext cx="4260056" cy="301752"/>
          </a:xfrm>
        </p:spPr>
        <p:txBody>
          <a:bodyPr/>
          <a:lstStyle/>
          <a:p>
            <a:endParaRPr lang="pl-PL"/>
          </a:p>
        </p:txBody>
      </p:sp>
      <p:sp>
        <p:nvSpPr>
          <p:cNvPr id="7" name="Symbol zastępczy numeru slajdu 6"/>
          <p:cNvSpPr>
            <a:spLocks noGrp="1"/>
          </p:cNvSpPr>
          <p:nvPr>
            <p:ph type="sldNum" sz="quarter" idx="12"/>
          </p:nvPr>
        </p:nvSpPr>
        <p:spPr>
          <a:xfrm>
            <a:off x="7589520" y="6480969"/>
            <a:ext cx="502920" cy="301752"/>
          </a:xfrm>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a:xfrm>
            <a:off x="4791456" y="6480969"/>
            <a:ext cx="2130552" cy="301752"/>
          </a:xfrm>
        </p:spPr>
        <p:txBody>
          <a:bodyPr/>
          <a:lstStyle/>
          <a:p>
            <a:fld id="{66221E02-25CB-4963-84BC-0813985E7D90}" type="datetimeFigureOut">
              <a:rPr lang="pl-PL" smtClean="0"/>
              <a:pPr/>
              <a:t>22.06.2021</a:t>
            </a:fld>
            <a:endParaRPr lang="pl-PL"/>
          </a:p>
        </p:txBody>
      </p:sp>
      <p:sp>
        <p:nvSpPr>
          <p:cNvPr id="8" name="Symbol zastępczy stopki 7"/>
          <p:cNvSpPr>
            <a:spLocks noGrp="1"/>
          </p:cNvSpPr>
          <p:nvPr>
            <p:ph type="ftr" sz="quarter" idx="11"/>
          </p:nvPr>
        </p:nvSpPr>
        <p:spPr>
          <a:xfrm>
            <a:off x="457200" y="6480969"/>
            <a:ext cx="4261104" cy="301752"/>
          </a:xfrm>
        </p:spPr>
        <p:txBody>
          <a:bodyPr/>
          <a:lstStyle/>
          <a:p>
            <a:endParaRPr lang="pl-PL"/>
          </a:p>
        </p:txBody>
      </p:sp>
      <p:sp>
        <p:nvSpPr>
          <p:cNvPr id="9" name="Symbol zastępczy numeru slajdu 8"/>
          <p:cNvSpPr>
            <a:spLocks noGrp="1"/>
          </p:cNvSpPr>
          <p:nvPr>
            <p:ph type="sldNum" sz="quarter" idx="12"/>
          </p:nvPr>
        </p:nvSpPr>
        <p:spPr>
          <a:xfrm>
            <a:off x="7589520" y="6483096"/>
            <a:ext cx="502920" cy="301752"/>
          </a:xfrm>
        </p:spPr>
        <p:txBody>
          <a:bodyPr/>
          <a:lstStyle>
            <a:lvl1pPr algn="ctr">
              <a:defRPr/>
            </a:lvl1pPr>
          </a:lstStyle>
          <a:p>
            <a:fld id="{589B7C76-EFF2-4CD8-A475-4750F11B4BC6}"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b="0"/>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66221E02-25CB-4963-84BC-0813985E7D90}" type="datetimeFigureOut">
              <a:rPr lang="pl-PL" smtClean="0"/>
              <a:pPr/>
              <a:t>22.06.2021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791456" y="6480969"/>
            <a:ext cx="2133600" cy="301752"/>
          </a:xfrm>
        </p:spPr>
        <p:txBody>
          <a:bodyPr/>
          <a:lstStyle/>
          <a:p>
            <a:fld id="{66221E02-25CB-4963-84BC-0813985E7D90}" type="datetimeFigureOut">
              <a:rPr lang="pl-PL" smtClean="0"/>
              <a:pPr/>
              <a:t>22.06.2021</a:t>
            </a:fld>
            <a:endParaRPr lang="pl-PL"/>
          </a:p>
        </p:txBody>
      </p:sp>
      <p:sp>
        <p:nvSpPr>
          <p:cNvPr id="3" name="Symbol zastępczy stopki 2"/>
          <p:cNvSpPr>
            <a:spLocks noGrp="1"/>
          </p:cNvSpPr>
          <p:nvPr>
            <p:ph type="ftr" sz="quarter" idx="11"/>
          </p:nvPr>
        </p:nvSpPr>
        <p:spPr>
          <a:xfrm>
            <a:off x="457200" y="6481890"/>
            <a:ext cx="4260056" cy="300831"/>
          </a:xfrm>
        </p:spPr>
        <p:txBody>
          <a:bodyPr/>
          <a:lstStyle/>
          <a:p>
            <a:endParaRPr lang="pl-PL"/>
          </a:p>
        </p:txBody>
      </p:sp>
      <p:sp>
        <p:nvSpPr>
          <p:cNvPr id="4" name="Symbol zastępczy numeru slajdu 3"/>
          <p:cNvSpPr>
            <a:spLocks noGrp="1"/>
          </p:cNvSpPr>
          <p:nvPr>
            <p:ph type="sldNum" sz="quarter" idx="12"/>
          </p:nvPr>
        </p:nvSpPr>
        <p:spPr>
          <a:xfrm>
            <a:off x="7589520" y="6480969"/>
            <a:ext cx="502920" cy="301752"/>
          </a:xfrm>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278976" y="6556248"/>
            <a:ext cx="2133600" cy="301752"/>
          </a:xfrm>
        </p:spPr>
        <p:txBody>
          <a:bodyPr/>
          <a:lstStyle>
            <a:lvl1pPr>
              <a:defRPr sz="900"/>
            </a:lvl1pPr>
          </a:lstStyle>
          <a:p>
            <a:fld id="{66221E02-25CB-4963-84BC-0813985E7D90}" type="datetimeFigureOut">
              <a:rPr lang="pl-PL" smtClean="0"/>
              <a:pPr/>
              <a:t>22.06.2021</a:t>
            </a:fld>
            <a:endParaRPr lang="pl-PL"/>
          </a:p>
        </p:txBody>
      </p:sp>
      <p:sp>
        <p:nvSpPr>
          <p:cNvPr id="6" name="Symbol zastępczy stopki 5"/>
          <p:cNvSpPr>
            <a:spLocks noGrp="1"/>
          </p:cNvSpPr>
          <p:nvPr>
            <p:ph type="ftr" sz="quarter" idx="11"/>
          </p:nvPr>
        </p:nvSpPr>
        <p:spPr>
          <a:xfrm>
            <a:off x="1135856" y="6556248"/>
            <a:ext cx="5143120"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410576" y="6556248"/>
            <a:ext cx="502920" cy="301752"/>
          </a:xfrm>
        </p:spPr>
        <p:txBody>
          <a:bodyPr/>
          <a:lstStyle>
            <a:lvl1pPr>
              <a:defRPr sz="900"/>
            </a:lvl1pPr>
          </a:lstStyle>
          <a:p>
            <a:fld id="{589B7C76-EFF2-4CD8-A475-4750F11B4BC6}"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6108192" y="6556248"/>
            <a:ext cx="2103120" cy="301752"/>
          </a:xfrm>
        </p:spPr>
        <p:txBody>
          <a:bodyPr/>
          <a:lstStyle>
            <a:lvl1pPr>
              <a:defRPr sz="900"/>
            </a:lvl1pPr>
          </a:lstStyle>
          <a:p>
            <a:fld id="{66221E02-25CB-4963-84BC-0813985E7D90}" type="datetimeFigureOut">
              <a:rPr lang="pl-PL" smtClean="0"/>
              <a:pPr/>
              <a:t>22.06.2021</a:t>
            </a:fld>
            <a:endParaRPr lang="pl-PL"/>
          </a:p>
        </p:txBody>
      </p:sp>
      <p:sp>
        <p:nvSpPr>
          <p:cNvPr id="6" name="Symbol zastępczy stopki 5"/>
          <p:cNvSpPr>
            <a:spLocks noGrp="1"/>
          </p:cNvSpPr>
          <p:nvPr>
            <p:ph type="ftr" sz="quarter" idx="11"/>
          </p:nvPr>
        </p:nvSpPr>
        <p:spPr>
          <a:xfrm>
            <a:off x="1170432" y="6557169"/>
            <a:ext cx="4948072"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217192" y="6556248"/>
            <a:ext cx="365760" cy="301752"/>
          </a:xfrm>
        </p:spPr>
        <p:txBody>
          <a:bodyPr/>
          <a:lstStyle>
            <a:lvl1pPr algn="ctr">
              <a:defRPr sz="900"/>
            </a:lvl1pPr>
          </a:lstStyle>
          <a:p>
            <a:fld id="{589B7C76-EFF2-4CD8-A475-4750F11B4BC6}"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ójkąt prostokątny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Łącznik prosty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Łącznik prosty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Symbol zastępczy tytułu 21"/>
          <p:cNvSpPr>
            <a:spLocks noGrp="1"/>
          </p:cNvSpPr>
          <p:nvPr>
            <p:ph type="title"/>
          </p:nvPr>
        </p:nvSpPr>
        <p:spPr>
          <a:xfrm>
            <a:off x="457200" y="267494"/>
            <a:ext cx="8229600" cy="1399032"/>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6221E02-25CB-4963-84BC-0813985E7D90}" type="datetimeFigureOut">
              <a:rPr lang="pl-PL" smtClean="0"/>
              <a:pPr/>
              <a:t>22.06.2021</a:t>
            </a:fld>
            <a:endParaRPr lang="pl-PL"/>
          </a:p>
        </p:txBody>
      </p:sp>
      <p:sp>
        <p:nvSpPr>
          <p:cNvPr id="3" name="Symbol zastępczy stopki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pl-PL"/>
          </a:p>
        </p:txBody>
      </p:sp>
      <p:sp>
        <p:nvSpPr>
          <p:cNvPr id="23" name="Symbol zastępczy numeru slajd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89B7C76-EFF2-4CD8-A475-4750F11B4BC6}"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2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hyperlink" Target="https://www.facebook.com/messenger_media/?thread_id=100001336915493&amp;attachment_id=978670992925261&amp;message_id=mid.$cAABa82Ap9iWAZEuGll6MwYSAUpI5" TargetMode="External"/><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3.jpeg"/><Relationship Id="rId7" Type="http://schemas.openxmlformats.org/officeDocument/2006/relationships/image" Target="../media/image37.jpeg"/><Relationship Id="rId2" Type="http://schemas.openxmlformats.org/officeDocument/2006/relationships/image" Target="../media/image32.jpeg"/><Relationship Id="rId1" Type="http://schemas.openxmlformats.org/officeDocument/2006/relationships/slideLayout" Target="../slideLayouts/slideLayout2.xml"/><Relationship Id="rId6" Type="http://schemas.openxmlformats.org/officeDocument/2006/relationships/image" Target="../media/image36.jpeg"/><Relationship Id="rId5" Type="http://schemas.openxmlformats.org/officeDocument/2006/relationships/image" Target="../media/image35.jpeg"/><Relationship Id="rId4" Type="http://schemas.openxmlformats.org/officeDocument/2006/relationships/image" Target="../media/image34.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2.xml"/><Relationship Id="rId6" Type="http://schemas.openxmlformats.org/officeDocument/2006/relationships/image" Target="../media/image42.jpeg"/><Relationship Id="rId5" Type="http://schemas.openxmlformats.org/officeDocument/2006/relationships/image" Target="../media/image41.jpeg"/><Relationship Id="rId4" Type="http://schemas.openxmlformats.org/officeDocument/2006/relationships/image" Target="../media/image40.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4.jpeg"/><Relationship Id="rId7" Type="http://schemas.openxmlformats.org/officeDocument/2006/relationships/image" Target="../media/image48.jpeg"/><Relationship Id="rId2" Type="http://schemas.openxmlformats.org/officeDocument/2006/relationships/image" Target="../media/image43.jpeg"/><Relationship Id="rId1" Type="http://schemas.openxmlformats.org/officeDocument/2006/relationships/slideLayout" Target="../slideLayouts/slideLayout2.xml"/><Relationship Id="rId6" Type="http://schemas.openxmlformats.org/officeDocument/2006/relationships/image" Target="../media/image47.jpeg"/><Relationship Id="rId5" Type="http://schemas.openxmlformats.org/officeDocument/2006/relationships/image" Target="../media/image46.jpeg"/><Relationship Id="rId4" Type="http://schemas.openxmlformats.org/officeDocument/2006/relationships/image" Target="../media/image45.jpeg"/></Relationships>
</file>

<file path=ppt/slides/_rels/slide29.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image" Target="../media/image50.jpeg"/><Relationship Id="rId1" Type="http://schemas.openxmlformats.org/officeDocument/2006/relationships/slideLayout" Target="../slideLayouts/slideLayout2.xml"/><Relationship Id="rId6" Type="http://schemas.openxmlformats.org/officeDocument/2006/relationships/image" Target="../media/image54.jpeg"/><Relationship Id="rId5" Type="http://schemas.openxmlformats.org/officeDocument/2006/relationships/image" Target="../media/image53.jpeg"/><Relationship Id="rId4" Type="http://schemas.openxmlformats.org/officeDocument/2006/relationships/image" Target="../media/image52.jpeg"/></Relationships>
</file>

<file path=ppt/slides/_rels/slide32.xml.rels><?xml version="1.0" encoding="UTF-8" standalone="yes"?>
<Relationships xmlns="http://schemas.openxmlformats.org/package/2006/relationships"><Relationship Id="rId2" Type="http://schemas.openxmlformats.org/officeDocument/2006/relationships/image" Target="../media/image5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7.jpeg"/><Relationship Id="rId7" Type="http://schemas.openxmlformats.org/officeDocument/2006/relationships/image" Target="../media/image61.jpeg"/><Relationship Id="rId2" Type="http://schemas.openxmlformats.org/officeDocument/2006/relationships/image" Target="../media/image56.jpeg"/><Relationship Id="rId1" Type="http://schemas.openxmlformats.org/officeDocument/2006/relationships/slideLayout" Target="../slideLayouts/slideLayout2.xml"/><Relationship Id="rId6" Type="http://schemas.openxmlformats.org/officeDocument/2006/relationships/image" Target="../media/image60.jpeg"/><Relationship Id="rId5" Type="http://schemas.openxmlformats.org/officeDocument/2006/relationships/image" Target="../media/image59.jpeg"/><Relationship Id="rId4" Type="http://schemas.openxmlformats.org/officeDocument/2006/relationships/image" Target="../media/image58.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pPr algn="ctr"/>
            <a:r>
              <a:rPr lang="pl-PL" b="1" dirty="0" smtClean="0"/>
              <a:t>PODRÓŻE KULINARNE PO SMAKACH ŚWIATA</a:t>
            </a:r>
            <a:endParaRPr lang="pl-PL" b="1" dirty="0"/>
          </a:p>
        </p:txBody>
      </p:sp>
      <p:sp>
        <p:nvSpPr>
          <p:cNvPr id="3" name="Podtytuł 2"/>
          <p:cNvSpPr>
            <a:spLocks noGrp="1"/>
          </p:cNvSpPr>
          <p:nvPr>
            <p:ph type="subTitle" idx="1"/>
          </p:nvPr>
        </p:nvSpPr>
        <p:spPr/>
        <p:txBody>
          <a:bodyPr>
            <a:normAutofit lnSpcReduction="10000"/>
          </a:bodyPr>
          <a:lstStyle/>
          <a:p>
            <a:pPr algn="ctr"/>
            <a:endParaRPr lang="pl-PL" b="1" dirty="0" smtClean="0"/>
          </a:p>
          <a:p>
            <a:pPr algn="ctr"/>
            <a:r>
              <a:rPr lang="pl-PL" b="1" dirty="0" smtClean="0"/>
              <a:t>Innowacja pedagogiczna</a:t>
            </a:r>
          </a:p>
          <a:p>
            <a:pPr algn="ctr"/>
            <a:endParaRPr lang="pl-PL" b="1" dirty="0" smtClean="0"/>
          </a:p>
          <a:p>
            <a:pPr algn="ctr"/>
            <a:r>
              <a:rPr lang="pl-PL" b="1" dirty="0" smtClean="0"/>
              <a:t>Autor: Kinga Cierech</a:t>
            </a:r>
            <a:endParaRPr lang="pl-PL"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lstStyle/>
          <a:p>
            <a:endParaRPr lang="pl-PL" dirty="0"/>
          </a:p>
        </p:txBody>
      </p:sp>
      <p:pic>
        <p:nvPicPr>
          <p:cNvPr id="5122" name="Picture 2" descr="C:\Users\Adam1\Desktop\INNOWACJA\202758372_320797159531340_4394436604845924797_n.jpg"/>
          <p:cNvPicPr>
            <a:picLocks noChangeAspect="1" noChangeArrowheads="1"/>
          </p:cNvPicPr>
          <p:nvPr/>
        </p:nvPicPr>
        <p:blipFill>
          <a:blip r:embed="rId2" cstate="print"/>
          <a:srcRect/>
          <a:stretch>
            <a:fillRect/>
          </a:stretch>
        </p:blipFill>
        <p:spPr bwMode="auto">
          <a:xfrm>
            <a:off x="500034" y="285728"/>
            <a:ext cx="2580091" cy="3429024"/>
          </a:xfrm>
          <a:prstGeom prst="rect">
            <a:avLst/>
          </a:prstGeom>
          <a:noFill/>
        </p:spPr>
      </p:pic>
      <p:pic>
        <p:nvPicPr>
          <p:cNvPr id="5124" name="Picture 4" descr="C:\Users\Adam1\Desktop\INNOWACJA\203918358_594587541519877_3356384240078452642_n.jpg"/>
          <p:cNvPicPr>
            <a:picLocks noChangeAspect="1" noChangeArrowheads="1"/>
          </p:cNvPicPr>
          <p:nvPr/>
        </p:nvPicPr>
        <p:blipFill>
          <a:blip r:embed="rId3" cstate="print"/>
          <a:srcRect/>
          <a:stretch>
            <a:fillRect/>
          </a:stretch>
        </p:blipFill>
        <p:spPr bwMode="auto">
          <a:xfrm>
            <a:off x="6000760" y="2214554"/>
            <a:ext cx="2633842" cy="3500462"/>
          </a:xfrm>
          <a:prstGeom prst="rect">
            <a:avLst/>
          </a:prstGeom>
          <a:noFill/>
        </p:spPr>
      </p:pic>
      <p:pic>
        <p:nvPicPr>
          <p:cNvPr id="5125" name="Picture 5" descr="C:\Users\Adam1\Desktop\INNOWACJA\204627153_221422179810744_804315120950255651_n.jpg"/>
          <p:cNvPicPr>
            <a:picLocks noChangeAspect="1" noChangeArrowheads="1"/>
          </p:cNvPicPr>
          <p:nvPr/>
        </p:nvPicPr>
        <p:blipFill>
          <a:blip r:embed="rId4" cstate="print"/>
          <a:srcRect/>
          <a:stretch>
            <a:fillRect/>
          </a:stretch>
        </p:blipFill>
        <p:spPr bwMode="auto">
          <a:xfrm>
            <a:off x="3214678" y="1214422"/>
            <a:ext cx="2687595" cy="35719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normAutofit fontScale="92500"/>
          </a:bodyPr>
          <a:lstStyle/>
          <a:p>
            <a:pPr lvl="0">
              <a:buNone/>
            </a:pPr>
            <a:r>
              <a:rPr lang="pl-PL" sz="2600" dirty="0" err="1" smtClean="0">
                <a:latin typeface="Times New Roman" pitchFamily="18" charset="0"/>
                <a:cs typeface="Times New Roman" pitchFamily="18" charset="0"/>
              </a:rPr>
              <a:t>Chilli</a:t>
            </a:r>
            <a:r>
              <a:rPr lang="pl-PL" sz="2600" dirty="0" smtClean="0">
                <a:latin typeface="Times New Roman" pitchFamily="18" charset="0"/>
                <a:cs typeface="Times New Roman" pitchFamily="18" charset="0"/>
              </a:rPr>
              <a:t> </a:t>
            </a:r>
            <a:r>
              <a:rPr lang="pl-PL" sz="2600" dirty="0" err="1" smtClean="0">
                <a:latin typeface="Times New Roman" pitchFamily="18" charset="0"/>
                <a:cs typeface="Times New Roman" pitchFamily="18" charset="0"/>
              </a:rPr>
              <a:t>con</a:t>
            </a:r>
            <a:r>
              <a:rPr lang="pl-PL" sz="2600" dirty="0" smtClean="0">
                <a:latin typeface="Times New Roman" pitchFamily="18" charset="0"/>
                <a:cs typeface="Times New Roman" pitchFamily="18" charset="0"/>
              </a:rPr>
              <a:t> </a:t>
            </a:r>
            <a:r>
              <a:rPr lang="pl-PL" sz="2600" dirty="0" err="1" smtClean="0">
                <a:latin typeface="Times New Roman" pitchFamily="18" charset="0"/>
                <a:cs typeface="Times New Roman" pitchFamily="18" charset="0"/>
              </a:rPr>
              <a:t>carne</a:t>
            </a:r>
            <a:endParaRPr lang="pl-PL" sz="2600" dirty="0" smtClean="0">
              <a:latin typeface="Times New Roman" pitchFamily="18" charset="0"/>
              <a:cs typeface="Times New Roman" pitchFamily="18" charset="0"/>
            </a:endParaRPr>
          </a:p>
          <a:p>
            <a:r>
              <a:rPr lang="pl-PL" sz="1800" b="1"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pPr lvl="0">
              <a:buNone/>
            </a:pPr>
            <a:r>
              <a:rPr lang="pl-PL" sz="1800" dirty="0" smtClean="0">
                <a:latin typeface="Times New Roman" pitchFamily="18" charset="0"/>
                <a:cs typeface="Times New Roman" pitchFamily="18" charset="0"/>
              </a:rPr>
              <a:t>1 łyżka oliwy </a:t>
            </a:r>
          </a:p>
          <a:p>
            <a:pPr lvl="0">
              <a:buNone/>
            </a:pPr>
            <a:r>
              <a:rPr lang="pl-PL" sz="1800" dirty="0" smtClean="0">
                <a:latin typeface="Times New Roman" pitchFamily="18" charset="0"/>
                <a:cs typeface="Times New Roman" pitchFamily="18" charset="0"/>
              </a:rPr>
              <a:t>1 cebula </a:t>
            </a:r>
          </a:p>
          <a:p>
            <a:pPr lvl="0">
              <a:buNone/>
            </a:pPr>
            <a:r>
              <a:rPr lang="pl-PL" sz="1800" dirty="0" smtClean="0">
                <a:latin typeface="Times New Roman" pitchFamily="18" charset="0"/>
                <a:cs typeface="Times New Roman" pitchFamily="18" charset="0"/>
              </a:rPr>
              <a:t>2 ząbki czosnku </a:t>
            </a:r>
          </a:p>
          <a:p>
            <a:pPr lvl="0">
              <a:buNone/>
            </a:pPr>
            <a:r>
              <a:rPr lang="pl-PL" sz="1800" dirty="0" smtClean="0">
                <a:latin typeface="Times New Roman" pitchFamily="18" charset="0"/>
                <a:cs typeface="Times New Roman" pitchFamily="18" charset="0"/>
              </a:rPr>
              <a:t>1 łyżeczka </a:t>
            </a:r>
            <a:r>
              <a:rPr lang="pl-PL" sz="1800" dirty="0" err="1" smtClean="0">
                <a:latin typeface="Times New Roman" pitchFamily="18" charset="0"/>
                <a:cs typeface="Times New Roman" pitchFamily="18" charset="0"/>
              </a:rPr>
              <a:t>chilli</a:t>
            </a:r>
            <a:r>
              <a:rPr lang="pl-PL" sz="1800" dirty="0" smtClean="0">
                <a:latin typeface="Times New Roman" pitchFamily="18" charset="0"/>
                <a:cs typeface="Times New Roman" pitchFamily="18" charset="0"/>
              </a:rPr>
              <a:t> w proszku</a:t>
            </a:r>
          </a:p>
          <a:p>
            <a:pPr lvl="0">
              <a:buNone/>
            </a:pPr>
            <a:r>
              <a:rPr lang="pl-PL" sz="1800" dirty="0" smtClean="0">
                <a:latin typeface="Times New Roman" pitchFamily="18" charset="0"/>
                <a:cs typeface="Times New Roman" pitchFamily="18" charset="0"/>
              </a:rPr>
              <a:t>500 g mielonej wołowiny</a:t>
            </a:r>
          </a:p>
          <a:p>
            <a:pPr lvl="0">
              <a:buNone/>
            </a:pPr>
            <a:r>
              <a:rPr lang="pl-PL" sz="1800" dirty="0" smtClean="0">
                <a:latin typeface="Times New Roman" pitchFamily="18" charset="0"/>
                <a:cs typeface="Times New Roman" pitchFamily="18" charset="0"/>
              </a:rPr>
              <a:t>2/3 puszki obranych pomidorów lub 500ml passaty</a:t>
            </a:r>
          </a:p>
          <a:p>
            <a:pPr lvl="0">
              <a:buNone/>
            </a:pPr>
            <a:r>
              <a:rPr lang="pl-PL" sz="1800" dirty="0" smtClean="0">
                <a:latin typeface="Times New Roman" pitchFamily="18" charset="0"/>
                <a:cs typeface="Times New Roman" pitchFamily="18" charset="0"/>
              </a:rPr>
              <a:t>2 puszki czerwonej fasoli</a:t>
            </a:r>
          </a:p>
          <a:p>
            <a:r>
              <a:rPr lang="pl-PL" sz="1900" dirty="0" smtClean="0">
                <a:latin typeface="Times New Roman" pitchFamily="18" charset="0"/>
                <a:cs typeface="Times New Roman" pitchFamily="18" charset="0"/>
              </a:rPr>
              <a:t>Na dużej patelni, na oliwie zeszklić pokrojoną w kosteczkę cebulę, dodać starty czosnek, </a:t>
            </a:r>
            <a:r>
              <a:rPr lang="pl-PL" sz="1900" dirty="0" err="1" smtClean="0">
                <a:latin typeface="Times New Roman" pitchFamily="18" charset="0"/>
                <a:cs typeface="Times New Roman" pitchFamily="18" charset="0"/>
              </a:rPr>
              <a:t>chilli</a:t>
            </a:r>
            <a:r>
              <a:rPr lang="pl-PL" sz="1900" dirty="0" smtClean="0">
                <a:latin typeface="Times New Roman" pitchFamily="18" charset="0"/>
                <a:cs typeface="Times New Roman" pitchFamily="18" charset="0"/>
              </a:rPr>
              <a:t> i mieszając smażyć przez 1 minutę. Stopniowo dodawać zmieloną wołowinę mieszając zrumieniać z każdej strony.</a:t>
            </a:r>
          </a:p>
          <a:p>
            <a:r>
              <a:rPr lang="pl-PL" sz="1900" dirty="0" smtClean="0">
                <a:latin typeface="Times New Roman" pitchFamily="18" charset="0"/>
                <a:cs typeface="Times New Roman" pitchFamily="18" charset="0"/>
              </a:rPr>
              <a:t>Dodać pomidory (świeże należy sparzyć, obrać, pokroić na ćwiartki, usunąć pestki, miąższ pokroić w kosteczkę, pomidory z puszki należy rozdrobnić jeśli są w całości) lub wlać </a:t>
            </a:r>
            <a:r>
              <a:rPr lang="pl-PL" sz="1900" dirty="0" err="1" smtClean="0">
                <a:latin typeface="Times New Roman" pitchFamily="18" charset="0"/>
                <a:cs typeface="Times New Roman" pitchFamily="18" charset="0"/>
              </a:rPr>
              <a:t>passatę</a:t>
            </a:r>
            <a:r>
              <a:rPr lang="pl-PL" sz="1900" dirty="0" smtClean="0">
                <a:latin typeface="Times New Roman" pitchFamily="18" charset="0"/>
                <a:cs typeface="Times New Roman" pitchFamily="18" charset="0"/>
              </a:rPr>
              <a:t>. Wymieszać i doprawić pieprzem oraz szczyptą soli.</a:t>
            </a:r>
          </a:p>
          <a:p>
            <a:r>
              <a:rPr lang="pl-PL" sz="1900" dirty="0" smtClean="0">
                <a:latin typeface="Times New Roman" pitchFamily="18" charset="0"/>
                <a:cs typeface="Times New Roman" pitchFamily="18" charset="0"/>
              </a:rPr>
              <a:t>Przykryć i dusić przez około 20 na umiarkowanym ogniu, co jakiś czas zamieszać. Na koniec dodać fasolę i gotować pod przykryciem przez ok. 3 minuty.</a:t>
            </a:r>
          </a:p>
          <a:p>
            <a:r>
              <a:rPr lang="pl-PL" sz="1900" dirty="0" smtClean="0">
                <a:latin typeface="Times New Roman" pitchFamily="18" charset="0"/>
                <a:cs typeface="Times New Roman" pitchFamily="18" charset="0"/>
              </a:rPr>
              <a:t>Można podawać z ryżem, w placku tortilli (tzw. </a:t>
            </a:r>
            <a:r>
              <a:rPr lang="pl-PL" sz="1900" dirty="0" err="1" smtClean="0">
                <a:latin typeface="Times New Roman" pitchFamily="18" charset="0"/>
                <a:cs typeface="Times New Roman" pitchFamily="18" charset="0"/>
              </a:rPr>
              <a:t>burrito</a:t>
            </a:r>
            <a:r>
              <a:rPr lang="pl-PL" sz="1900" dirty="0" smtClean="0">
                <a:latin typeface="Times New Roman" pitchFamily="18" charset="0"/>
                <a:cs typeface="Times New Roman" pitchFamily="18" charset="0"/>
              </a:rPr>
              <a:t>) lub jako danie samodzielne np. z pieczywem.</a:t>
            </a:r>
          </a:p>
          <a:p>
            <a:pPr lvl="0">
              <a:buNone/>
            </a:pPr>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lstStyle/>
          <a:p>
            <a:endParaRPr lang="pl-PL" dirty="0"/>
          </a:p>
        </p:txBody>
      </p:sp>
      <p:pic>
        <p:nvPicPr>
          <p:cNvPr id="6146" name="Picture 2" descr="C:\Users\Adam1\Desktop\INNOWACJA\202361978_595500651413485_5456003590106028595_n.jpg"/>
          <p:cNvPicPr>
            <a:picLocks noChangeAspect="1" noChangeArrowheads="1"/>
          </p:cNvPicPr>
          <p:nvPr/>
        </p:nvPicPr>
        <p:blipFill>
          <a:blip r:embed="rId2" cstate="print"/>
          <a:srcRect/>
          <a:stretch>
            <a:fillRect/>
          </a:stretch>
        </p:blipFill>
        <p:spPr bwMode="auto">
          <a:xfrm>
            <a:off x="4786314" y="3286125"/>
            <a:ext cx="3672364" cy="2750934"/>
          </a:xfrm>
          <a:prstGeom prst="rect">
            <a:avLst/>
          </a:prstGeom>
          <a:noFill/>
        </p:spPr>
      </p:pic>
      <p:pic>
        <p:nvPicPr>
          <p:cNvPr id="6147" name="Picture 3" descr="C:\Users\Adam1\Desktop\INNOWACJA\202366436_188434996433376_3763124189549390339_n.jpg"/>
          <p:cNvPicPr>
            <a:picLocks noChangeAspect="1" noChangeArrowheads="1"/>
          </p:cNvPicPr>
          <p:nvPr/>
        </p:nvPicPr>
        <p:blipFill>
          <a:blip r:embed="rId3" cstate="print"/>
          <a:srcRect/>
          <a:stretch>
            <a:fillRect/>
          </a:stretch>
        </p:blipFill>
        <p:spPr bwMode="auto">
          <a:xfrm>
            <a:off x="4643438" y="357166"/>
            <a:ext cx="2042572" cy="2714644"/>
          </a:xfrm>
          <a:prstGeom prst="rect">
            <a:avLst/>
          </a:prstGeom>
          <a:noFill/>
        </p:spPr>
      </p:pic>
      <p:pic>
        <p:nvPicPr>
          <p:cNvPr id="6148" name="Picture 4" descr="C:\Users\Adam1\Desktop\INNOWACJA\202550366_339390831097746_5116767139899821070_n.jpg"/>
          <p:cNvPicPr>
            <a:picLocks noChangeAspect="1" noChangeArrowheads="1"/>
          </p:cNvPicPr>
          <p:nvPr/>
        </p:nvPicPr>
        <p:blipFill>
          <a:blip r:embed="rId4" cstate="print"/>
          <a:srcRect/>
          <a:stretch>
            <a:fillRect/>
          </a:stretch>
        </p:blipFill>
        <p:spPr bwMode="auto">
          <a:xfrm>
            <a:off x="2571736" y="357166"/>
            <a:ext cx="2042572" cy="2714644"/>
          </a:xfrm>
          <a:prstGeom prst="rect">
            <a:avLst/>
          </a:prstGeom>
          <a:noFill/>
        </p:spPr>
      </p:pic>
      <p:pic>
        <p:nvPicPr>
          <p:cNvPr id="6149" name="Picture 5" descr="C:\Users\Adam1\Desktop\INNOWACJA\202938350_342691597256720_526916714400320985_n.jpg"/>
          <p:cNvPicPr>
            <a:picLocks noChangeAspect="1" noChangeArrowheads="1"/>
          </p:cNvPicPr>
          <p:nvPr/>
        </p:nvPicPr>
        <p:blipFill>
          <a:blip r:embed="rId5" cstate="print"/>
          <a:srcRect/>
          <a:stretch>
            <a:fillRect/>
          </a:stretch>
        </p:blipFill>
        <p:spPr bwMode="auto">
          <a:xfrm>
            <a:off x="457726" y="357166"/>
            <a:ext cx="2042572" cy="2714644"/>
          </a:xfrm>
          <a:prstGeom prst="rect">
            <a:avLst/>
          </a:prstGeom>
          <a:noFill/>
        </p:spPr>
      </p:pic>
      <p:pic>
        <p:nvPicPr>
          <p:cNvPr id="6150" name="Picture 6" descr="C:\Users\Adam1\Desktop\INNOWACJA\202963665_1688341228020739_1991029459705474097_n.jpg"/>
          <p:cNvPicPr>
            <a:picLocks noChangeAspect="1" noChangeArrowheads="1"/>
          </p:cNvPicPr>
          <p:nvPr/>
        </p:nvPicPr>
        <p:blipFill>
          <a:blip r:embed="rId6" cstate="print"/>
          <a:srcRect/>
          <a:stretch>
            <a:fillRect/>
          </a:stretch>
        </p:blipFill>
        <p:spPr bwMode="auto">
          <a:xfrm>
            <a:off x="6726584" y="357166"/>
            <a:ext cx="1988820" cy="2643206"/>
          </a:xfrm>
          <a:prstGeom prst="rect">
            <a:avLst/>
          </a:prstGeom>
          <a:noFill/>
        </p:spPr>
      </p:pic>
      <p:pic>
        <p:nvPicPr>
          <p:cNvPr id="6151" name="Picture 7" descr="C:\Users\Adam1\Desktop\INNOWACJA\203539216_3859076054203498_2716125173010401738_n.jpg"/>
          <p:cNvPicPr>
            <a:picLocks noChangeAspect="1" noChangeArrowheads="1"/>
          </p:cNvPicPr>
          <p:nvPr/>
        </p:nvPicPr>
        <p:blipFill>
          <a:blip r:embed="rId7" cstate="print"/>
          <a:srcRect/>
          <a:stretch>
            <a:fillRect/>
          </a:stretch>
        </p:blipFill>
        <p:spPr bwMode="auto">
          <a:xfrm>
            <a:off x="714348" y="3286124"/>
            <a:ext cx="3668403" cy="274796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089804"/>
          </a:xfrm>
        </p:spPr>
        <p:txBody>
          <a:bodyPr>
            <a:normAutofit fontScale="90000"/>
          </a:bodyPr>
          <a:lstStyle/>
          <a:p>
            <a:r>
              <a:rPr lang="pl-PL" b="1" dirty="0" smtClean="0"/>
              <a:t>Kuchnia węgierska</a:t>
            </a:r>
            <a:r>
              <a:rPr lang="pl-PL" dirty="0" smtClean="0"/>
              <a:t/>
            </a:r>
            <a:br>
              <a:rPr lang="pl-PL" dirty="0" smtClean="0"/>
            </a:br>
            <a:endParaRPr lang="pl-PL" dirty="0"/>
          </a:p>
        </p:txBody>
      </p:sp>
      <p:sp>
        <p:nvSpPr>
          <p:cNvPr id="3" name="Symbol zastępczy zawartości 2"/>
          <p:cNvSpPr>
            <a:spLocks noGrp="1"/>
          </p:cNvSpPr>
          <p:nvPr>
            <p:ph idx="1"/>
          </p:nvPr>
        </p:nvSpPr>
        <p:spPr>
          <a:xfrm>
            <a:off x="457200" y="928670"/>
            <a:ext cx="8229600" cy="5526138"/>
          </a:xfrm>
        </p:spPr>
        <p:txBody>
          <a:bodyPr>
            <a:normAutofit/>
          </a:bodyPr>
          <a:lstStyle/>
          <a:p>
            <a:pPr>
              <a:buNone/>
            </a:pPr>
            <a:r>
              <a:rPr lang="pl-PL" sz="1900" b="1" dirty="0" smtClean="0">
                <a:latin typeface="Times New Roman" pitchFamily="18" charset="0"/>
                <a:cs typeface="Times New Roman" pitchFamily="18" charset="0"/>
              </a:rPr>
              <a:t>LANGOSZE</a:t>
            </a:r>
          </a:p>
          <a:p>
            <a:pPr>
              <a:buNone/>
            </a:pPr>
            <a:endParaRPr lang="pl-PL" sz="1900" dirty="0" smtClean="0">
              <a:latin typeface="Times New Roman" pitchFamily="18" charset="0"/>
              <a:cs typeface="Times New Roman" pitchFamily="18" charset="0"/>
            </a:endParaRPr>
          </a:p>
          <a:p>
            <a:pPr>
              <a:buNone/>
            </a:pPr>
            <a:r>
              <a:rPr lang="pl-PL" sz="1900" b="1" dirty="0" smtClean="0">
                <a:latin typeface="Times New Roman" pitchFamily="18" charset="0"/>
                <a:cs typeface="Times New Roman" pitchFamily="18" charset="0"/>
              </a:rPr>
              <a:t>Składniki na placki</a:t>
            </a:r>
            <a:endParaRPr lang="pl-PL" sz="1900" dirty="0" smtClean="0">
              <a:latin typeface="Times New Roman" pitchFamily="18" charset="0"/>
              <a:cs typeface="Times New Roman" pitchFamily="18" charset="0"/>
            </a:endParaRPr>
          </a:p>
          <a:p>
            <a:pPr lvl="0"/>
            <a:r>
              <a:rPr lang="pl-PL" sz="1900" dirty="0" smtClean="0">
                <a:latin typeface="Times New Roman" pitchFamily="18" charset="0"/>
                <a:cs typeface="Times New Roman" pitchFamily="18" charset="0"/>
              </a:rPr>
              <a:t>2,5 szklanki mąki pszennej np. tortowej - około 400 g</a:t>
            </a:r>
          </a:p>
          <a:p>
            <a:pPr lvl="0"/>
            <a:r>
              <a:rPr lang="pl-PL" sz="1900" dirty="0" smtClean="0">
                <a:latin typeface="Times New Roman" pitchFamily="18" charset="0"/>
                <a:cs typeface="Times New Roman" pitchFamily="18" charset="0"/>
              </a:rPr>
              <a:t>20 g drożdży świeżych lub 7 g suchych</a:t>
            </a:r>
          </a:p>
          <a:p>
            <a:pPr lvl="0"/>
            <a:r>
              <a:rPr lang="pl-PL" sz="1900" dirty="0" smtClean="0">
                <a:latin typeface="Times New Roman" pitchFamily="18" charset="0"/>
                <a:cs typeface="Times New Roman" pitchFamily="18" charset="0"/>
              </a:rPr>
              <a:t>1 szklanka mleka - 250 ml</a:t>
            </a:r>
          </a:p>
          <a:p>
            <a:pPr lvl="0"/>
            <a:r>
              <a:rPr lang="pl-PL" sz="1900" dirty="0" smtClean="0">
                <a:latin typeface="Times New Roman" pitchFamily="18" charset="0"/>
                <a:cs typeface="Times New Roman" pitchFamily="18" charset="0"/>
              </a:rPr>
              <a:t>po płaskiej łyżeczce soli i cukru</a:t>
            </a:r>
          </a:p>
          <a:p>
            <a:pPr>
              <a:buNone/>
            </a:pPr>
            <a:endParaRPr lang="pl-PL" sz="1900" b="1" dirty="0" smtClean="0">
              <a:latin typeface="Times New Roman" pitchFamily="18" charset="0"/>
              <a:cs typeface="Times New Roman" pitchFamily="18" charset="0"/>
            </a:endParaRPr>
          </a:p>
          <a:p>
            <a:pPr>
              <a:buNone/>
            </a:pPr>
            <a:r>
              <a:rPr lang="pl-PL" sz="1900" b="1" dirty="0" smtClean="0">
                <a:latin typeface="Times New Roman" pitchFamily="18" charset="0"/>
                <a:cs typeface="Times New Roman" pitchFamily="18" charset="0"/>
              </a:rPr>
              <a:t>Składniki na dodatki</a:t>
            </a:r>
            <a:endParaRPr lang="pl-PL" sz="1900" dirty="0" smtClean="0">
              <a:latin typeface="Times New Roman" pitchFamily="18" charset="0"/>
              <a:cs typeface="Times New Roman" pitchFamily="18" charset="0"/>
            </a:endParaRPr>
          </a:p>
          <a:p>
            <a:pPr lvl="0"/>
            <a:r>
              <a:rPr lang="pl-PL" sz="1900" dirty="0" smtClean="0">
                <a:latin typeface="Times New Roman" pitchFamily="18" charset="0"/>
                <a:cs typeface="Times New Roman" pitchFamily="18" charset="0"/>
              </a:rPr>
              <a:t>6 łyżek śmietany kwaśnej 18 % - około 140 g</a:t>
            </a:r>
          </a:p>
          <a:p>
            <a:pPr lvl="0"/>
            <a:r>
              <a:rPr lang="pl-PL" sz="1900" dirty="0" smtClean="0">
                <a:latin typeface="Times New Roman" pitchFamily="18" charset="0"/>
                <a:cs typeface="Times New Roman" pitchFamily="18" charset="0"/>
              </a:rPr>
              <a:t>6 łyżek tartego sera żółtego - około 60 g</a:t>
            </a:r>
          </a:p>
          <a:p>
            <a:pPr lvl="0"/>
            <a:r>
              <a:rPr lang="pl-PL" sz="1900" dirty="0" smtClean="0">
                <a:latin typeface="Times New Roman" pitchFamily="18" charset="0"/>
                <a:cs typeface="Times New Roman" pitchFamily="18" charset="0"/>
              </a:rPr>
              <a:t>ewentualnie: ząbek czosnku, smażone warzywa, twaróg </a:t>
            </a:r>
          </a:p>
          <a:p>
            <a:pPr lvl="0"/>
            <a:r>
              <a:rPr lang="pl-PL" sz="1900" dirty="0" smtClean="0">
                <a:latin typeface="Times New Roman" pitchFamily="18" charset="0"/>
                <a:cs typeface="Times New Roman" pitchFamily="18" charset="0"/>
              </a:rPr>
              <a:t>do usmażenia placków: nie więcej niż 500 ml oleju</a:t>
            </a:r>
          </a:p>
          <a:p>
            <a:pPr>
              <a:buNone/>
            </a:pPr>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normAutofit fontScale="62500" lnSpcReduction="20000"/>
          </a:bodyPr>
          <a:lstStyle/>
          <a:p>
            <a:endParaRPr lang="pl-PL" sz="2900" dirty="0" smtClean="0">
              <a:latin typeface="Times New Roman" pitchFamily="18" charset="0"/>
              <a:cs typeface="Times New Roman" pitchFamily="18" charset="0"/>
            </a:endParaRPr>
          </a:p>
          <a:p>
            <a:endParaRPr lang="pl-PL" sz="2900" dirty="0" smtClean="0">
              <a:latin typeface="Times New Roman" pitchFamily="18" charset="0"/>
              <a:cs typeface="Times New Roman" pitchFamily="18" charset="0"/>
            </a:endParaRPr>
          </a:p>
          <a:p>
            <a:r>
              <a:rPr lang="pl-PL" sz="2900" dirty="0" smtClean="0">
                <a:latin typeface="Times New Roman" pitchFamily="18" charset="0"/>
                <a:cs typeface="Times New Roman" pitchFamily="18" charset="0"/>
              </a:rPr>
              <a:t>Do miski wlej szklankę lekko ciepłego mleka. Dodaj też 20 gramów drożdży świeżych lub 7 gramów suchych drożdży. Mieszaj mleko z drożdżami do momentu, gdy drożdże połączą się z mlekiem i powstanie jednolity płyn. </a:t>
            </a:r>
          </a:p>
          <a:p>
            <a:r>
              <a:rPr lang="pl-PL" sz="2900" dirty="0" smtClean="0">
                <a:latin typeface="Times New Roman" pitchFamily="18" charset="0"/>
                <a:cs typeface="Times New Roman" pitchFamily="18" charset="0"/>
              </a:rPr>
              <a:t>Do miski z mlekiem i z drożdżami wsyp dwie i pół szklanki mąki pszennej (400 gramów). Wsyp też po płaskiej łyżeczce soli i cukru. Ciasto wymieszaj a następnie wyrabiaj tak długo, aż drobi się idealnie gładkie. Ciasto wyrabiaj tak minimum 5 minut.  Przykryj je ściereczką bawełnianą, odstaw do wyrastania na godzinę. </a:t>
            </a:r>
          </a:p>
          <a:p>
            <a:r>
              <a:rPr lang="pl-PL" sz="2900" dirty="0" smtClean="0">
                <a:latin typeface="Times New Roman" pitchFamily="18" charset="0"/>
                <a:cs typeface="Times New Roman" pitchFamily="18" charset="0"/>
              </a:rPr>
              <a:t>Natłuść dłonie olejem i przenieś ciasto z miski na suchy blat. Miękkie ciasto podziel na sześć równych kawałków. Natłuszczone placuszki odstaw do wyrastania na minimum 20 minut. Na czas wyrastania przykryj je delikatnie czystą ściereczką bawełnianą (może być ręcznik kuchenny). </a:t>
            </a:r>
          </a:p>
          <a:p>
            <a:r>
              <a:rPr lang="pl-PL" sz="2900" dirty="0" smtClean="0">
                <a:latin typeface="Times New Roman" pitchFamily="18" charset="0"/>
                <a:cs typeface="Times New Roman" pitchFamily="18" charset="0"/>
              </a:rPr>
              <a:t>Przygotuj sobie patelnię z grubym dnem. Aby placki swobodnie się smażyły potrzebujesz nalać tyle oleju do smażenia, by jego wysokość miała minimum 2 </a:t>
            </a:r>
            <a:r>
              <a:rPr lang="pl-PL" sz="2900" dirty="0" err="1" smtClean="0">
                <a:latin typeface="Times New Roman" pitchFamily="18" charset="0"/>
                <a:cs typeface="Times New Roman" pitchFamily="18" charset="0"/>
              </a:rPr>
              <a:t>cm</a:t>
            </a:r>
            <a:r>
              <a:rPr lang="pl-PL" sz="2900" dirty="0" smtClean="0">
                <a:latin typeface="Times New Roman" pitchFamily="18" charset="0"/>
                <a:cs typeface="Times New Roman" pitchFamily="18" charset="0"/>
              </a:rPr>
              <a:t>. Poczekaj Az olej się nagrzeje. W tym czasie rozciągnij jeden placek do średnicy około 16 </a:t>
            </a:r>
            <a:r>
              <a:rPr lang="pl-PL" sz="2900" dirty="0" err="1" smtClean="0">
                <a:latin typeface="Times New Roman" pitchFamily="18" charset="0"/>
                <a:cs typeface="Times New Roman" pitchFamily="18" charset="0"/>
              </a:rPr>
              <a:t>cm</a:t>
            </a:r>
            <a:r>
              <a:rPr lang="pl-PL" sz="2900" dirty="0" smtClean="0">
                <a:latin typeface="Times New Roman" pitchFamily="18" charset="0"/>
                <a:cs typeface="Times New Roman" pitchFamily="18" charset="0"/>
              </a:rPr>
              <a:t>. Ranty zostaw trochę grubsze (jak przy pizzy). Zacznij smażyć pierwszy placek. Jeśli olej jest dobrze nagrzany, to jedna strona potrzebuje około jednej minuty, by można było przewrócić placka na druga stronę. </a:t>
            </a:r>
            <a:r>
              <a:rPr lang="pl-PL" sz="2900" dirty="0" err="1" smtClean="0">
                <a:latin typeface="Times New Roman" pitchFamily="18" charset="0"/>
                <a:cs typeface="Times New Roman" pitchFamily="18" charset="0"/>
              </a:rPr>
              <a:t>Langosz</a:t>
            </a:r>
            <a:r>
              <a:rPr lang="pl-PL" sz="2900" dirty="0" smtClean="0">
                <a:latin typeface="Times New Roman" pitchFamily="18" charset="0"/>
                <a:cs typeface="Times New Roman" pitchFamily="18" charset="0"/>
              </a:rPr>
              <a:t> powinien zdążyć się w tym czasie lekko zarumienić od spodu.</a:t>
            </a:r>
          </a:p>
          <a:p>
            <a:r>
              <a:rPr lang="pl-PL" sz="2900" dirty="0" smtClean="0">
                <a:latin typeface="Times New Roman" pitchFamily="18" charset="0"/>
                <a:cs typeface="Times New Roman" pitchFamily="18" charset="0"/>
              </a:rPr>
              <a:t>Każdego placka posmaruj z wierzchu śmietaną wymieszaną z czosnkiem. Na śmietanę wyłóż drobno starty żółty ser. </a:t>
            </a:r>
            <a:r>
              <a:rPr lang="pl-PL" sz="2900" dirty="0" err="1" smtClean="0">
                <a:latin typeface="Times New Roman" pitchFamily="18" charset="0"/>
                <a:cs typeface="Times New Roman" pitchFamily="18" charset="0"/>
              </a:rPr>
              <a:t>Langosz</a:t>
            </a:r>
            <a:r>
              <a:rPr lang="pl-PL" sz="2900" dirty="0" smtClean="0">
                <a:latin typeface="Times New Roman" pitchFamily="18" charset="0"/>
                <a:cs typeface="Times New Roman" pitchFamily="18" charset="0"/>
              </a:rPr>
              <a:t> bardzo dobrze smakuje również na słodko. Wystarczy wyłożyć na niego śmietanę i posypać całość cukrem. </a:t>
            </a:r>
          </a:p>
          <a:p>
            <a:endParaRPr lang="pl-P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500042"/>
            <a:ext cx="8229600" cy="5954766"/>
          </a:xfrm>
        </p:spPr>
        <p:txBody>
          <a:bodyPr/>
          <a:lstStyle/>
          <a:p>
            <a:endParaRPr lang="pl-PL" dirty="0"/>
          </a:p>
        </p:txBody>
      </p:sp>
      <p:pic>
        <p:nvPicPr>
          <p:cNvPr id="7170" name="Picture 2" descr="C:\Users\Adam1\Desktop\INNOWACJA\202662514_790961355122190_8343790815587236969_n.jpg"/>
          <p:cNvPicPr>
            <a:picLocks noChangeAspect="1" noChangeArrowheads="1"/>
          </p:cNvPicPr>
          <p:nvPr/>
        </p:nvPicPr>
        <p:blipFill>
          <a:blip r:embed="rId2" cstate="print"/>
          <a:srcRect/>
          <a:stretch>
            <a:fillRect/>
          </a:stretch>
        </p:blipFill>
        <p:spPr bwMode="auto">
          <a:xfrm>
            <a:off x="500034" y="500042"/>
            <a:ext cx="2526339" cy="3357586"/>
          </a:xfrm>
          <a:prstGeom prst="rect">
            <a:avLst/>
          </a:prstGeom>
          <a:noFill/>
        </p:spPr>
      </p:pic>
      <p:pic>
        <p:nvPicPr>
          <p:cNvPr id="7171" name="Picture 3" descr="C:\Users\Adam1\Desktop\INNOWACJA\203545250_845746869372261_7724597976651341985_n.jpg"/>
          <p:cNvPicPr>
            <a:picLocks noChangeAspect="1" noChangeArrowheads="1"/>
          </p:cNvPicPr>
          <p:nvPr/>
        </p:nvPicPr>
        <p:blipFill>
          <a:blip r:embed="rId3" cstate="print"/>
          <a:srcRect/>
          <a:stretch>
            <a:fillRect/>
          </a:stretch>
        </p:blipFill>
        <p:spPr bwMode="auto">
          <a:xfrm>
            <a:off x="5857884" y="2071678"/>
            <a:ext cx="2741347" cy="3643338"/>
          </a:xfrm>
          <a:prstGeom prst="rect">
            <a:avLst/>
          </a:prstGeom>
          <a:noFill/>
        </p:spPr>
      </p:pic>
      <p:pic>
        <p:nvPicPr>
          <p:cNvPr id="7172" name="Picture 4" descr="C:\Users\Adam1\Desktop\INNOWACJA\203642790_641560030577968_9011344037801421835_n.jpg"/>
          <p:cNvPicPr>
            <a:picLocks noChangeAspect="1" noChangeArrowheads="1"/>
          </p:cNvPicPr>
          <p:nvPr/>
        </p:nvPicPr>
        <p:blipFill>
          <a:blip r:embed="rId4" cstate="print"/>
          <a:srcRect/>
          <a:stretch>
            <a:fillRect/>
          </a:stretch>
        </p:blipFill>
        <p:spPr bwMode="auto">
          <a:xfrm>
            <a:off x="3143240" y="1357298"/>
            <a:ext cx="2580091" cy="3429024"/>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normAutofit fontScale="92500" lnSpcReduction="20000"/>
          </a:bodyPr>
          <a:lstStyle/>
          <a:p>
            <a:r>
              <a:rPr lang="pl-PL" b="1" dirty="0" err="1" smtClean="0"/>
              <a:t>Paprikás</a:t>
            </a:r>
            <a:r>
              <a:rPr lang="pl-PL" b="1" dirty="0" smtClean="0"/>
              <a:t> </a:t>
            </a:r>
            <a:r>
              <a:rPr lang="pl-PL" b="1" dirty="0" err="1" smtClean="0"/>
              <a:t>krumpli</a:t>
            </a:r>
            <a:r>
              <a:rPr lang="pl-PL" b="1" dirty="0" smtClean="0"/>
              <a:t> – gulasz ziemniaczany</a:t>
            </a:r>
          </a:p>
          <a:p>
            <a:pPr>
              <a:buNone/>
            </a:pPr>
            <a:r>
              <a:rPr lang="pl-PL" sz="1800" b="1"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pPr lvl="0"/>
            <a:r>
              <a:rPr lang="pl-PL" sz="1800" dirty="0" smtClean="0">
                <a:latin typeface="Times New Roman" pitchFamily="18" charset="0"/>
                <a:cs typeface="Times New Roman" pitchFamily="18" charset="0"/>
              </a:rPr>
              <a:t>1 kg ziemniaków</a:t>
            </a:r>
          </a:p>
          <a:p>
            <a:pPr lvl="0"/>
            <a:r>
              <a:rPr lang="pl-PL" sz="1800" dirty="0" smtClean="0">
                <a:latin typeface="Times New Roman" pitchFamily="18" charset="0"/>
                <a:cs typeface="Times New Roman" pitchFamily="18" charset="0"/>
              </a:rPr>
              <a:t>0,5 kg kiełbasy</a:t>
            </a:r>
          </a:p>
          <a:p>
            <a:pPr lvl="0"/>
            <a:r>
              <a:rPr lang="pl-PL" sz="1800" dirty="0" smtClean="0">
                <a:latin typeface="Times New Roman" pitchFamily="18" charset="0"/>
                <a:cs typeface="Times New Roman" pitchFamily="18" charset="0"/>
              </a:rPr>
              <a:t>Pół torebki majeranku</a:t>
            </a:r>
          </a:p>
          <a:p>
            <a:pPr lvl="0"/>
            <a:r>
              <a:rPr lang="pl-PL" sz="1800" dirty="0" smtClean="0">
                <a:latin typeface="Times New Roman" pitchFamily="18" charset="0"/>
                <a:cs typeface="Times New Roman" pitchFamily="18" charset="0"/>
              </a:rPr>
              <a:t>Szczypta pieprzu</a:t>
            </a:r>
          </a:p>
          <a:p>
            <a:pPr lvl="0"/>
            <a:r>
              <a:rPr lang="pl-PL" sz="1800" dirty="0" smtClean="0">
                <a:latin typeface="Times New Roman" pitchFamily="18" charset="0"/>
                <a:cs typeface="Times New Roman" pitchFamily="18" charset="0"/>
              </a:rPr>
              <a:t>Szczypta soli</a:t>
            </a:r>
          </a:p>
          <a:p>
            <a:pPr lvl="0"/>
            <a:r>
              <a:rPr lang="pl-PL" sz="1800" dirty="0" smtClean="0">
                <a:latin typeface="Times New Roman" pitchFamily="18" charset="0"/>
                <a:cs typeface="Times New Roman" pitchFamily="18" charset="0"/>
              </a:rPr>
              <a:t>4 cebule</a:t>
            </a:r>
          </a:p>
          <a:p>
            <a:pPr lvl="0"/>
            <a:r>
              <a:rPr lang="pl-PL" sz="1800" dirty="0" smtClean="0">
                <a:latin typeface="Times New Roman" pitchFamily="18" charset="0"/>
                <a:cs typeface="Times New Roman" pitchFamily="18" charset="0"/>
              </a:rPr>
              <a:t>3 duże ząbki czosnku</a:t>
            </a:r>
          </a:p>
          <a:p>
            <a:pPr lvl="0"/>
            <a:r>
              <a:rPr lang="pl-PL" sz="1800" dirty="0" smtClean="0">
                <a:latin typeface="Times New Roman" pitchFamily="18" charset="0"/>
                <a:cs typeface="Times New Roman" pitchFamily="18" charset="0"/>
              </a:rPr>
              <a:t>2 opakowania słodkiej papryki</a:t>
            </a:r>
          </a:p>
          <a:p>
            <a:pPr>
              <a:buNone/>
            </a:pPr>
            <a:r>
              <a:rPr lang="pl-PL" sz="2300" b="1" dirty="0" smtClean="0">
                <a:latin typeface="Times New Roman" pitchFamily="18" charset="0"/>
                <a:cs typeface="Times New Roman" pitchFamily="18" charset="0"/>
              </a:rPr>
              <a:t>PRZYGOTOWANIE</a:t>
            </a:r>
          </a:p>
          <a:p>
            <a:r>
              <a:rPr lang="pl-PL" sz="2300" dirty="0" smtClean="0">
                <a:latin typeface="Times New Roman" pitchFamily="18" charset="0"/>
                <a:cs typeface="Times New Roman" pitchFamily="18" charset="0"/>
              </a:rPr>
              <a:t>Ziemniaki obierać i pokroić w duże kawałki. Na patelni usmażyć pokrojoną w </a:t>
            </a:r>
            <a:r>
              <a:rPr lang="pl-PL" sz="2300" dirty="0" err="1" smtClean="0">
                <a:latin typeface="Times New Roman" pitchFamily="18" charset="0"/>
                <a:cs typeface="Times New Roman" pitchFamily="18" charset="0"/>
              </a:rPr>
              <a:t>półplasterki</a:t>
            </a:r>
            <a:r>
              <a:rPr lang="pl-PL" sz="2300" dirty="0" smtClean="0">
                <a:latin typeface="Times New Roman" pitchFamily="18" charset="0"/>
                <a:cs typeface="Times New Roman" pitchFamily="18" charset="0"/>
              </a:rPr>
              <a:t> kiełbasę, następnie pokrojoną w piórka cebulę.</a:t>
            </a:r>
          </a:p>
          <a:p>
            <a:r>
              <a:rPr lang="pl-PL" sz="2300" dirty="0" smtClean="0">
                <a:latin typeface="Times New Roman" pitchFamily="18" charset="0"/>
                <a:cs typeface="Times New Roman" pitchFamily="18" charset="0"/>
              </a:rPr>
              <a:t>Do dużego garnka wsypać ziemniaki, kiełbasę z cebulą podsmażone na drugiej patelni, sól, pieprz, i zawartość dwóch torebek papryki słodkiej.</a:t>
            </a:r>
          </a:p>
          <a:p>
            <a:r>
              <a:rPr lang="pl-PL" sz="2300" dirty="0" smtClean="0">
                <a:latin typeface="Times New Roman" pitchFamily="18" charset="0"/>
                <a:cs typeface="Times New Roman" pitchFamily="18" charset="0"/>
              </a:rPr>
              <a:t>Dodać wyciśnięty czosnek, zalać wodą do wysokości całego wkładu do garnka a następnie dodajemy majeranek.</a:t>
            </a:r>
          </a:p>
          <a:p>
            <a:r>
              <a:rPr lang="pl-PL" sz="2300" dirty="0" smtClean="0">
                <a:latin typeface="Times New Roman" pitchFamily="18" charset="0"/>
                <a:cs typeface="Times New Roman" pitchFamily="18" charset="0"/>
              </a:rPr>
              <a:t>Jeśli ktoś chce, żeby potrawa była bardziej gęsta, należy zalać wodą 5 cm poniżej, ale dość często mieszać.</a:t>
            </a:r>
          </a:p>
          <a:p>
            <a:pPr>
              <a:buNone/>
            </a:pPr>
            <a:endParaRPr lang="pl-P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285728"/>
            <a:ext cx="8229600" cy="6169080"/>
          </a:xfrm>
        </p:spPr>
        <p:txBody>
          <a:bodyPr/>
          <a:lstStyle/>
          <a:p>
            <a:endParaRPr lang="pl-PL" dirty="0"/>
          </a:p>
        </p:txBody>
      </p:sp>
      <p:pic>
        <p:nvPicPr>
          <p:cNvPr id="8194" name="Picture 2" descr="C:\Users\Adam1\Desktop\INNOWACJA\203004614_1901682586673690_1585193034077156682_n.jpg"/>
          <p:cNvPicPr>
            <a:picLocks noChangeAspect="1" noChangeArrowheads="1"/>
          </p:cNvPicPr>
          <p:nvPr/>
        </p:nvPicPr>
        <p:blipFill>
          <a:blip r:embed="rId2" cstate="print"/>
          <a:srcRect/>
          <a:stretch>
            <a:fillRect/>
          </a:stretch>
        </p:blipFill>
        <p:spPr bwMode="auto">
          <a:xfrm rot="16200000">
            <a:off x="3246583" y="3539972"/>
            <a:ext cx="2365083" cy="3143272"/>
          </a:xfrm>
          <a:prstGeom prst="rect">
            <a:avLst/>
          </a:prstGeom>
          <a:noFill/>
        </p:spPr>
      </p:pic>
      <p:pic>
        <p:nvPicPr>
          <p:cNvPr id="8195" name="Picture 3" descr="C:\Users\Adam1\Desktop\INNOWACJA\202811660_257371226190122_9046313104269718928_n.jpg"/>
          <p:cNvPicPr>
            <a:picLocks noChangeAspect="1" noChangeArrowheads="1"/>
          </p:cNvPicPr>
          <p:nvPr/>
        </p:nvPicPr>
        <p:blipFill>
          <a:blip r:embed="rId3" cstate="print"/>
          <a:srcRect/>
          <a:stretch>
            <a:fillRect/>
          </a:stretch>
        </p:blipFill>
        <p:spPr bwMode="auto">
          <a:xfrm>
            <a:off x="3357554" y="428604"/>
            <a:ext cx="2418835" cy="3214710"/>
          </a:xfrm>
          <a:prstGeom prst="rect">
            <a:avLst/>
          </a:prstGeom>
          <a:noFill/>
        </p:spPr>
      </p:pic>
      <p:pic>
        <p:nvPicPr>
          <p:cNvPr id="8196" name="Picture 4" descr="C:\Users\Adam1\Desktop\INNOWACJA\202710354_1113012789191595_1762900919116126209_n.jpg"/>
          <p:cNvPicPr>
            <a:picLocks noChangeAspect="1" noChangeArrowheads="1"/>
          </p:cNvPicPr>
          <p:nvPr/>
        </p:nvPicPr>
        <p:blipFill>
          <a:blip r:embed="rId4" cstate="print"/>
          <a:srcRect/>
          <a:stretch>
            <a:fillRect/>
          </a:stretch>
        </p:blipFill>
        <p:spPr bwMode="auto">
          <a:xfrm>
            <a:off x="642910" y="428604"/>
            <a:ext cx="2428892" cy="3228076"/>
          </a:xfrm>
          <a:prstGeom prst="rect">
            <a:avLst/>
          </a:prstGeom>
          <a:noFill/>
        </p:spPr>
      </p:pic>
      <p:pic>
        <p:nvPicPr>
          <p:cNvPr id="8197" name="Picture 5" descr="C:\Users\Adam1\Desktop\INNOWACJA\202366436_188434996433376_3763124189549390339_n.jpg"/>
          <p:cNvPicPr>
            <a:picLocks noChangeAspect="1" noChangeArrowheads="1"/>
          </p:cNvPicPr>
          <p:nvPr/>
        </p:nvPicPr>
        <p:blipFill>
          <a:blip r:embed="rId5" cstate="print"/>
          <a:srcRect/>
          <a:stretch>
            <a:fillRect/>
          </a:stretch>
        </p:blipFill>
        <p:spPr bwMode="auto">
          <a:xfrm>
            <a:off x="6153693" y="428604"/>
            <a:ext cx="2418835" cy="321471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161242"/>
          </a:xfrm>
        </p:spPr>
        <p:txBody>
          <a:bodyPr>
            <a:normAutofit fontScale="90000"/>
          </a:bodyPr>
          <a:lstStyle/>
          <a:p>
            <a:r>
              <a:rPr lang="pl-PL" b="1" dirty="0" smtClean="0"/>
              <a:t>Kuchnia amerykańska  - można zdrowo i kolorowo</a:t>
            </a:r>
            <a:r>
              <a:rPr lang="pl-PL" dirty="0" smtClean="0"/>
              <a:t/>
            </a:r>
            <a:br>
              <a:rPr lang="pl-PL" dirty="0" smtClean="0"/>
            </a:br>
            <a:endParaRPr lang="pl-PL" dirty="0"/>
          </a:p>
        </p:txBody>
      </p:sp>
      <p:sp>
        <p:nvSpPr>
          <p:cNvPr id="3" name="Symbol zastępczy zawartości 2"/>
          <p:cNvSpPr>
            <a:spLocks noGrp="1"/>
          </p:cNvSpPr>
          <p:nvPr>
            <p:ph idx="1"/>
          </p:nvPr>
        </p:nvSpPr>
        <p:spPr>
          <a:xfrm>
            <a:off x="457200" y="1285860"/>
            <a:ext cx="8229600" cy="5168948"/>
          </a:xfrm>
        </p:spPr>
        <p:txBody>
          <a:bodyPr>
            <a:normAutofit/>
          </a:bodyPr>
          <a:lstStyle/>
          <a:p>
            <a:pPr>
              <a:buNone/>
            </a:pPr>
            <a:r>
              <a:rPr lang="pl-PL" sz="1800" b="1" dirty="0" smtClean="0">
                <a:latin typeface="Times New Roman" pitchFamily="18" charset="0"/>
                <a:cs typeface="Times New Roman" pitchFamily="18" charset="0"/>
              </a:rPr>
              <a:t>ORYGINALNE AMERYKAŃSKIE PANCAKES</a:t>
            </a:r>
            <a:endParaRPr lang="pl-PL" sz="1800" dirty="0" smtClean="0">
              <a:latin typeface="Times New Roman" pitchFamily="18" charset="0"/>
              <a:cs typeface="Times New Roman" pitchFamily="18" charset="0"/>
            </a:endParaRPr>
          </a:p>
          <a:p>
            <a:pPr>
              <a:buNone/>
            </a:pPr>
            <a:r>
              <a:rPr lang="pl-PL" sz="1800" b="1"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pPr lvl="0"/>
            <a:r>
              <a:rPr lang="pl-PL" sz="1800" dirty="0" smtClean="0">
                <a:latin typeface="Times New Roman" pitchFamily="18" charset="0"/>
                <a:cs typeface="Times New Roman" pitchFamily="18" charset="0"/>
              </a:rPr>
              <a:t>1 i 1/4 szklanki mąki</a:t>
            </a:r>
          </a:p>
          <a:p>
            <a:pPr lvl="0"/>
            <a:r>
              <a:rPr lang="pl-PL" sz="1800" dirty="0" smtClean="0">
                <a:latin typeface="Times New Roman" pitchFamily="18" charset="0"/>
                <a:cs typeface="Times New Roman" pitchFamily="18" charset="0"/>
              </a:rPr>
              <a:t>1 jajko</a:t>
            </a:r>
          </a:p>
          <a:p>
            <a:pPr lvl="0"/>
            <a:r>
              <a:rPr lang="pl-PL" sz="1800" dirty="0" smtClean="0">
                <a:latin typeface="Times New Roman" pitchFamily="18" charset="0"/>
                <a:cs typeface="Times New Roman" pitchFamily="18" charset="0"/>
              </a:rPr>
              <a:t>1 i 1/4 szklanki maślanki</a:t>
            </a:r>
          </a:p>
          <a:p>
            <a:pPr lvl="0"/>
            <a:r>
              <a:rPr lang="pl-PL" sz="1800" dirty="0" smtClean="0">
                <a:latin typeface="Times New Roman" pitchFamily="18" charset="0"/>
                <a:cs typeface="Times New Roman" pitchFamily="18" charset="0"/>
              </a:rPr>
              <a:t>1/4 szklanki cukru pudru</a:t>
            </a:r>
          </a:p>
          <a:p>
            <a:pPr lvl="0"/>
            <a:r>
              <a:rPr lang="pl-PL" sz="1800" dirty="0" smtClean="0">
                <a:latin typeface="Times New Roman" pitchFamily="18" charset="0"/>
                <a:cs typeface="Times New Roman" pitchFamily="18" charset="0"/>
              </a:rPr>
              <a:t>1 czubata łyżeczka proszku do pieczenia</a:t>
            </a:r>
          </a:p>
          <a:p>
            <a:pPr lvl="0"/>
            <a:r>
              <a:rPr lang="pl-PL" sz="1800" dirty="0" smtClean="0">
                <a:latin typeface="Times New Roman" pitchFamily="18" charset="0"/>
                <a:cs typeface="Times New Roman" pitchFamily="18" charset="0"/>
              </a:rPr>
              <a:t>1 łyżeczka sody</a:t>
            </a:r>
          </a:p>
          <a:p>
            <a:pPr lvl="0"/>
            <a:r>
              <a:rPr lang="pl-PL" sz="1800" dirty="0" smtClean="0">
                <a:latin typeface="Times New Roman" pitchFamily="18" charset="0"/>
                <a:cs typeface="Times New Roman" pitchFamily="18" charset="0"/>
              </a:rPr>
              <a:t>1/4 szklanki oleju roślinnego</a:t>
            </a:r>
          </a:p>
          <a:p>
            <a:r>
              <a:rPr lang="pl-PL" sz="1800" dirty="0" smtClean="0">
                <a:latin typeface="Times New Roman" pitchFamily="18" charset="0"/>
                <a:cs typeface="Times New Roman" pitchFamily="18" charset="0"/>
              </a:rPr>
              <a:t>szczypta soli</a:t>
            </a:r>
          </a:p>
          <a:p>
            <a:pPr>
              <a:buNone/>
            </a:pPr>
            <a:r>
              <a:rPr lang="pl-PL" sz="1800" b="1" dirty="0" smtClean="0">
                <a:latin typeface="Times New Roman" pitchFamily="18" charset="0"/>
                <a:cs typeface="Times New Roman" pitchFamily="18" charset="0"/>
              </a:rPr>
              <a:t>PRZYGOTOWANIE</a:t>
            </a:r>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 </a:t>
            </a:r>
            <a:r>
              <a:rPr lang="pl-PL" sz="1800" dirty="0" err="1" smtClean="0">
                <a:latin typeface="Times New Roman" pitchFamily="18" charset="0"/>
                <a:cs typeface="Times New Roman" pitchFamily="18" charset="0"/>
              </a:rPr>
              <a:t>blenderze</a:t>
            </a:r>
            <a:r>
              <a:rPr lang="pl-PL" sz="1800" dirty="0" smtClean="0">
                <a:latin typeface="Times New Roman" pitchFamily="18" charset="0"/>
                <a:cs typeface="Times New Roman" pitchFamily="18" charset="0"/>
              </a:rPr>
              <a:t> zmiksować wszystkie składniki na gładką masę o konsystencji gęstej śmietany. Rozgrzać patelnię i na średnim ogniu smażyć </a:t>
            </a:r>
            <a:r>
              <a:rPr lang="pl-PL" sz="1800" dirty="0" err="1" smtClean="0">
                <a:latin typeface="Times New Roman" pitchFamily="18" charset="0"/>
                <a:cs typeface="Times New Roman" pitchFamily="18" charset="0"/>
              </a:rPr>
              <a:t>pancakes</a:t>
            </a:r>
            <a:r>
              <a:rPr lang="pl-PL" sz="1800" dirty="0" smtClean="0">
                <a:latin typeface="Times New Roman" pitchFamily="18" charset="0"/>
                <a:cs typeface="Times New Roman" pitchFamily="18" charset="0"/>
              </a:rPr>
              <a:t> z dwóch stron. Podawać z syropem klonowym, masłem lub cukrem.</a:t>
            </a:r>
          </a:p>
          <a:p>
            <a:pPr>
              <a:buNone/>
            </a:pP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lstStyle/>
          <a:p>
            <a:endParaRPr lang="pl-PL" dirty="0" smtClean="0">
              <a:hlinkClick r:id="rId2"/>
            </a:endParaRPr>
          </a:p>
          <a:p>
            <a:endParaRPr lang="pl-PL" dirty="0"/>
          </a:p>
        </p:txBody>
      </p:sp>
      <p:pic>
        <p:nvPicPr>
          <p:cNvPr id="9218" name="Picture 2" descr="C:\Users\Adam1\Desktop\INNOWACJA\202778125_254503949783506_7435039843227167950_n.jpg"/>
          <p:cNvPicPr>
            <a:picLocks noChangeAspect="1" noChangeArrowheads="1"/>
          </p:cNvPicPr>
          <p:nvPr/>
        </p:nvPicPr>
        <p:blipFill>
          <a:blip r:embed="rId3" cstate="print"/>
          <a:srcRect/>
          <a:stretch>
            <a:fillRect/>
          </a:stretch>
        </p:blipFill>
        <p:spPr bwMode="auto">
          <a:xfrm>
            <a:off x="6357950" y="428604"/>
            <a:ext cx="2400288" cy="3190060"/>
          </a:xfrm>
          <a:prstGeom prst="rect">
            <a:avLst/>
          </a:prstGeom>
          <a:noFill/>
        </p:spPr>
      </p:pic>
      <p:pic>
        <p:nvPicPr>
          <p:cNvPr id="9219" name="Picture 3" descr="C:\Users\Adam1\Desktop\INNOWACJA\203872326_556831975312266_4999033974462668232_n.jpg"/>
          <p:cNvPicPr>
            <a:picLocks noChangeAspect="1" noChangeArrowheads="1"/>
          </p:cNvPicPr>
          <p:nvPr/>
        </p:nvPicPr>
        <p:blipFill>
          <a:blip r:embed="rId4" cstate="print"/>
          <a:srcRect/>
          <a:stretch>
            <a:fillRect/>
          </a:stretch>
        </p:blipFill>
        <p:spPr bwMode="auto">
          <a:xfrm>
            <a:off x="2786050" y="3697347"/>
            <a:ext cx="3714776" cy="2782705"/>
          </a:xfrm>
          <a:prstGeom prst="rect">
            <a:avLst/>
          </a:prstGeom>
          <a:noFill/>
        </p:spPr>
      </p:pic>
      <p:pic>
        <p:nvPicPr>
          <p:cNvPr id="9220" name="Picture 4" descr="C:\Users\Adam1\Desktop\INNOWACJA\205480575_188376409883511_2218046858437793525_n.jpg"/>
          <p:cNvPicPr>
            <a:picLocks noChangeAspect="1" noChangeArrowheads="1"/>
          </p:cNvPicPr>
          <p:nvPr/>
        </p:nvPicPr>
        <p:blipFill>
          <a:blip r:embed="rId5" cstate="print"/>
          <a:srcRect/>
          <a:stretch>
            <a:fillRect/>
          </a:stretch>
        </p:blipFill>
        <p:spPr bwMode="auto">
          <a:xfrm>
            <a:off x="500034" y="428604"/>
            <a:ext cx="2418835" cy="3214710"/>
          </a:xfrm>
          <a:prstGeom prst="rect">
            <a:avLst/>
          </a:prstGeom>
          <a:noFill/>
        </p:spPr>
      </p:pic>
      <p:pic>
        <p:nvPicPr>
          <p:cNvPr id="9221" name="Picture 5" descr="C:\Users\Adam1\Desktop\INNOWACJA\202770893_978670999591927_8456424088440979050_n.jpg"/>
          <p:cNvPicPr>
            <a:picLocks noChangeAspect="1" noChangeArrowheads="1"/>
          </p:cNvPicPr>
          <p:nvPr/>
        </p:nvPicPr>
        <p:blipFill>
          <a:blip r:embed="rId6" cstate="print"/>
          <a:srcRect/>
          <a:stretch>
            <a:fillRect/>
          </a:stretch>
        </p:blipFill>
        <p:spPr bwMode="auto">
          <a:xfrm>
            <a:off x="3428992" y="428604"/>
            <a:ext cx="2428892" cy="322807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Tradycyjne dania kuchni gruzińskiej.</a:t>
            </a:r>
            <a:br>
              <a:rPr lang="pl-PL" dirty="0" smtClean="0"/>
            </a:br>
            <a:endParaRPr lang="pl-PL" dirty="0"/>
          </a:p>
        </p:txBody>
      </p:sp>
      <p:sp>
        <p:nvSpPr>
          <p:cNvPr id="3" name="Symbol zastępczy zawartości 2"/>
          <p:cNvSpPr>
            <a:spLocks noGrp="1"/>
          </p:cNvSpPr>
          <p:nvPr>
            <p:ph idx="1"/>
          </p:nvPr>
        </p:nvSpPr>
        <p:spPr>
          <a:xfrm>
            <a:off x="457200" y="1285860"/>
            <a:ext cx="8229600" cy="5168948"/>
          </a:xfrm>
        </p:spPr>
        <p:txBody>
          <a:bodyPr>
            <a:normAutofit/>
          </a:bodyPr>
          <a:lstStyle/>
          <a:p>
            <a:r>
              <a:rPr lang="pl-PL" sz="1800" b="1" dirty="0" smtClean="0">
                <a:latin typeface="Times New Roman" pitchFamily="18" charset="0"/>
                <a:cs typeface="Times New Roman" pitchFamily="18" charset="0"/>
              </a:rPr>
              <a:t>GRUZIŃSKIE CIASTO HERBACIANE</a:t>
            </a:r>
          </a:p>
          <a:p>
            <a:pPr>
              <a:buNone/>
            </a:pPr>
            <a:r>
              <a:rPr lang="pl-PL" sz="1800" b="1"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pPr>
              <a:buNone/>
            </a:pPr>
            <a:r>
              <a:rPr lang="pl-PL" sz="1800" b="1" dirty="0" smtClean="0">
                <a:latin typeface="Times New Roman" pitchFamily="18" charset="0"/>
                <a:cs typeface="Times New Roman" pitchFamily="18" charset="0"/>
              </a:rPr>
              <a:t>Kubek mocnej, świeżo zaparzonej, czarnej herbaty (ciepłej)</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Jaja – 2 sztuki</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Cukier biały, trzcinowy lub mieszany – kubek</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Mąka – 2 kubki</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Masło – 3 łyżki (można zastąpić olejem)</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Konfitura – 3 łyżki (powidła ze śliwek są świetne)</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Soda oczyszczona – łyżeczka</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Cukier puder – do posypania</a:t>
            </a: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a:t>
            </a: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Cynamon – łyżeczka (niekoniecznie)</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Cukier waniliowy lub wanilia (niekoniecznie)</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Imbir – sproszkowany, starty na tarce i dodany do surowego ciasta, lub zaparzony razem z herbatą (niekoniecznie)</a:t>
            </a:r>
            <a:br>
              <a:rPr lang="pl-PL" sz="1800" b="1" dirty="0" smtClean="0">
                <a:latin typeface="Times New Roman" pitchFamily="18" charset="0"/>
                <a:cs typeface="Times New Roman" pitchFamily="18" charset="0"/>
              </a:rPr>
            </a:br>
            <a:r>
              <a:rPr lang="pl-PL" sz="1800" b="1" dirty="0" smtClean="0">
                <a:latin typeface="Times New Roman" pitchFamily="18" charset="0"/>
                <a:cs typeface="Times New Roman" pitchFamily="18" charset="0"/>
              </a:rPr>
              <a:t>Bakalie (niekoniecznie)</a:t>
            </a:r>
            <a:endParaRPr lang="pl-PL" sz="1800" dirty="0" smtClean="0">
              <a:latin typeface="Times New Roman" pitchFamily="18" charset="0"/>
              <a:cs typeface="Times New Roman" pitchFamily="18" charset="0"/>
            </a:endParaRPr>
          </a:p>
          <a:p>
            <a:pPr>
              <a:buNone/>
            </a:pPr>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normAutofit/>
          </a:bodyPr>
          <a:lstStyle/>
          <a:p>
            <a:r>
              <a:rPr lang="pl-PL" b="1" dirty="0" smtClean="0"/>
              <a:t>CORN DOG</a:t>
            </a:r>
            <a:endParaRPr lang="pl-PL" dirty="0" smtClean="0"/>
          </a:p>
          <a:p>
            <a:pPr>
              <a:buNone/>
            </a:pPr>
            <a:endParaRPr lang="pl-PL" sz="1900" b="1" dirty="0" smtClean="0">
              <a:latin typeface="Times New Roman" pitchFamily="18" charset="0"/>
              <a:cs typeface="Times New Roman" pitchFamily="18" charset="0"/>
            </a:endParaRPr>
          </a:p>
          <a:p>
            <a:pPr>
              <a:buNone/>
            </a:pPr>
            <a:r>
              <a:rPr lang="pl-PL" sz="1900" b="1" dirty="0" smtClean="0">
                <a:latin typeface="Times New Roman" pitchFamily="18" charset="0"/>
                <a:cs typeface="Times New Roman" pitchFamily="18" charset="0"/>
              </a:rPr>
              <a:t>SKŁADNIKI</a:t>
            </a:r>
            <a:endParaRPr lang="pl-PL" sz="1900" dirty="0" smtClean="0">
              <a:latin typeface="Times New Roman" pitchFamily="18" charset="0"/>
              <a:cs typeface="Times New Roman" pitchFamily="18" charset="0"/>
            </a:endParaRPr>
          </a:p>
          <a:p>
            <a:pPr lvl="0"/>
            <a:r>
              <a:rPr lang="pl-PL" sz="1900" dirty="0" smtClean="0">
                <a:latin typeface="Times New Roman" pitchFamily="18" charset="0"/>
                <a:cs typeface="Times New Roman" pitchFamily="18" charset="0"/>
              </a:rPr>
              <a:t>5 klasycznych parówek lub cienkich kiełbasek</a:t>
            </a:r>
          </a:p>
          <a:p>
            <a:pPr lvl="0"/>
            <a:r>
              <a:rPr lang="pl-PL" sz="1900" dirty="0" smtClean="0">
                <a:latin typeface="Times New Roman" pitchFamily="18" charset="0"/>
                <a:cs typeface="Times New Roman" pitchFamily="18" charset="0"/>
              </a:rPr>
              <a:t>pół szklanki mąki pszennej - 80 g</a:t>
            </a:r>
          </a:p>
          <a:p>
            <a:pPr lvl="0"/>
            <a:r>
              <a:rPr lang="pl-PL" sz="1900" dirty="0" smtClean="0">
                <a:latin typeface="Times New Roman" pitchFamily="18" charset="0"/>
                <a:cs typeface="Times New Roman" pitchFamily="18" charset="0"/>
              </a:rPr>
              <a:t>pół szklanki mąki kukurydzianej - 85 g</a:t>
            </a:r>
          </a:p>
          <a:p>
            <a:pPr lvl="0"/>
            <a:r>
              <a:rPr lang="pl-PL" sz="1900" dirty="0" smtClean="0">
                <a:latin typeface="Times New Roman" pitchFamily="18" charset="0"/>
                <a:cs typeface="Times New Roman" pitchFamily="18" charset="0"/>
              </a:rPr>
              <a:t>pół szklanki mleka - około 125 ml</a:t>
            </a:r>
          </a:p>
          <a:p>
            <a:pPr lvl="0"/>
            <a:r>
              <a:rPr lang="pl-PL" sz="1900" dirty="0" smtClean="0">
                <a:latin typeface="Times New Roman" pitchFamily="18" charset="0"/>
                <a:cs typeface="Times New Roman" pitchFamily="18" charset="0"/>
              </a:rPr>
              <a:t>1 duże jajko</a:t>
            </a:r>
          </a:p>
          <a:p>
            <a:pPr lvl="0"/>
            <a:r>
              <a:rPr lang="pl-PL" sz="1900" dirty="0" smtClean="0">
                <a:latin typeface="Times New Roman" pitchFamily="18" charset="0"/>
                <a:cs typeface="Times New Roman" pitchFamily="18" charset="0"/>
              </a:rPr>
              <a:t>1 płaska łyżka cukru</a:t>
            </a:r>
          </a:p>
          <a:p>
            <a:pPr lvl="0"/>
            <a:r>
              <a:rPr lang="pl-PL" sz="1900" dirty="0" smtClean="0">
                <a:latin typeface="Times New Roman" pitchFamily="18" charset="0"/>
                <a:cs typeface="Times New Roman" pitchFamily="18" charset="0"/>
              </a:rPr>
              <a:t>1 łyżeczka proszku do pieczenia</a:t>
            </a:r>
          </a:p>
          <a:p>
            <a:pPr lvl="0"/>
            <a:r>
              <a:rPr lang="pl-PL" sz="1900" dirty="0" smtClean="0">
                <a:latin typeface="Times New Roman" pitchFamily="18" charset="0"/>
                <a:cs typeface="Times New Roman" pitchFamily="18" charset="0"/>
              </a:rPr>
              <a:t>spora szczypta soli</a:t>
            </a:r>
          </a:p>
          <a:p>
            <a:pPr lvl="0"/>
            <a:r>
              <a:rPr lang="pl-PL" sz="1900" dirty="0" smtClean="0">
                <a:latin typeface="Times New Roman" pitchFamily="18" charset="0"/>
                <a:cs typeface="Times New Roman" pitchFamily="18" charset="0"/>
              </a:rPr>
              <a:t>około 500 ml oleju do smażenia</a:t>
            </a:r>
          </a:p>
          <a:p>
            <a:pPr>
              <a:buNone/>
            </a:pPr>
            <a:endParaRPr lang="pl-PL" sz="1900" dirty="0" smtClean="0">
              <a:latin typeface="Times New Roman" pitchFamily="18" charset="0"/>
              <a:cs typeface="Times New Roman" pitchFamily="18" charset="0"/>
            </a:endParaRPr>
          </a:p>
          <a:p>
            <a:pPr>
              <a:buNone/>
            </a:pPr>
            <a:r>
              <a:rPr lang="pl-PL" sz="1900" dirty="0" smtClean="0">
                <a:latin typeface="Times New Roman" pitchFamily="18" charset="0"/>
                <a:cs typeface="Times New Roman" pitchFamily="18" charset="0"/>
              </a:rPr>
              <a:t>patyczki do szaszłyków</a:t>
            </a:r>
            <a:endParaRPr lang="pl-PL" sz="19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noAutofit/>
          </a:bodyPr>
          <a:lstStyle/>
          <a:p>
            <a:pPr>
              <a:buNone/>
            </a:pPr>
            <a:r>
              <a:rPr lang="pl-PL" sz="1600" b="1" dirty="0" smtClean="0">
                <a:latin typeface="Times New Roman" pitchFamily="18" charset="0"/>
                <a:cs typeface="Times New Roman" pitchFamily="18" charset="0"/>
              </a:rPr>
              <a:t>PRZYGOTOWANIE</a:t>
            </a:r>
            <a:endParaRPr lang="pl-PL" sz="1600" dirty="0" smtClean="0">
              <a:latin typeface="Times New Roman" pitchFamily="18" charset="0"/>
              <a:cs typeface="Times New Roman" pitchFamily="18" charset="0"/>
            </a:endParaRPr>
          </a:p>
          <a:p>
            <a:r>
              <a:rPr lang="pl-PL" sz="1600" dirty="0" smtClean="0">
                <a:latin typeface="Times New Roman" pitchFamily="18" charset="0"/>
                <a:cs typeface="Times New Roman" pitchFamily="18" charset="0"/>
              </a:rPr>
              <a:t>Do miseczki wsyp po pół szklanki mąki pszennej i mąki kukurydzianej. Wsypa też jedną łyżkę cukru oraz sporą szczyptę soli oraz jedną łyżeczkę proszku do pieczenia. Wymieszaj razem suche składniki. </a:t>
            </a:r>
          </a:p>
          <a:p>
            <a:r>
              <a:rPr lang="pl-PL" sz="1600" dirty="0" smtClean="0">
                <a:latin typeface="Times New Roman" pitchFamily="18" charset="0"/>
                <a:cs typeface="Times New Roman" pitchFamily="18" charset="0"/>
              </a:rPr>
              <a:t>Do osobnej miseczki wbij jedno duże jajko i wlej pół szklanki mleka. Pamiętaj o tym, by ani mleko ani jajko nie były zimne. Bardzo dokładnie wymieszaj jajko z mlekiem na gładki płyn np. przy pomocy rózgi kuchennej. Płyn z mleka i jajka wlej do miski z suchymi składnikami. Całość wymieszaj na gładkie, ale dość gęste ciasto. </a:t>
            </a:r>
          </a:p>
          <a:p>
            <a:r>
              <a:rPr lang="pl-PL" sz="1600" dirty="0" smtClean="0">
                <a:latin typeface="Times New Roman" pitchFamily="18" charset="0"/>
                <a:cs typeface="Times New Roman" pitchFamily="18" charset="0"/>
              </a:rPr>
              <a:t>Odstaw ciasto na bok. W tym czasie przygotuj parówki. Każdą sztukę podziel na pół i nadziej na drewniany patyczek do szaszłyków.</a:t>
            </a:r>
          </a:p>
          <a:p>
            <a:r>
              <a:rPr lang="pl-PL" sz="1600" dirty="0" smtClean="0">
                <a:latin typeface="Times New Roman" pitchFamily="18" charset="0"/>
                <a:cs typeface="Times New Roman" pitchFamily="18" charset="0"/>
              </a:rPr>
              <a:t>Przygotuj już sobie mały lub średniej wielości, ale szerszy garnek lub niedużą, ale głęboką patelnię. Nie wybieraj głębokiego naczynia, ponieważ </a:t>
            </a:r>
            <a:r>
              <a:rPr lang="pl-PL" sz="1600" dirty="0" err="1" smtClean="0">
                <a:latin typeface="Times New Roman" pitchFamily="18" charset="0"/>
                <a:cs typeface="Times New Roman" pitchFamily="18" charset="0"/>
              </a:rPr>
              <a:t>Corn</a:t>
            </a:r>
            <a:r>
              <a:rPr lang="pl-PL" sz="1600" dirty="0" smtClean="0">
                <a:latin typeface="Times New Roman" pitchFamily="18" charset="0"/>
                <a:cs typeface="Times New Roman" pitchFamily="18" charset="0"/>
              </a:rPr>
              <a:t> </a:t>
            </a:r>
            <a:r>
              <a:rPr lang="pl-PL" sz="1600" dirty="0" err="1" smtClean="0">
                <a:latin typeface="Times New Roman" pitchFamily="18" charset="0"/>
                <a:cs typeface="Times New Roman" pitchFamily="18" charset="0"/>
              </a:rPr>
              <a:t>dogs</a:t>
            </a:r>
            <a:r>
              <a:rPr lang="pl-PL" sz="1600" dirty="0" smtClean="0">
                <a:latin typeface="Times New Roman" pitchFamily="18" charset="0"/>
                <a:cs typeface="Times New Roman" pitchFamily="18" charset="0"/>
              </a:rPr>
              <a:t> od razu wypływają na powierzchnię. Wlej około 500 ml świeżego oleju roślinnego.</a:t>
            </a:r>
          </a:p>
          <a:p>
            <a:r>
              <a:rPr lang="pl-PL" sz="1600" dirty="0" smtClean="0">
                <a:latin typeface="Times New Roman" pitchFamily="18" charset="0"/>
                <a:cs typeface="Times New Roman" pitchFamily="18" charset="0"/>
              </a:rPr>
              <a:t>Nadziane na patyczki połówki parówek zanurzaj w gęstym cieście.  Do garnka z nagrzanym tłuszczem kładź po dwa lub trzy </a:t>
            </a:r>
            <a:r>
              <a:rPr lang="pl-PL" sz="1600" dirty="0" err="1" smtClean="0">
                <a:latin typeface="Times New Roman" pitchFamily="18" charset="0"/>
                <a:cs typeface="Times New Roman" pitchFamily="18" charset="0"/>
              </a:rPr>
              <a:t>Corn</a:t>
            </a:r>
            <a:r>
              <a:rPr lang="pl-PL" sz="1600" dirty="0" smtClean="0">
                <a:latin typeface="Times New Roman" pitchFamily="18" charset="0"/>
                <a:cs typeface="Times New Roman" pitchFamily="18" charset="0"/>
              </a:rPr>
              <a:t> </a:t>
            </a:r>
            <a:r>
              <a:rPr lang="pl-PL" sz="1600" dirty="0" err="1" smtClean="0">
                <a:latin typeface="Times New Roman" pitchFamily="18" charset="0"/>
                <a:cs typeface="Times New Roman" pitchFamily="18" charset="0"/>
              </a:rPr>
              <a:t>dogsy</a:t>
            </a:r>
            <a:r>
              <a:rPr lang="pl-PL" sz="1600" dirty="0" smtClean="0">
                <a:latin typeface="Times New Roman" pitchFamily="18" charset="0"/>
                <a:cs typeface="Times New Roman" pitchFamily="18" charset="0"/>
              </a:rPr>
              <a:t> na raz. </a:t>
            </a:r>
            <a:r>
              <a:rPr lang="pl-PL" sz="1600" dirty="0" err="1" smtClean="0">
                <a:latin typeface="Times New Roman" pitchFamily="18" charset="0"/>
                <a:cs typeface="Times New Roman" pitchFamily="18" charset="0"/>
              </a:rPr>
              <a:t>Corn</a:t>
            </a:r>
            <a:r>
              <a:rPr lang="pl-PL" sz="1600" dirty="0" smtClean="0">
                <a:latin typeface="Times New Roman" pitchFamily="18" charset="0"/>
                <a:cs typeface="Times New Roman" pitchFamily="18" charset="0"/>
              </a:rPr>
              <a:t> </a:t>
            </a:r>
            <a:r>
              <a:rPr lang="pl-PL" sz="1600" dirty="0" err="1" smtClean="0">
                <a:latin typeface="Times New Roman" pitchFamily="18" charset="0"/>
                <a:cs typeface="Times New Roman" pitchFamily="18" charset="0"/>
              </a:rPr>
              <a:t>dogs</a:t>
            </a:r>
            <a:r>
              <a:rPr lang="pl-PL" sz="1600" dirty="0" smtClean="0">
                <a:latin typeface="Times New Roman" pitchFamily="18" charset="0"/>
                <a:cs typeface="Times New Roman" pitchFamily="18" charset="0"/>
              </a:rPr>
              <a:t> powinny po chwili wypłynąć, zacząć się lekko rumienić i rosnąć. Możesz lekko zanurzać je w gorącym oleju i przekręcać na drugą stronę. Po około trzech minutach smażenia powinny być wyrośnięte i rumiane. Wyjmuj je drewnianą deskę lub ręcznik papierowy i kładź kolejną partię. Ciasto w </a:t>
            </a:r>
            <a:r>
              <a:rPr lang="pl-PL" sz="1600" dirty="0" err="1" smtClean="0">
                <a:latin typeface="Times New Roman" pitchFamily="18" charset="0"/>
                <a:cs typeface="Times New Roman" pitchFamily="18" charset="0"/>
              </a:rPr>
              <a:t>Corn</a:t>
            </a:r>
            <a:r>
              <a:rPr lang="pl-PL" sz="1600" dirty="0" smtClean="0">
                <a:latin typeface="Times New Roman" pitchFamily="18" charset="0"/>
                <a:cs typeface="Times New Roman" pitchFamily="18" charset="0"/>
              </a:rPr>
              <a:t> </a:t>
            </a:r>
            <a:r>
              <a:rPr lang="pl-PL" sz="1600" dirty="0" err="1" smtClean="0">
                <a:latin typeface="Times New Roman" pitchFamily="18" charset="0"/>
                <a:cs typeface="Times New Roman" pitchFamily="18" charset="0"/>
              </a:rPr>
              <a:t>dogsach</a:t>
            </a:r>
            <a:r>
              <a:rPr lang="pl-PL" sz="1600" dirty="0" smtClean="0">
                <a:latin typeface="Times New Roman" pitchFamily="18" charset="0"/>
                <a:cs typeface="Times New Roman" pitchFamily="18" charset="0"/>
              </a:rPr>
              <a:t> nie będzie chłonęło tłuszczu, jeśli będzie on świeży o dobrze nagrzany.</a:t>
            </a:r>
          </a:p>
          <a:p>
            <a:r>
              <a:rPr lang="pl-PL" sz="1600" dirty="0" smtClean="0">
                <a:latin typeface="Times New Roman" pitchFamily="18" charset="0"/>
                <a:cs typeface="Times New Roman" pitchFamily="18" charset="0"/>
              </a:rPr>
              <a:t>Zostało Ci trochę samego ciasta? Nie wyrzucaj go. Możesz dodać do niego szczyptę ulubionej mieszanki przypraw a następnie dobrze wymieszać. Przy pomocy małej łyżeczki kładź ciasto na tłuszcz. Po chwili zamieni się ono w niekształtne, rumiane i puszyste obłoczki. Takie mini pączki na słono też są pyszne. </a:t>
            </a:r>
            <a:endParaRPr lang="pl-PL"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lstStyle/>
          <a:p>
            <a:endParaRPr lang="pl-PL" dirty="0"/>
          </a:p>
        </p:txBody>
      </p:sp>
      <p:pic>
        <p:nvPicPr>
          <p:cNvPr id="10243" name="Picture 3" descr="C:\Users\Adam1\Desktop\INNOWACJA\202556428_236107678023890_4791188882030467074_n.jpg"/>
          <p:cNvPicPr>
            <a:picLocks noChangeAspect="1" noChangeArrowheads="1"/>
          </p:cNvPicPr>
          <p:nvPr/>
        </p:nvPicPr>
        <p:blipFill>
          <a:blip r:embed="rId2" cstate="print"/>
          <a:srcRect/>
          <a:stretch>
            <a:fillRect/>
          </a:stretch>
        </p:blipFill>
        <p:spPr bwMode="auto">
          <a:xfrm>
            <a:off x="3600998" y="642918"/>
            <a:ext cx="2042572" cy="2714644"/>
          </a:xfrm>
          <a:prstGeom prst="rect">
            <a:avLst/>
          </a:prstGeom>
          <a:noFill/>
        </p:spPr>
      </p:pic>
      <p:pic>
        <p:nvPicPr>
          <p:cNvPr id="10244" name="Picture 4" descr="C:\Users\Adam1\Desktop\INNOWACJA\203614170_1462737404090890_5877996335947511059_n.jpg"/>
          <p:cNvPicPr>
            <a:picLocks noChangeAspect="1" noChangeArrowheads="1"/>
          </p:cNvPicPr>
          <p:nvPr/>
        </p:nvPicPr>
        <p:blipFill>
          <a:blip r:embed="rId3" cstate="print"/>
          <a:srcRect t="5570"/>
          <a:stretch>
            <a:fillRect/>
          </a:stretch>
        </p:blipFill>
        <p:spPr bwMode="auto">
          <a:xfrm>
            <a:off x="3500430" y="3571876"/>
            <a:ext cx="2163064" cy="2714644"/>
          </a:xfrm>
          <a:prstGeom prst="rect">
            <a:avLst/>
          </a:prstGeom>
          <a:noFill/>
        </p:spPr>
      </p:pic>
      <p:pic>
        <p:nvPicPr>
          <p:cNvPr id="10245" name="Picture 5" descr="C:\Users\Adam1\Desktop\INNOWACJA\204105113_241965050660777_7059918503439302266_n.jpg"/>
          <p:cNvPicPr>
            <a:picLocks noChangeAspect="1" noChangeArrowheads="1"/>
          </p:cNvPicPr>
          <p:nvPr/>
        </p:nvPicPr>
        <p:blipFill>
          <a:blip r:embed="rId4" cstate="print"/>
          <a:srcRect/>
          <a:stretch>
            <a:fillRect/>
          </a:stretch>
        </p:blipFill>
        <p:spPr bwMode="auto">
          <a:xfrm>
            <a:off x="6500826" y="928670"/>
            <a:ext cx="2042572" cy="2714644"/>
          </a:xfrm>
          <a:prstGeom prst="rect">
            <a:avLst/>
          </a:prstGeom>
          <a:noFill/>
        </p:spPr>
      </p:pic>
      <p:pic>
        <p:nvPicPr>
          <p:cNvPr id="10246" name="Picture 6" descr="C:\Users\Adam1\Desktop\INNOWACJA\204127989_587352692233495_3754101243850196470_n.jpg"/>
          <p:cNvPicPr>
            <a:picLocks noChangeAspect="1" noChangeArrowheads="1"/>
          </p:cNvPicPr>
          <p:nvPr/>
        </p:nvPicPr>
        <p:blipFill>
          <a:blip r:embed="rId5" cstate="print"/>
          <a:srcRect/>
          <a:stretch>
            <a:fillRect/>
          </a:stretch>
        </p:blipFill>
        <p:spPr bwMode="auto">
          <a:xfrm>
            <a:off x="500034" y="3429000"/>
            <a:ext cx="2071702" cy="2753358"/>
          </a:xfrm>
          <a:prstGeom prst="rect">
            <a:avLst/>
          </a:prstGeom>
          <a:noFill/>
        </p:spPr>
      </p:pic>
      <p:pic>
        <p:nvPicPr>
          <p:cNvPr id="10247" name="Picture 7" descr="C:\Users\Adam1\Desktop\INNOWACJA\204808803_529061538460107_3111416244602881891_n.jpg"/>
          <p:cNvPicPr>
            <a:picLocks noChangeAspect="1" noChangeArrowheads="1"/>
          </p:cNvPicPr>
          <p:nvPr/>
        </p:nvPicPr>
        <p:blipFill>
          <a:blip r:embed="rId6" cstate="print"/>
          <a:srcRect/>
          <a:stretch>
            <a:fillRect/>
          </a:stretch>
        </p:blipFill>
        <p:spPr bwMode="auto">
          <a:xfrm>
            <a:off x="571472" y="357165"/>
            <a:ext cx="2071702" cy="2753359"/>
          </a:xfrm>
          <a:prstGeom prst="rect">
            <a:avLst/>
          </a:prstGeom>
          <a:noFill/>
        </p:spPr>
      </p:pic>
      <p:pic>
        <p:nvPicPr>
          <p:cNvPr id="10248" name="Picture 8" descr="C:\Users\Adam1\Desktop\INNOWACJA\202593436_552749906107067_7733770050619772776_n.jpg"/>
          <p:cNvPicPr>
            <a:picLocks noChangeAspect="1" noChangeArrowheads="1"/>
          </p:cNvPicPr>
          <p:nvPr/>
        </p:nvPicPr>
        <p:blipFill>
          <a:blip r:embed="rId7" cstate="print"/>
          <a:srcRect/>
          <a:stretch>
            <a:fillRect/>
          </a:stretch>
        </p:blipFill>
        <p:spPr bwMode="auto">
          <a:xfrm>
            <a:off x="5929322" y="4286256"/>
            <a:ext cx="2619375" cy="196215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Kuchnia Śródziemnomorska – lekko, szybko, smacznie</a:t>
            </a:r>
            <a:r>
              <a:rPr lang="pl-PL" dirty="0" smtClean="0"/>
              <a:t/>
            </a:r>
            <a:br>
              <a:rPr lang="pl-PL" dirty="0" smtClean="0"/>
            </a:br>
            <a:endParaRPr lang="pl-PL" dirty="0"/>
          </a:p>
        </p:txBody>
      </p:sp>
      <p:sp>
        <p:nvSpPr>
          <p:cNvPr id="3" name="Symbol zastępczy zawartości 2"/>
          <p:cNvSpPr>
            <a:spLocks noGrp="1"/>
          </p:cNvSpPr>
          <p:nvPr>
            <p:ph idx="1"/>
          </p:nvPr>
        </p:nvSpPr>
        <p:spPr>
          <a:xfrm>
            <a:off x="457200" y="1357298"/>
            <a:ext cx="8229600" cy="5097510"/>
          </a:xfrm>
        </p:spPr>
        <p:txBody>
          <a:bodyPr>
            <a:normAutofit/>
          </a:bodyPr>
          <a:lstStyle/>
          <a:p>
            <a:pPr>
              <a:buNone/>
            </a:pPr>
            <a:r>
              <a:rPr lang="pl-PL" b="1" dirty="0" smtClean="0"/>
              <a:t>SAŁATKA GRECKA</a:t>
            </a:r>
          </a:p>
          <a:p>
            <a:pPr>
              <a:buNone/>
            </a:pPr>
            <a:r>
              <a:rPr lang="pl-PL" sz="2100" b="1" dirty="0" smtClean="0">
                <a:latin typeface="Times New Roman" pitchFamily="18" charset="0"/>
                <a:cs typeface="Times New Roman" pitchFamily="18" charset="0"/>
              </a:rPr>
              <a:t>SKŁADNIKI </a:t>
            </a:r>
            <a:endParaRPr lang="pl-PL" sz="2100" dirty="0" smtClean="0">
              <a:latin typeface="Times New Roman" pitchFamily="18" charset="0"/>
              <a:cs typeface="Times New Roman" pitchFamily="18" charset="0"/>
            </a:endParaRPr>
          </a:p>
          <a:p>
            <a:pPr lvl="0"/>
            <a:r>
              <a:rPr lang="pl-PL" sz="2100" dirty="0" smtClean="0">
                <a:latin typeface="Times New Roman" pitchFamily="18" charset="0"/>
                <a:cs typeface="Times New Roman" pitchFamily="18" charset="0"/>
              </a:rPr>
              <a:t>200 g fety </a:t>
            </a:r>
          </a:p>
          <a:p>
            <a:pPr lvl="0"/>
            <a:r>
              <a:rPr lang="pl-PL" sz="2100" dirty="0" smtClean="0">
                <a:latin typeface="Times New Roman" pitchFamily="18" charset="0"/>
                <a:cs typeface="Times New Roman" pitchFamily="18" charset="0"/>
              </a:rPr>
              <a:t>300 g świeżych pomidorów</a:t>
            </a:r>
          </a:p>
          <a:p>
            <a:pPr lvl="0"/>
            <a:r>
              <a:rPr lang="pl-PL" sz="2100" dirty="0" smtClean="0">
                <a:latin typeface="Times New Roman" pitchFamily="18" charset="0"/>
                <a:cs typeface="Times New Roman" pitchFamily="18" charset="0"/>
              </a:rPr>
              <a:t>30 g czerwonej cebuli</a:t>
            </a:r>
          </a:p>
          <a:p>
            <a:pPr lvl="0"/>
            <a:r>
              <a:rPr lang="pl-PL" sz="2100" dirty="0" smtClean="0">
                <a:latin typeface="Times New Roman" pitchFamily="18" charset="0"/>
                <a:cs typeface="Times New Roman" pitchFamily="18" charset="0"/>
              </a:rPr>
              <a:t>100 g oliwek </a:t>
            </a:r>
          </a:p>
          <a:p>
            <a:pPr lvl="0"/>
            <a:r>
              <a:rPr lang="pl-PL" sz="2100" dirty="0" smtClean="0">
                <a:latin typeface="Times New Roman" pitchFamily="18" charset="0"/>
                <a:cs typeface="Times New Roman" pitchFamily="18" charset="0"/>
              </a:rPr>
              <a:t>150 g świeżych ogórków (2 szt.)</a:t>
            </a:r>
          </a:p>
          <a:p>
            <a:pPr lvl="0"/>
            <a:r>
              <a:rPr lang="pl-PL" sz="2100" dirty="0" smtClean="0">
                <a:latin typeface="Times New Roman" pitchFamily="18" charset="0"/>
                <a:cs typeface="Times New Roman" pitchFamily="18" charset="0"/>
              </a:rPr>
              <a:t>pół niedużej </a:t>
            </a:r>
          </a:p>
          <a:p>
            <a:pPr lvl="0"/>
            <a:r>
              <a:rPr lang="pl-PL" sz="2100" dirty="0" smtClean="0">
                <a:latin typeface="Times New Roman" pitchFamily="18" charset="0"/>
                <a:cs typeface="Times New Roman" pitchFamily="18" charset="0"/>
              </a:rPr>
              <a:t>4 łyżki oliwy </a:t>
            </a:r>
          </a:p>
          <a:p>
            <a:pPr lvl="0"/>
            <a:r>
              <a:rPr lang="pl-PL" sz="2100" dirty="0" smtClean="0">
                <a:latin typeface="Times New Roman" pitchFamily="18" charset="0"/>
                <a:cs typeface="Times New Roman" pitchFamily="18" charset="0"/>
              </a:rPr>
              <a:t>przyprawy: łyżeczka suszonego </a:t>
            </a:r>
            <a:r>
              <a:rPr lang="pl-PL" sz="2100" dirty="0" err="1" smtClean="0">
                <a:latin typeface="Times New Roman" pitchFamily="18" charset="0"/>
                <a:cs typeface="Times New Roman" pitchFamily="18" charset="0"/>
              </a:rPr>
              <a:t>oregano</a:t>
            </a:r>
            <a:r>
              <a:rPr lang="pl-PL" sz="2100" dirty="0" smtClean="0">
                <a:latin typeface="Times New Roman" pitchFamily="18" charset="0"/>
                <a:cs typeface="Times New Roman" pitchFamily="18" charset="0"/>
              </a:rPr>
              <a:t>, odrobina świeżo mielonego pieprzu i ewentualnie sól</a:t>
            </a:r>
          </a:p>
          <a:p>
            <a:pPr lvl="0"/>
            <a:r>
              <a:rPr lang="pl-PL" sz="2100" dirty="0" smtClean="0">
                <a:latin typeface="Times New Roman" pitchFamily="18" charset="0"/>
                <a:cs typeface="Times New Roman" pitchFamily="18" charset="0"/>
              </a:rPr>
              <a:t>ewentualne dodatki: sałata lodowa lub </a:t>
            </a:r>
            <a:r>
              <a:rPr lang="pl-PL" sz="2100" dirty="0" err="1" smtClean="0">
                <a:latin typeface="Times New Roman" pitchFamily="18" charset="0"/>
                <a:cs typeface="Times New Roman" pitchFamily="18" charset="0"/>
              </a:rPr>
              <a:t>rukola</a:t>
            </a:r>
            <a:r>
              <a:rPr lang="pl-PL" sz="2100" dirty="0" smtClean="0">
                <a:latin typeface="Times New Roman" pitchFamily="18" charset="0"/>
                <a:cs typeface="Times New Roman" pitchFamily="18" charset="0"/>
              </a:rPr>
              <a:t>; </a:t>
            </a:r>
          </a:p>
          <a:p>
            <a:pPr>
              <a:buNone/>
            </a:pPr>
            <a:endParaRPr lang="pl-P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45719"/>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normAutofit/>
          </a:bodyPr>
          <a:lstStyle/>
          <a:p>
            <a:pPr>
              <a:buNone/>
            </a:pPr>
            <a:r>
              <a:rPr lang="pl-PL" sz="1800" b="1" dirty="0" smtClean="0">
                <a:latin typeface="Times New Roman" pitchFamily="18" charset="0"/>
                <a:cs typeface="Times New Roman" pitchFamily="18" charset="0"/>
              </a:rPr>
              <a:t>PRZYGOTOWANIE</a:t>
            </a:r>
          </a:p>
          <a:p>
            <a:pPr>
              <a:buNone/>
            </a:pPr>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Wszystkie warzywa umyj dokładnie i osusz (papryka, ogórki, pomidory, cebula). Około 300 gramów pomidorów pokrój na kawałki na jeden kęs. Dwa ogórki gruntowe lub ewentualnie szklarniowe pokrój na grubsze plasterki, paprykę oczyść z gniazda nasiennego i pokrój trochę drobniej lub też w paski - nie dłuższe niż 2,5 </a:t>
            </a:r>
            <a:r>
              <a:rPr lang="pl-PL" sz="1800" dirty="0" err="1" smtClean="0">
                <a:latin typeface="Times New Roman" pitchFamily="18" charset="0"/>
                <a:cs typeface="Times New Roman" pitchFamily="18" charset="0"/>
              </a:rPr>
              <a:t>cm</a:t>
            </a:r>
            <a:r>
              <a:rPr lang="pl-PL" sz="1800" dirty="0" smtClean="0">
                <a:latin typeface="Times New Roman" pitchFamily="18" charset="0"/>
                <a:cs typeface="Times New Roman" pitchFamily="18" charset="0"/>
              </a:rPr>
              <a:t>. Niewielki kawałek czerwonej cebuli pokrój w cienkie piórka.</a:t>
            </a:r>
          </a:p>
          <a:p>
            <a:pPr>
              <a:buNone/>
            </a:pPr>
            <a:r>
              <a:rPr lang="pl-PL" sz="1800" dirty="0" smtClean="0">
                <a:latin typeface="Times New Roman" pitchFamily="18" charset="0"/>
                <a:cs typeface="Times New Roman" pitchFamily="18" charset="0"/>
              </a:rPr>
              <a:t> </a:t>
            </a:r>
          </a:p>
          <a:p>
            <a:r>
              <a:rPr lang="pl-PL" sz="1800" dirty="0" smtClean="0">
                <a:latin typeface="Times New Roman" pitchFamily="18" charset="0"/>
                <a:cs typeface="Times New Roman" pitchFamily="18" charset="0"/>
              </a:rPr>
              <a:t>Fetę pokrój w kostkę. 100 gramów oliwek czarnych lub zielonych (bez pestek) wystarczy tylko dodać do pozostałych składników.</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 większej misce umieść razem przygotowane już składniki: oliwki, paprykę, ogórki, pomidory, cebulę. Na wierzchu ułóż fetę. Całość polej mieszanką oliwy i suszonego </a:t>
            </a:r>
            <a:r>
              <a:rPr lang="pl-PL" sz="1800" dirty="0" err="1" smtClean="0">
                <a:latin typeface="Times New Roman" pitchFamily="18" charset="0"/>
                <a:cs typeface="Times New Roman" pitchFamily="18" charset="0"/>
              </a:rPr>
              <a:t>oregano</a:t>
            </a:r>
            <a:r>
              <a:rPr lang="pl-PL" sz="1800" dirty="0" smtClean="0">
                <a:latin typeface="Times New Roman" pitchFamily="18" charset="0"/>
                <a:cs typeface="Times New Roman" pitchFamily="18" charset="0"/>
              </a:rPr>
              <a:t> (4 łyżki oliwy wymieszaj z łyżeczką </a:t>
            </a:r>
            <a:r>
              <a:rPr lang="pl-PL" sz="1800" dirty="0" err="1" smtClean="0">
                <a:latin typeface="Times New Roman" pitchFamily="18" charset="0"/>
                <a:cs typeface="Times New Roman" pitchFamily="18" charset="0"/>
              </a:rPr>
              <a:t>oregano</a:t>
            </a:r>
            <a:r>
              <a:rPr lang="pl-PL" sz="1800" dirty="0" smtClean="0">
                <a:latin typeface="Times New Roman" pitchFamily="18" charset="0"/>
                <a:cs typeface="Times New Roman" pitchFamily="18" charset="0"/>
              </a:rPr>
              <a:t>). </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lstStyle/>
          <a:p>
            <a:endParaRPr lang="pl-PL" dirty="0"/>
          </a:p>
        </p:txBody>
      </p:sp>
      <p:pic>
        <p:nvPicPr>
          <p:cNvPr id="11266" name="Picture 2" descr="C:\Users\Adam1\Desktop\INNOWACJA\202407143_137810888353203_6582834737558526887_n.jpg"/>
          <p:cNvPicPr>
            <a:picLocks noChangeAspect="1" noChangeArrowheads="1"/>
          </p:cNvPicPr>
          <p:nvPr/>
        </p:nvPicPr>
        <p:blipFill>
          <a:blip r:embed="rId2" cstate="print"/>
          <a:srcRect/>
          <a:stretch>
            <a:fillRect/>
          </a:stretch>
        </p:blipFill>
        <p:spPr bwMode="auto">
          <a:xfrm>
            <a:off x="3475115" y="428604"/>
            <a:ext cx="2311331" cy="3071834"/>
          </a:xfrm>
          <a:prstGeom prst="rect">
            <a:avLst/>
          </a:prstGeom>
          <a:noFill/>
        </p:spPr>
      </p:pic>
      <p:pic>
        <p:nvPicPr>
          <p:cNvPr id="11267" name="Picture 3" descr="C:\Users\Adam1\Desktop\INNOWACJA\202545287_499961187949673_6643536582003741127_n.jpg"/>
          <p:cNvPicPr>
            <a:picLocks noChangeAspect="1" noChangeArrowheads="1"/>
          </p:cNvPicPr>
          <p:nvPr/>
        </p:nvPicPr>
        <p:blipFill>
          <a:blip r:embed="rId3" cstate="print"/>
          <a:srcRect/>
          <a:stretch>
            <a:fillRect/>
          </a:stretch>
        </p:blipFill>
        <p:spPr bwMode="auto">
          <a:xfrm>
            <a:off x="6380250" y="428604"/>
            <a:ext cx="2311331" cy="3071834"/>
          </a:xfrm>
          <a:prstGeom prst="rect">
            <a:avLst/>
          </a:prstGeom>
          <a:noFill/>
        </p:spPr>
      </p:pic>
      <p:pic>
        <p:nvPicPr>
          <p:cNvPr id="11268" name="Picture 4" descr="C:\Users\Adam1\Desktop\INNOWACJA\202793941_304081124745858_665995375750362362_n.jpg"/>
          <p:cNvPicPr>
            <a:picLocks noChangeAspect="1" noChangeArrowheads="1"/>
          </p:cNvPicPr>
          <p:nvPr/>
        </p:nvPicPr>
        <p:blipFill>
          <a:blip r:embed="rId4" cstate="print"/>
          <a:srcRect/>
          <a:stretch>
            <a:fillRect/>
          </a:stretch>
        </p:blipFill>
        <p:spPr bwMode="auto">
          <a:xfrm>
            <a:off x="714348" y="3732750"/>
            <a:ext cx="3643338" cy="2729192"/>
          </a:xfrm>
          <a:prstGeom prst="rect">
            <a:avLst/>
          </a:prstGeom>
          <a:noFill/>
        </p:spPr>
      </p:pic>
      <p:pic>
        <p:nvPicPr>
          <p:cNvPr id="11269" name="Picture 5" descr="C:\Users\Adam1\Desktop\INNOWACJA\202857374_4378595588831517_6451160238591033199_n.jpg"/>
          <p:cNvPicPr>
            <a:picLocks noChangeAspect="1" noChangeArrowheads="1"/>
          </p:cNvPicPr>
          <p:nvPr/>
        </p:nvPicPr>
        <p:blipFill>
          <a:blip r:embed="rId5" cstate="print"/>
          <a:srcRect/>
          <a:stretch>
            <a:fillRect/>
          </a:stretch>
        </p:blipFill>
        <p:spPr bwMode="auto">
          <a:xfrm>
            <a:off x="4857752" y="3750601"/>
            <a:ext cx="3620547" cy="2712119"/>
          </a:xfrm>
          <a:prstGeom prst="rect">
            <a:avLst/>
          </a:prstGeom>
          <a:noFill/>
        </p:spPr>
      </p:pic>
      <p:pic>
        <p:nvPicPr>
          <p:cNvPr id="11271" name="Picture 7" descr="C:\Users\Adam1\Desktop\INNOWACJA\203336336_980889069328936_6667795914397584317_n.jpg"/>
          <p:cNvPicPr>
            <a:picLocks noChangeAspect="1" noChangeArrowheads="1"/>
          </p:cNvPicPr>
          <p:nvPr/>
        </p:nvPicPr>
        <p:blipFill>
          <a:blip r:embed="rId6" cstate="print"/>
          <a:srcRect/>
          <a:stretch>
            <a:fillRect/>
          </a:stretch>
        </p:blipFill>
        <p:spPr bwMode="auto">
          <a:xfrm>
            <a:off x="500034" y="428604"/>
            <a:ext cx="2311331" cy="3071834"/>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normAutofit/>
          </a:bodyPr>
          <a:lstStyle/>
          <a:p>
            <a:pPr>
              <a:buNone/>
            </a:pPr>
            <a:r>
              <a:rPr lang="pl-PL" b="1" dirty="0" smtClean="0"/>
              <a:t>PIZZA</a:t>
            </a:r>
            <a:endParaRPr lang="pl-PL" dirty="0" smtClean="0"/>
          </a:p>
          <a:p>
            <a:pPr>
              <a:buNone/>
            </a:pPr>
            <a:r>
              <a:rPr lang="pl-PL" sz="1800" b="1"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pPr lvl="0"/>
            <a:r>
              <a:rPr lang="pl-PL" sz="1800" dirty="0" smtClean="0">
                <a:latin typeface="Times New Roman" pitchFamily="18" charset="0"/>
                <a:cs typeface="Times New Roman" pitchFamily="18" charset="0"/>
              </a:rPr>
              <a:t>25 g świeżych drożdży </a:t>
            </a:r>
          </a:p>
          <a:p>
            <a:pPr lvl="0"/>
            <a:r>
              <a:rPr lang="pl-PL" sz="1800" dirty="0" smtClean="0">
                <a:latin typeface="Times New Roman" pitchFamily="18" charset="0"/>
                <a:cs typeface="Times New Roman" pitchFamily="18" charset="0"/>
              </a:rPr>
              <a:t>150 ml ciepłej wody</a:t>
            </a:r>
          </a:p>
          <a:p>
            <a:pPr lvl="0"/>
            <a:r>
              <a:rPr lang="pl-PL" sz="1800" dirty="0" smtClean="0">
                <a:latin typeface="Times New Roman" pitchFamily="18" charset="0"/>
                <a:cs typeface="Times New Roman" pitchFamily="18" charset="0"/>
              </a:rPr>
              <a:t>1/2 łyżeczki cukru</a:t>
            </a:r>
          </a:p>
          <a:p>
            <a:pPr lvl="0"/>
            <a:r>
              <a:rPr lang="pl-PL" sz="1800" dirty="0" smtClean="0">
                <a:latin typeface="Times New Roman" pitchFamily="18" charset="0"/>
                <a:cs typeface="Times New Roman" pitchFamily="18" charset="0"/>
              </a:rPr>
              <a:t>250 g mąki pszennej</a:t>
            </a:r>
          </a:p>
          <a:p>
            <a:pPr lvl="0"/>
            <a:r>
              <a:rPr lang="pl-PL" sz="1800" dirty="0" smtClean="0">
                <a:latin typeface="Times New Roman" pitchFamily="18" charset="0"/>
                <a:cs typeface="Times New Roman" pitchFamily="18" charset="0"/>
              </a:rPr>
              <a:t>1 łyżeczka soli</a:t>
            </a:r>
          </a:p>
          <a:p>
            <a:pPr lvl="0"/>
            <a:r>
              <a:rPr lang="pl-PL" sz="1800" dirty="0" smtClean="0">
                <a:latin typeface="Times New Roman" pitchFamily="18" charset="0"/>
                <a:cs typeface="Times New Roman" pitchFamily="18" charset="0"/>
              </a:rPr>
              <a:t>1 łyżka oliwy</a:t>
            </a:r>
          </a:p>
          <a:p>
            <a:r>
              <a:rPr lang="pl-PL" sz="1800" dirty="0" smtClean="0">
                <a:latin typeface="Times New Roman" pitchFamily="18" charset="0"/>
                <a:cs typeface="Times New Roman" pitchFamily="18" charset="0"/>
              </a:rPr>
              <a:t>Ulubione dodatki: sos pomidorowy z ziołami, salami, kukurydza, papryka, pieczarki, cebula, ser żółty…..</a:t>
            </a:r>
          </a:p>
          <a:p>
            <a:pPr>
              <a:buNone/>
            </a:pPr>
            <a:endParaRPr lang="pl-PL" sz="2100" b="1" dirty="0" smtClean="0">
              <a:latin typeface="Times New Roman" pitchFamily="18" charset="0"/>
              <a:cs typeface="Times New Roman" pitchFamily="18" charset="0"/>
            </a:endParaRPr>
          </a:p>
          <a:p>
            <a:pPr>
              <a:buNone/>
            </a:pPr>
            <a:r>
              <a:rPr lang="pl-PL" sz="2100" b="1" dirty="0" smtClean="0">
                <a:latin typeface="Times New Roman" pitchFamily="18" charset="0"/>
                <a:cs typeface="Times New Roman" pitchFamily="18" charset="0"/>
              </a:rPr>
              <a:t>PRZYGOTOWANIE</a:t>
            </a:r>
            <a:endParaRPr lang="pl-PL" sz="21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Świeże drożdże ocieplić w temperaturze pokojowej. Przygotować </a:t>
            </a:r>
            <a:r>
              <a:rPr lang="pl-PL" sz="1800" b="1" dirty="0" smtClean="0">
                <a:latin typeface="Times New Roman" pitchFamily="18" charset="0"/>
                <a:cs typeface="Times New Roman" pitchFamily="18" charset="0"/>
              </a:rPr>
              <a:t>rozczyn</a:t>
            </a:r>
            <a:r>
              <a:rPr lang="pl-PL" sz="1800" dirty="0" smtClean="0">
                <a:latin typeface="Times New Roman" pitchFamily="18" charset="0"/>
                <a:cs typeface="Times New Roman" pitchFamily="18" charset="0"/>
              </a:rPr>
              <a:t>: drożdże rozpuścić w ciepłej wodzie, dodać 2 łyżki mąki oraz cukier, dokładnie wymieszać i odstawić na ok. 10 minut do wyrośnięcia.</a:t>
            </a:r>
          </a:p>
          <a:p>
            <a:r>
              <a:rPr lang="pl-PL" sz="1800" dirty="0" smtClean="0">
                <a:latin typeface="Times New Roman" pitchFamily="18" charset="0"/>
                <a:cs typeface="Times New Roman" pitchFamily="18" charset="0"/>
              </a:rPr>
              <a:t>Mąkę przesiać do miski, wymieszać z solą, zrobić wgłębienie w środku i wlać w nie rozczyn. Sukcesywnie zagarniać łyżką mąkę do środka i przez 2 - 3 minuty mieszać składniki, pod koniec dodając jeszcze oliwę.</a:t>
            </a:r>
          </a:p>
          <a:p>
            <a:pPr>
              <a:buNone/>
            </a:pPr>
            <a:endParaRPr lang="pl-PL" sz="2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285728"/>
            <a:ext cx="8229600" cy="6169080"/>
          </a:xfrm>
        </p:spPr>
        <p:txBody>
          <a:bodyPr>
            <a:normAutofit/>
          </a:bodyPr>
          <a:lstStyle/>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Połączone składniki wyłożyć na stolnicę oprószoną mąką. Wyrabiać przez ok. </a:t>
            </a:r>
            <a:r>
              <a:rPr lang="pl-PL" sz="1800" b="1" dirty="0" smtClean="0">
                <a:latin typeface="Times New Roman" pitchFamily="18" charset="0"/>
                <a:cs typeface="Times New Roman" pitchFamily="18" charset="0"/>
              </a:rPr>
              <a:t>15 minut</a:t>
            </a:r>
            <a:r>
              <a:rPr lang="pl-PL" sz="1800" dirty="0" smtClean="0">
                <a:latin typeface="Times New Roman" pitchFamily="18" charset="0"/>
                <a:cs typeface="Times New Roman" pitchFamily="18" charset="0"/>
              </a:rPr>
              <a:t> aż ciasto będzie elastyczne i gładkie. Wyrobione ciasto włożyć do dużej miski, przykryć ściereczką i odstawić na ok. </a:t>
            </a:r>
            <a:r>
              <a:rPr lang="pl-PL" sz="1800" b="1" dirty="0" smtClean="0">
                <a:latin typeface="Times New Roman" pitchFamily="18" charset="0"/>
                <a:cs typeface="Times New Roman" pitchFamily="18" charset="0"/>
              </a:rPr>
              <a:t>1 godzinę</a:t>
            </a:r>
            <a:r>
              <a:rPr lang="pl-PL" sz="1800" dirty="0" smtClean="0">
                <a:latin typeface="Times New Roman" pitchFamily="18" charset="0"/>
                <a:cs typeface="Times New Roman" pitchFamily="18" charset="0"/>
              </a:rPr>
              <a:t> do wyrośnięcia.</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Wyrośnięte ciasto wyjąć na stolnicę i chwilę pozagniatać. Podzielić na 2 części, uformować z nich kulki i odłożyć na ok. 7 minut pod ściereczką.</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Blaszki (tortownice) posmarować oliwą. Włożyć na środek kulkę ciasta, delikatnie </a:t>
            </a:r>
            <a:r>
              <a:rPr lang="pl-PL" sz="1800" b="1" dirty="0" smtClean="0">
                <a:latin typeface="Times New Roman" pitchFamily="18" charset="0"/>
                <a:cs typeface="Times New Roman" pitchFamily="18" charset="0"/>
              </a:rPr>
              <a:t>spłaszczyć i rozciągać, rozprowadzając palcami</a:t>
            </a:r>
            <a:r>
              <a:rPr lang="pl-PL" sz="1800" dirty="0" smtClean="0">
                <a:latin typeface="Times New Roman" pitchFamily="18" charset="0"/>
                <a:cs typeface="Times New Roman" pitchFamily="18" charset="0"/>
              </a:rPr>
              <a:t> po całej powierzchni dna, zaczynając od środka i zostawiając niewielki "wałeczek" na brzegu.</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Wyłożyć cienką warstwę sosu pomidorowego, ser oraz ulubione dodatki. Odczekać ok. 15 minut aż ciasto podrośnie, następnie piec w maksymalnie nagrzanym piekarniku </a:t>
            </a:r>
            <a:r>
              <a:rPr lang="pl-PL" sz="1800" b="1" dirty="0" smtClean="0">
                <a:latin typeface="Times New Roman" pitchFamily="18" charset="0"/>
                <a:cs typeface="Times New Roman" pitchFamily="18" charset="0"/>
              </a:rPr>
              <a:t>(min. 250 st. C) przez ok. 10 minut.</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lstStyle/>
          <a:p>
            <a:endParaRPr lang="pl-PL" dirty="0"/>
          </a:p>
        </p:txBody>
      </p:sp>
      <p:pic>
        <p:nvPicPr>
          <p:cNvPr id="12290" name="Picture 2" descr="C:\Users\Adam1\Desktop\INNOWACJA\202758367_2909597702589561_9057318830775857590_n.jpg"/>
          <p:cNvPicPr>
            <a:picLocks noChangeAspect="1" noChangeArrowheads="1"/>
          </p:cNvPicPr>
          <p:nvPr/>
        </p:nvPicPr>
        <p:blipFill>
          <a:blip r:embed="rId2" cstate="print"/>
          <a:srcRect/>
          <a:stretch>
            <a:fillRect/>
          </a:stretch>
        </p:blipFill>
        <p:spPr bwMode="auto">
          <a:xfrm>
            <a:off x="2886618" y="285728"/>
            <a:ext cx="2042572" cy="2714644"/>
          </a:xfrm>
          <a:prstGeom prst="rect">
            <a:avLst/>
          </a:prstGeom>
          <a:noFill/>
        </p:spPr>
      </p:pic>
      <p:pic>
        <p:nvPicPr>
          <p:cNvPr id="12291" name="Picture 3" descr="C:\Users\Adam1\Desktop\INNOWACJA\202758372_1140345266460146_143277057728279394_n.jpg"/>
          <p:cNvPicPr>
            <a:picLocks noChangeAspect="1" noChangeArrowheads="1"/>
          </p:cNvPicPr>
          <p:nvPr/>
        </p:nvPicPr>
        <p:blipFill>
          <a:blip r:embed="rId3" cstate="print"/>
          <a:srcRect/>
          <a:stretch>
            <a:fillRect/>
          </a:stretch>
        </p:blipFill>
        <p:spPr bwMode="auto">
          <a:xfrm>
            <a:off x="6506828" y="3406416"/>
            <a:ext cx="2113316" cy="2808666"/>
          </a:xfrm>
          <a:prstGeom prst="rect">
            <a:avLst/>
          </a:prstGeom>
          <a:noFill/>
        </p:spPr>
      </p:pic>
      <p:pic>
        <p:nvPicPr>
          <p:cNvPr id="12292" name="Picture 4" descr="C:\Users\Adam1\Desktop\INNOWACJA\203331338_530524034648573_1534819477218510147_n.jpg"/>
          <p:cNvPicPr>
            <a:picLocks noChangeAspect="1" noChangeArrowheads="1"/>
          </p:cNvPicPr>
          <p:nvPr/>
        </p:nvPicPr>
        <p:blipFill>
          <a:blip r:embed="rId4" cstate="print"/>
          <a:srcRect/>
          <a:stretch>
            <a:fillRect/>
          </a:stretch>
        </p:blipFill>
        <p:spPr bwMode="auto">
          <a:xfrm>
            <a:off x="642910" y="285728"/>
            <a:ext cx="2042572" cy="2714644"/>
          </a:xfrm>
          <a:prstGeom prst="rect">
            <a:avLst/>
          </a:prstGeom>
          <a:noFill/>
        </p:spPr>
      </p:pic>
      <p:pic>
        <p:nvPicPr>
          <p:cNvPr id="12294" name="Picture 6" descr="C:\Users\Adam1\Desktop\INNOWACJA\203567773_2996108397373627_6878152467464984410_n.jpg"/>
          <p:cNvPicPr>
            <a:picLocks noChangeAspect="1" noChangeArrowheads="1"/>
          </p:cNvPicPr>
          <p:nvPr/>
        </p:nvPicPr>
        <p:blipFill>
          <a:blip r:embed="rId5" cstate="print"/>
          <a:srcRect/>
          <a:stretch>
            <a:fillRect/>
          </a:stretch>
        </p:blipFill>
        <p:spPr bwMode="auto">
          <a:xfrm>
            <a:off x="4333064" y="3429000"/>
            <a:ext cx="2096324" cy="2786082"/>
          </a:xfrm>
          <a:prstGeom prst="rect">
            <a:avLst/>
          </a:prstGeom>
          <a:noFill/>
        </p:spPr>
      </p:pic>
      <p:pic>
        <p:nvPicPr>
          <p:cNvPr id="12295" name="Picture 7" descr="C:\Users\Adam1\Desktop\INNOWACJA\203642786_947661215807200_6107015721264291186_n.jpg"/>
          <p:cNvPicPr>
            <a:picLocks noChangeAspect="1" noChangeArrowheads="1"/>
          </p:cNvPicPr>
          <p:nvPr/>
        </p:nvPicPr>
        <p:blipFill>
          <a:blip r:embed="rId6" cstate="print"/>
          <a:srcRect/>
          <a:stretch>
            <a:fillRect/>
          </a:stretch>
        </p:blipFill>
        <p:spPr bwMode="auto">
          <a:xfrm>
            <a:off x="500034" y="3429000"/>
            <a:ext cx="3719284" cy="2786082"/>
          </a:xfrm>
          <a:prstGeom prst="rect">
            <a:avLst/>
          </a:prstGeom>
          <a:noFill/>
        </p:spPr>
      </p:pic>
      <p:pic>
        <p:nvPicPr>
          <p:cNvPr id="12296" name="Picture 8" descr="C:\Users\Adam1\Desktop\INNOWACJA\203566990_960316394791198_5886196637797422143_n.jpg"/>
          <p:cNvPicPr>
            <a:picLocks noChangeAspect="1" noChangeArrowheads="1"/>
          </p:cNvPicPr>
          <p:nvPr/>
        </p:nvPicPr>
        <p:blipFill>
          <a:blip r:embed="rId7" cstate="print"/>
          <a:srcRect/>
          <a:stretch>
            <a:fillRect/>
          </a:stretch>
        </p:blipFill>
        <p:spPr bwMode="auto">
          <a:xfrm>
            <a:off x="5214596" y="357166"/>
            <a:ext cx="3433186" cy="2571768"/>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Francuski szyk nie tylko na ulicach</a:t>
            </a:r>
            <a:r>
              <a:rPr lang="pl-PL" dirty="0" smtClean="0"/>
              <a:t/>
            </a:r>
            <a:br>
              <a:rPr lang="pl-PL" dirty="0" smtClean="0"/>
            </a:br>
            <a:endParaRPr lang="pl-PL" dirty="0"/>
          </a:p>
        </p:txBody>
      </p:sp>
      <p:sp>
        <p:nvSpPr>
          <p:cNvPr id="3" name="Symbol zastępczy zawartości 2"/>
          <p:cNvSpPr>
            <a:spLocks noGrp="1"/>
          </p:cNvSpPr>
          <p:nvPr>
            <p:ph idx="1"/>
          </p:nvPr>
        </p:nvSpPr>
        <p:spPr>
          <a:xfrm>
            <a:off x="457200" y="1214422"/>
            <a:ext cx="8229600" cy="5240386"/>
          </a:xfrm>
        </p:spPr>
        <p:txBody>
          <a:bodyPr>
            <a:noAutofit/>
          </a:bodyPr>
          <a:lstStyle/>
          <a:p>
            <a:pPr>
              <a:buNone/>
            </a:pPr>
            <a:r>
              <a:rPr lang="pl-PL" sz="1800" b="1" dirty="0" smtClean="0">
                <a:latin typeface="Times New Roman" pitchFamily="18" charset="0"/>
                <a:cs typeface="Times New Roman" pitchFamily="18" charset="0"/>
              </a:rPr>
              <a:t>TARTA ZE SZPINAKIEM</a:t>
            </a:r>
            <a:endParaRPr lang="pl-PL" sz="1800" dirty="0" smtClean="0">
              <a:latin typeface="Times New Roman" pitchFamily="18" charset="0"/>
              <a:cs typeface="Times New Roman" pitchFamily="18" charset="0"/>
            </a:endParaRPr>
          </a:p>
          <a:p>
            <a:pPr>
              <a:buNone/>
            </a:pPr>
            <a:r>
              <a:rPr lang="pl-PL" sz="1800" b="1" dirty="0" smtClean="0">
                <a:latin typeface="Times New Roman" pitchFamily="18" charset="0"/>
                <a:cs typeface="Times New Roman" pitchFamily="18" charset="0"/>
              </a:rPr>
              <a:t>SKŁADNIKI NA KRUCHE CIASTO:</a:t>
            </a:r>
            <a:r>
              <a:rPr lang="pl-PL" sz="1800" dirty="0" smtClean="0">
                <a:latin typeface="Times New Roman" pitchFamily="18" charset="0"/>
                <a:cs typeface="Times New Roman" pitchFamily="18" charset="0"/>
              </a:rPr>
              <a:t> </a:t>
            </a:r>
          </a:p>
          <a:p>
            <a:pPr lvl="0"/>
            <a:r>
              <a:rPr lang="pl-PL" sz="1600" dirty="0" smtClean="0">
                <a:latin typeface="Times New Roman" pitchFamily="18" charset="0"/>
                <a:cs typeface="Times New Roman" pitchFamily="18" charset="0"/>
              </a:rPr>
              <a:t>250 g mąki pszennej </a:t>
            </a:r>
          </a:p>
          <a:p>
            <a:pPr lvl="0"/>
            <a:r>
              <a:rPr lang="pl-PL" sz="1600" dirty="0" smtClean="0">
                <a:latin typeface="Times New Roman" pitchFamily="18" charset="0"/>
                <a:cs typeface="Times New Roman" pitchFamily="18" charset="0"/>
              </a:rPr>
              <a:t>150 g masła, zimnego </a:t>
            </a:r>
          </a:p>
          <a:p>
            <a:pPr lvl="0"/>
            <a:r>
              <a:rPr lang="pl-PL" sz="1600" dirty="0" smtClean="0">
                <a:latin typeface="Times New Roman" pitchFamily="18" charset="0"/>
                <a:cs typeface="Times New Roman" pitchFamily="18" charset="0"/>
              </a:rPr>
              <a:t>jajko duże </a:t>
            </a:r>
          </a:p>
          <a:p>
            <a:pPr lvl="0"/>
            <a:r>
              <a:rPr lang="pl-PL" sz="1600" dirty="0" smtClean="0">
                <a:latin typeface="Times New Roman" pitchFamily="18" charset="0"/>
                <a:cs typeface="Times New Roman" pitchFamily="18" charset="0"/>
              </a:rPr>
              <a:t>1 łyżka wody, zimnej </a:t>
            </a:r>
          </a:p>
          <a:p>
            <a:pPr lvl="0"/>
            <a:r>
              <a:rPr lang="pl-PL" sz="1600" dirty="0" smtClean="0">
                <a:latin typeface="Times New Roman" pitchFamily="18" charset="0"/>
                <a:cs typeface="Times New Roman" pitchFamily="18" charset="0"/>
              </a:rPr>
              <a:t>szczypta soli </a:t>
            </a:r>
          </a:p>
          <a:p>
            <a:pPr>
              <a:buNone/>
            </a:pPr>
            <a:r>
              <a:rPr lang="pl-PL" sz="1800" b="1" dirty="0" smtClean="0">
                <a:latin typeface="Times New Roman" pitchFamily="18" charset="0"/>
                <a:cs typeface="Times New Roman" pitchFamily="18" charset="0"/>
              </a:rPr>
              <a:t>SKŁADNIKI NA NADZIENIE:</a:t>
            </a:r>
            <a:r>
              <a:rPr lang="pl-PL" sz="1800" dirty="0" smtClean="0">
                <a:latin typeface="Times New Roman" pitchFamily="18" charset="0"/>
                <a:cs typeface="Times New Roman" pitchFamily="18" charset="0"/>
              </a:rPr>
              <a:t> </a:t>
            </a:r>
          </a:p>
          <a:p>
            <a:pPr lvl="0"/>
            <a:r>
              <a:rPr lang="pl-PL" sz="1600" dirty="0" smtClean="0">
                <a:latin typeface="Times New Roman" pitchFamily="18" charset="0"/>
                <a:cs typeface="Times New Roman" pitchFamily="18" charset="0"/>
              </a:rPr>
              <a:t>200 g szpinaku, liście </a:t>
            </a:r>
          </a:p>
          <a:p>
            <a:pPr lvl="0"/>
            <a:r>
              <a:rPr lang="pl-PL" sz="1600" dirty="0" smtClean="0">
                <a:latin typeface="Times New Roman" pitchFamily="18" charset="0"/>
                <a:cs typeface="Times New Roman" pitchFamily="18" charset="0"/>
              </a:rPr>
              <a:t>100 g boczku wędzonego </a:t>
            </a:r>
          </a:p>
          <a:p>
            <a:pPr lvl="0"/>
            <a:r>
              <a:rPr lang="pl-PL" sz="1600" dirty="0" smtClean="0">
                <a:latin typeface="Times New Roman" pitchFamily="18" charset="0"/>
                <a:cs typeface="Times New Roman" pitchFamily="18" charset="0"/>
              </a:rPr>
              <a:t>150 g sera feta </a:t>
            </a:r>
          </a:p>
          <a:p>
            <a:pPr lvl="0"/>
            <a:r>
              <a:rPr lang="pl-PL" sz="1600" dirty="0" smtClean="0">
                <a:latin typeface="Times New Roman" pitchFamily="18" charset="0"/>
                <a:cs typeface="Times New Roman" pitchFamily="18" charset="0"/>
              </a:rPr>
              <a:t>1 mała cebula</a:t>
            </a:r>
          </a:p>
          <a:p>
            <a:pPr lvl="0"/>
            <a:r>
              <a:rPr lang="pl-PL" sz="1600" dirty="0" smtClean="0">
                <a:latin typeface="Times New Roman" pitchFamily="18" charset="0"/>
                <a:cs typeface="Times New Roman" pitchFamily="18" charset="0"/>
              </a:rPr>
              <a:t>3 ząbki czosnku </a:t>
            </a:r>
          </a:p>
          <a:p>
            <a:pPr lvl="0"/>
            <a:r>
              <a:rPr lang="pl-PL" sz="1600" dirty="0" smtClean="0">
                <a:latin typeface="Times New Roman" pitchFamily="18" charset="0"/>
                <a:cs typeface="Times New Roman" pitchFamily="18" charset="0"/>
              </a:rPr>
              <a:t>200 g kwaśnej śmietany 18% </a:t>
            </a:r>
          </a:p>
          <a:p>
            <a:pPr lvl="0"/>
            <a:r>
              <a:rPr lang="pl-PL" sz="1600" dirty="0" smtClean="0">
                <a:latin typeface="Times New Roman" pitchFamily="18" charset="0"/>
                <a:cs typeface="Times New Roman" pitchFamily="18" charset="0"/>
              </a:rPr>
              <a:t>2 jajka </a:t>
            </a:r>
          </a:p>
          <a:p>
            <a:pPr lvl="0"/>
            <a:r>
              <a:rPr lang="pl-PL" sz="1600" dirty="0" smtClean="0">
                <a:latin typeface="Times New Roman" pitchFamily="18" charset="0"/>
                <a:cs typeface="Times New Roman" pitchFamily="18" charset="0"/>
              </a:rPr>
              <a:t>100 g żółtego sera </a:t>
            </a:r>
          </a:p>
          <a:p>
            <a:pPr lvl="0"/>
            <a:r>
              <a:rPr lang="pl-PL" sz="1600" dirty="0" smtClean="0">
                <a:latin typeface="Times New Roman" pitchFamily="18" charset="0"/>
                <a:cs typeface="Times New Roman" pitchFamily="18" charset="0"/>
              </a:rPr>
              <a:t>sól </a:t>
            </a:r>
          </a:p>
          <a:p>
            <a:r>
              <a:rPr lang="pl-PL" sz="1600" dirty="0" smtClean="0">
                <a:latin typeface="Times New Roman" pitchFamily="18" charset="0"/>
                <a:cs typeface="Times New Roman" pitchFamily="18" charset="0"/>
              </a:rPr>
              <a:t>pieprz</a:t>
            </a:r>
            <a:endParaRPr lang="pl-PL" sz="1600" dirty="0">
              <a:latin typeface="Times New Roman" pitchFamily="18" charset="0"/>
              <a:cs typeface="Times New Roman" pitchFamily="18" charset="0"/>
            </a:endParaRPr>
          </a:p>
        </p:txBody>
      </p:sp>
      <p:pic>
        <p:nvPicPr>
          <p:cNvPr id="13314" name="Picture 2" descr="C:\Users\Adam1\Desktop\INNOWACJA\203606309_1166959780484515_8676427291117496357_n.jpg"/>
          <p:cNvPicPr>
            <a:picLocks noChangeAspect="1" noChangeArrowheads="1"/>
          </p:cNvPicPr>
          <p:nvPr/>
        </p:nvPicPr>
        <p:blipFill>
          <a:blip r:embed="rId2" cstate="print"/>
          <a:srcRect/>
          <a:stretch>
            <a:fillRect/>
          </a:stretch>
        </p:blipFill>
        <p:spPr bwMode="auto">
          <a:xfrm>
            <a:off x="4952506" y="1785926"/>
            <a:ext cx="3119955" cy="414652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375424"/>
          </a:xfrm>
        </p:spPr>
        <p:txBody>
          <a:bodyPr>
            <a:normAutofit fontScale="90000"/>
          </a:bodyPr>
          <a:lstStyle/>
          <a:p>
            <a:endParaRPr lang="pl-PL" dirty="0"/>
          </a:p>
        </p:txBody>
      </p:sp>
      <p:sp>
        <p:nvSpPr>
          <p:cNvPr id="3" name="Symbol zastępczy zawartości 2"/>
          <p:cNvSpPr>
            <a:spLocks noGrp="1"/>
          </p:cNvSpPr>
          <p:nvPr>
            <p:ph idx="1"/>
          </p:nvPr>
        </p:nvSpPr>
        <p:spPr>
          <a:xfrm>
            <a:off x="457200" y="785794"/>
            <a:ext cx="8229600" cy="5669014"/>
          </a:xfrm>
        </p:spPr>
        <p:txBody>
          <a:bodyPr>
            <a:normAutofit lnSpcReduction="10000"/>
          </a:bodyPr>
          <a:lstStyle/>
          <a:p>
            <a:r>
              <a:rPr lang="pl-PL" sz="2300" dirty="0" smtClean="0">
                <a:latin typeface="Times New Roman" pitchFamily="18" charset="0"/>
                <a:cs typeface="Times New Roman" pitchFamily="18" charset="0"/>
              </a:rPr>
              <a:t>Nastawiamy piekarnik na 200 stopni, zaparzamy kubek dobrej mocnej herbaty (jeśli herbata jest w saszetce to 2 </a:t>
            </a:r>
            <a:r>
              <a:rPr lang="pl-PL" sz="2300" dirty="0" err="1" smtClean="0">
                <a:latin typeface="Times New Roman" pitchFamily="18" charset="0"/>
                <a:cs typeface="Times New Roman" pitchFamily="18" charset="0"/>
              </a:rPr>
              <a:t>szt</a:t>
            </a:r>
            <a:r>
              <a:rPr lang="pl-PL" sz="2300" dirty="0" smtClean="0">
                <a:latin typeface="Times New Roman" pitchFamily="18" charset="0"/>
                <a:cs typeface="Times New Roman" pitchFamily="18" charset="0"/>
              </a:rPr>
              <a:t>/ kubek wrzątku) i przygotowujemy wysoką, a wąską brytfankę wykładając ją papierem do pieczenia. </a:t>
            </a:r>
          </a:p>
          <a:p>
            <a:r>
              <a:rPr lang="pl-PL" sz="2300" dirty="0" smtClean="0">
                <a:latin typeface="Times New Roman" pitchFamily="18" charset="0"/>
                <a:cs typeface="Times New Roman" pitchFamily="18" charset="0"/>
              </a:rPr>
              <a:t>Następnie ubijamy jaja z cukrem  na jednolitą masę, dodajemy masło lub olej i pomału wlewamy jeszcze ciepłą, ale nie gorącą herbatę (!). Miksujemy chwilę i stopniowo dodajemy mąkę z sodą oraz ewentualnie przyprawy. Na koniec dodajemy konfiturę, oryginalnie malinową, ale mnie najbardziej tu smakuje domowa śliwkowa. Konfiturę mieszamy już łyżką i ewentualnie dosypujemy bakalie (ten etap można pominąć). </a:t>
            </a:r>
          </a:p>
          <a:p>
            <a:r>
              <a:rPr lang="pl-PL" sz="2300" dirty="0" smtClean="0">
                <a:latin typeface="Times New Roman" pitchFamily="18" charset="0"/>
                <a:cs typeface="Times New Roman" pitchFamily="18" charset="0"/>
              </a:rPr>
              <a:t>Ciasto o konsystencji gęstej śmietany wlewamy do brytfanki i pieczemy w 200 stopniach 30 -40 minut (sprawdzamy patyczkiem, czy ciasto jest upieczone – patyczek ma być suchy). Ciasto zwykle pęka, wierzch ma lekko chrupiący a w środku…. sprawdźcie sami… tylko poczekajcie aż wystygnie bo łatwiej się kroi…</a:t>
            </a:r>
          </a:p>
          <a:p>
            <a:endParaRPr lang="pl-PL"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normAutofit/>
          </a:bodyPr>
          <a:lstStyle/>
          <a:p>
            <a:pPr>
              <a:buNone/>
            </a:pPr>
            <a:r>
              <a:rPr lang="pl-PL" sz="1800" b="1" dirty="0" smtClean="0">
                <a:latin typeface="Times New Roman" pitchFamily="18" charset="0"/>
                <a:cs typeface="Times New Roman" pitchFamily="18" charset="0"/>
              </a:rPr>
              <a:t>PRZYGOTOWANIE</a:t>
            </a:r>
          </a:p>
          <a:p>
            <a:pPr>
              <a:buNone/>
            </a:pPr>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Mąkę przesiewamy. Dodajemy sól oraz zimne masło pokrojone na kawałeczki. Siekamy nożem. Następnie dodajemy jajko oraz wodę i szybko zagniatamy ciasto. Ciasto formujemy w kulkę, owijamy folią i wkładamy na 30 min. do lodówki.</a:t>
            </a:r>
          </a:p>
          <a:p>
            <a:r>
              <a:rPr lang="pl-PL" sz="1800" dirty="0" smtClean="0">
                <a:latin typeface="Times New Roman" pitchFamily="18" charset="0"/>
                <a:cs typeface="Times New Roman" pitchFamily="18" charset="0"/>
              </a:rPr>
              <a:t>Ciasto podpiekamy na złoto.</a:t>
            </a:r>
          </a:p>
          <a:p>
            <a:r>
              <a:rPr lang="pl-PL" sz="1800" dirty="0" smtClean="0">
                <a:latin typeface="Times New Roman" pitchFamily="18" charset="0"/>
                <a:cs typeface="Times New Roman" pitchFamily="18" charset="0"/>
              </a:rPr>
              <a:t>Boczek kroimy na kawałeczki i podsmażamy, następnie dodajemy drobno pokrojoną cebulkę i podsmażamy około 5-10 min. Po tym czasie dodajemy zamrożone liście szpinaku i dusimy, aż do całkowitego połączenia. Czosnek przepuszczamy przez praskę i dodajemy do szpinaku. Ser feta kroimy na kawałki i dodajemy do masy jeszcze chwilkę podsmażając całość. </a:t>
            </a:r>
          </a:p>
          <a:p>
            <a:r>
              <a:rPr lang="pl-PL" sz="1800" dirty="0" smtClean="0">
                <a:latin typeface="Times New Roman" pitchFamily="18" charset="0"/>
                <a:cs typeface="Times New Roman" pitchFamily="18" charset="0"/>
              </a:rPr>
              <a:t>Śmietanę mieszamy razem z jajkiem. </a:t>
            </a:r>
          </a:p>
          <a:p>
            <a:r>
              <a:rPr lang="pl-PL" sz="1800" dirty="0" smtClean="0">
                <a:latin typeface="Times New Roman" pitchFamily="18" charset="0"/>
                <a:cs typeface="Times New Roman" pitchFamily="18" charset="0"/>
              </a:rPr>
              <a:t>Masę ze szpinaku zdejmujemy z ognia i wlewamy śmietanę z jajkami. Cały czas mieszając dodajemy pokrojony żółty ser. Doprawiamy do smaku solą i pieprzem. Masa powinna zgęstnieć. </a:t>
            </a:r>
          </a:p>
          <a:p>
            <a:r>
              <a:rPr lang="pl-PL" sz="1800" dirty="0" smtClean="0">
                <a:latin typeface="Times New Roman" pitchFamily="18" charset="0"/>
                <a:cs typeface="Times New Roman" pitchFamily="18" charset="0"/>
              </a:rPr>
              <a:t>Gotowe nadzienie wylewam na podpieczony spód. Układamy na wierzchu kawałeczki sera feta i wkładam ponownie do piekarnika na 180 C. </a:t>
            </a:r>
          </a:p>
          <a:p>
            <a:r>
              <a:rPr lang="pl-PL" sz="1800" dirty="0" smtClean="0">
                <a:latin typeface="Times New Roman" pitchFamily="18" charset="0"/>
                <a:cs typeface="Times New Roman" pitchFamily="18" charset="0"/>
              </a:rPr>
              <a:t>Pieczemy przez około 20-25 min do zarumienia i ścięcia wierzchu.</a:t>
            </a:r>
          </a:p>
          <a:p>
            <a:endParaRPr lang="pl-PL" sz="1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500042"/>
            <a:ext cx="8229600" cy="5954766"/>
          </a:xfrm>
        </p:spPr>
        <p:txBody>
          <a:bodyPr/>
          <a:lstStyle/>
          <a:p>
            <a:endParaRPr lang="pl-PL" dirty="0"/>
          </a:p>
        </p:txBody>
      </p:sp>
      <p:pic>
        <p:nvPicPr>
          <p:cNvPr id="14338" name="Picture 2" descr="C:\Users\Adam1\Desktop\INNOWACJA\205834217_2834074706857067_4342168669594582315_n.jpg"/>
          <p:cNvPicPr>
            <a:picLocks noChangeAspect="1" noChangeArrowheads="1"/>
          </p:cNvPicPr>
          <p:nvPr/>
        </p:nvPicPr>
        <p:blipFill>
          <a:blip r:embed="rId2" cstate="print"/>
          <a:srcRect/>
          <a:stretch>
            <a:fillRect/>
          </a:stretch>
        </p:blipFill>
        <p:spPr bwMode="auto">
          <a:xfrm>
            <a:off x="500033" y="500042"/>
            <a:ext cx="2580091" cy="3429024"/>
          </a:xfrm>
          <a:prstGeom prst="rect">
            <a:avLst/>
          </a:prstGeom>
          <a:noFill/>
        </p:spPr>
      </p:pic>
      <p:pic>
        <p:nvPicPr>
          <p:cNvPr id="14339" name="Picture 3" descr="C:\Users\Adam1\Desktop\INNOWACJA\204457671_2926217754169709_808150733065889411_n.jpg"/>
          <p:cNvPicPr>
            <a:picLocks noChangeAspect="1" noChangeArrowheads="1"/>
          </p:cNvPicPr>
          <p:nvPr/>
        </p:nvPicPr>
        <p:blipFill>
          <a:blip r:embed="rId3" cstate="print"/>
          <a:srcRect/>
          <a:stretch>
            <a:fillRect/>
          </a:stretch>
        </p:blipFill>
        <p:spPr bwMode="auto">
          <a:xfrm>
            <a:off x="3286116" y="500042"/>
            <a:ext cx="2571768" cy="3417962"/>
          </a:xfrm>
          <a:prstGeom prst="rect">
            <a:avLst/>
          </a:prstGeom>
          <a:noFill/>
        </p:spPr>
      </p:pic>
      <p:pic>
        <p:nvPicPr>
          <p:cNvPr id="14340" name="Picture 4" descr="C:\Users\Adam1\Desktop\INNOWACJA\204242144_5670898989651034_7952871598456670396_n.jpg"/>
          <p:cNvPicPr>
            <a:picLocks noChangeAspect="1" noChangeArrowheads="1"/>
          </p:cNvPicPr>
          <p:nvPr/>
        </p:nvPicPr>
        <p:blipFill>
          <a:blip r:embed="rId4" cstate="print"/>
          <a:srcRect/>
          <a:stretch>
            <a:fillRect/>
          </a:stretch>
        </p:blipFill>
        <p:spPr bwMode="auto">
          <a:xfrm>
            <a:off x="500034" y="4000504"/>
            <a:ext cx="3286148" cy="2461624"/>
          </a:xfrm>
          <a:prstGeom prst="rect">
            <a:avLst/>
          </a:prstGeom>
          <a:noFill/>
        </p:spPr>
      </p:pic>
      <p:pic>
        <p:nvPicPr>
          <p:cNvPr id="14341" name="Picture 5" descr="C:\Users\Adam1\Desktop\INNOWACJA\203266098_950883229027804_5068212275388374019_n.jpg"/>
          <p:cNvPicPr>
            <a:picLocks noChangeAspect="1" noChangeArrowheads="1"/>
          </p:cNvPicPr>
          <p:nvPr/>
        </p:nvPicPr>
        <p:blipFill>
          <a:blip r:embed="rId5" cstate="print"/>
          <a:srcRect t="7282" b="30825"/>
          <a:stretch>
            <a:fillRect/>
          </a:stretch>
        </p:blipFill>
        <p:spPr bwMode="auto">
          <a:xfrm>
            <a:off x="4528602" y="4357694"/>
            <a:ext cx="3543860" cy="1643074"/>
          </a:xfrm>
          <a:prstGeom prst="rect">
            <a:avLst/>
          </a:prstGeom>
          <a:noFill/>
        </p:spPr>
      </p:pic>
      <p:pic>
        <p:nvPicPr>
          <p:cNvPr id="14342" name="Picture 6" descr="C:\Users\Adam1\Desktop\INNOWACJA\202981316_1005596943602011_8016815213592535825_n.jpg"/>
          <p:cNvPicPr>
            <a:picLocks noChangeAspect="1" noChangeArrowheads="1"/>
          </p:cNvPicPr>
          <p:nvPr/>
        </p:nvPicPr>
        <p:blipFill>
          <a:blip r:embed="rId6" cstate="print"/>
          <a:srcRect/>
          <a:stretch>
            <a:fillRect/>
          </a:stretch>
        </p:blipFill>
        <p:spPr bwMode="auto">
          <a:xfrm>
            <a:off x="6072198" y="500042"/>
            <a:ext cx="2578704" cy="342718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571480"/>
            <a:ext cx="8229600" cy="5883328"/>
          </a:xfrm>
        </p:spPr>
        <p:txBody>
          <a:bodyPr>
            <a:normAutofit/>
          </a:bodyPr>
          <a:lstStyle/>
          <a:p>
            <a:pPr>
              <a:buNone/>
            </a:pPr>
            <a:r>
              <a:rPr lang="pl-PL" sz="1900" b="1" dirty="0" smtClean="0">
                <a:latin typeface="Times New Roman" pitchFamily="18" charset="0"/>
                <a:cs typeface="Times New Roman" pitchFamily="18" charset="0"/>
              </a:rPr>
              <a:t>CROQUE MONSIEUR</a:t>
            </a:r>
            <a:endParaRPr lang="pl-PL" sz="1900" dirty="0" smtClean="0">
              <a:latin typeface="Times New Roman" pitchFamily="18" charset="0"/>
              <a:cs typeface="Times New Roman" pitchFamily="18" charset="0"/>
            </a:endParaRPr>
          </a:p>
          <a:p>
            <a:pPr>
              <a:buNone/>
            </a:pPr>
            <a:endParaRPr lang="pl-PL" sz="1900" b="1" dirty="0" smtClean="0">
              <a:latin typeface="Times New Roman" pitchFamily="18" charset="0"/>
              <a:cs typeface="Times New Roman" pitchFamily="18" charset="0"/>
            </a:endParaRPr>
          </a:p>
          <a:p>
            <a:pPr>
              <a:buNone/>
            </a:pPr>
            <a:r>
              <a:rPr lang="pl-PL" sz="1900" b="1" dirty="0" smtClean="0">
                <a:latin typeface="Times New Roman" pitchFamily="18" charset="0"/>
                <a:cs typeface="Times New Roman" pitchFamily="18" charset="0"/>
              </a:rPr>
              <a:t>SKŁADNIKI</a:t>
            </a:r>
          </a:p>
          <a:p>
            <a:pPr>
              <a:buNone/>
            </a:pPr>
            <a:endParaRPr lang="pl-PL" sz="1900" dirty="0" smtClean="0">
              <a:latin typeface="Times New Roman" pitchFamily="18" charset="0"/>
              <a:cs typeface="Times New Roman" pitchFamily="18" charset="0"/>
            </a:endParaRPr>
          </a:p>
          <a:p>
            <a:r>
              <a:rPr lang="pl-PL" sz="1900" dirty="0" smtClean="0">
                <a:latin typeface="Times New Roman" pitchFamily="18" charset="0"/>
                <a:cs typeface="Times New Roman" pitchFamily="18" charset="0"/>
              </a:rPr>
              <a:t>(na 1 dużą kanapkę)</a:t>
            </a:r>
          </a:p>
          <a:p>
            <a:pPr lvl="0"/>
            <a:r>
              <a:rPr lang="pl-PL" sz="1900" dirty="0" smtClean="0">
                <a:latin typeface="Times New Roman" pitchFamily="18" charset="0"/>
                <a:cs typeface="Times New Roman" pitchFamily="18" charset="0"/>
              </a:rPr>
              <a:t>2 spore kromki chleba</a:t>
            </a:r>
          </a:p>
          <a:p>
            <a:pPr lvl="0"/>
            <a:r>
              <a:rPr lang="pl-PL" sz="1900" dirty="0" smtClean="0">
                <a:latin typeface="Times New Roman" pitchFamily="18" charset="0"/>
                <a:cs typeface="Times New Roman" pitchFamily="18" charset="0"/>
              </a:rPr>
              <a:t>4 plasterki sera</a:t>
            </a:r>
          </a:p>
          <a:p>
            <a:pPr lvl="0"/>
            <a:r>
              <a:rPr lang="pl-PL" sz="1900" dirty="0" smtClean="0">
                <a:latin typeface="Times New Roman" pitchFamily="18" charset="0"/>
                <a:cs typeface="Times New Roman" pitchFamily="18" charset="0"/>
              </a:rPr>
              <a:t>kilka plasterków szynki</a:t>
            </a:r>
          </a:p>
          <a:p>
            <a:pPr lvl="0"/>
            <a:r>
              <a:rPr lang="pl-PL" sz="1900" dirty="0" smtClean="0">
                <a:latin typeface="Times New Roman" pitchFamily="18" charset="0"/>
                <a:cs typeface="Times New Roman" pitchFamily="18" charset="0"/>
              </a:rPr>
              <a:t>1 łyżeczka musztardy</a:t>
            </a:r>
          </a:p>
          <a:p>
            <a:pPr lvl="0"/>
            <a:r>
              <a:rPr lang="pl-PL" sz="1900" dirty="0" smtClean="0">
                <a:latin typeface="Times New Roman" pitchFamily="18" charset="0"/>
                <a:cs typeface="Times New Roman" pitchFamily="18" charset="0"/>
              </a:rPr>
              <a:t>50 g masła</a:t>
            </a:r>
          </a:p>
          <a:p>
            <a:pPr lvl="0"/>
            <a:r>
              <a:rPr lang="pl-PL" sz="1900" dirty="0" smtClean="0">
                <a:latin typeface="Times New Roman" pitchFamily="18" charset="0"/>
                <a:cs typeface="Times New Roman" pitchFamily="18" charset="0"/>
              </a:rPr>
              <a:t>1 łyżka mąki</a:t>
            </a:r>
          </a:p>
          <a:p>
            <a:pPr lvl="0"/>
            <a:r>
              <a:rPr lang="pl-PL" sz="1900" dirty="0" smtClean="0">
                <a:latin typeface="Times New Roman" pitchFamily="18" charset="0"/>
                <a:cs typeface="Times New Roman" pitchFamily="18" charset="0"/>
              </a:rPr>
              <a:t>ok. 100 ml mleka</a:t>
            </a:r>
          </a:p>
          <a:p>
            <a:pPr lvl="0"/>
            <a:r>
              <a:rPr lang="pl-PL" sz="1900" dirty="0" smtClean="0">
                <a:latin typeface="Times New Roman" pitchFamily="18" charset="0"/>
                <a:cs typeface="Times New Roman" pitchFamily="18" charset="0"/>
              </a:rPr>
              <a:t>szczypta gałki muszkatołowej</a:t>
            </a:r>
          </a:p>
          <a:p>
            <a:pPr lvl="0"/>
            <a:r>
              <a:rPr lang="pl-PL" sz="1900" dirty="0" smtClean="0">
                <a:latin typeface="Times New Roman" pitchFamily="18" charset="0"/>
                <a:cs typeface="Times New Roman" pitchFamily="18" charset="0"/>
              </a:rPr>
              <a:t>odrobina startego sera np. parmezanu (niekoniecznie)</a:t>
            </a:r>
          </a:p>
          <a:p>
            <a:endParaRPr lang="pl-PL" dirty="0"/>
          </a:p>
        </p:txBody>
      </p:sp>
      <p:pic>
        <p:nvPicPr>
          <p:cNvPr id="15362" name="Picture 2" descr="C:\Users\Adam1\Desktop\INNOWACJA\203713882_333741038330025_921430597653883841_n.jpg"/>
          <p:cNvPicPr>
            <a:picLocks noChangeAspect="1" noChangeArrowheads="1"/>
          </p:cNvPicPr>
          <p:nvPr/>
        </p:nvPicPr>
        <p:blipFill>
          <a:blip r:embed="rId2" cstate="print"/>
          <a:srcRect/>
          <a:stretch>
            <a:fillRect/>
          </a:stretch>
        </p:blipFill>
        <p:spPr bwMode="auto">
          <a:xfrm>
            <a:off x="4714876" y="928670"/>
            <a:ext cx="3000396" cy="3987623"/>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500042"/>
            <a:ext cx="8229600" cy="5954766"/>
          </a:xfrm>
        </p:spPr>
        <p:txBody>
          <a:bodyPr>
            <a:normAutofit lnSpcReduction="10000"/>
          </a:bodyPr>
          <a:lstStyle/>
          <a:p>
            <a:pPr>
              <a:buNone/>
            </a:pPr>
            <a:r>
              <a:rPr lang="pl-PL" sz="1800" b="1" dirty="0" smtClean="0">
                <a:latin typeface="Times New Roman" pitchFamily="18" charset="0"/>
                <a:cs typeface="Times New Roman" pitchFamily="18" charset="0"/>
              </a:rPr>
              <a:t>PRZYGOTOWANIE</a:t>
            </a:r>
          </a:p>
          <a:p>
            <a:pPr>
              <a:buNone/>
            </a:pPr>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Rozgrzewamy patelnię grillową. Na drugiej patelni roztapiamy masło. Maczamy w nim kromki chleba, ale tylko z jednej strony, po czym kładziemy je na grill stroną posmarowaną z masłem. Grillujemy aż do przyrumienienia. </a:t>
            </a:r>
          </a:p>
          <a:p>
            <a:r>
              <a:rPr lang="pl-PL" sz="1800" dirty="0" smtClean="0">
                <a:latin typeface="Times New Roman" pitchFamily="18" charset="0"/>
                <a:cs typeface="Times New Roman" pitchFamily="18" charset="0"/>
              </a:rPr>
              <a:t>Na zwykłej patelni do resztki masła dodajemy mąkę. Dokładnie ją rozprowadzamy i przez dosłownie chwilę podgrzewamy. Dodajemy powoli mleko i rozprowadzamy je tak, by powstał gęsty sos. Zdejmujemy z ognia. Doprawiamy gałką muszkatołową.</a:t>
            </a:r>
          </a:p>
          <a:p>
            <a:r>
              <a:rPr lang="pl-PL" sz="1800" dirty="0" smtClean="0">
                <a:latin typeface="Times New Roman" pitchFamily="18" charset="0"/>
                <a:cs typeface="Times New Roman" pitchFamily="18" charset="0"/>
              </a:rPr>
              <a:t>Jedną z </a:t>
            </a:r>
            <a:r>
              <a:rPr lang="pl-PL" sz="1800" dirty="0" err="1" smtClean="0">
                <a:latin typeface="Times New Roman" pitchFamily="18" charset="0"/>
                <a:cs typeface="Times New Roman" pitchFamily="18" charset="0"/>
              </a:rPr>
              <a:t>ugrillowanych</a:t>
            </a:r>
            <a:r>
              <a:rPr lang="pl-PL" sz="1800" dirty="0" smtClean="0">
                <a:latin typeface="Times New Roman" pitchFamily="18" charset="0"/>
                <a:cs typeface="Times New Roman" pitchFamily="18" charset="0"/>
              </a:rPr>
              <a:t> pajd chleba smarujemy ciekną warstwą musztardy (smarujemy po stronie nieopieczonej). Układamy na niej szynkę i 2 plasterki sera. Wstawiamy na 3-4 minuty do piekarnika nagrzanego do 160 stopni C (z </a:t>
            </a:r>
            <a:r>
              <a:rPr lang="pl-PL" sz="1800" dirty="0" err="1" smtClean="0">
                <a:latin typeface="Times New Roman" pitchFamily="18" charset="0"/>
                <a:cs typeface="Times New Roman" pitchFamily="18" charset="0"/>
              </a:rPr>
              <a:t>termoobiegiem</a:t>
            </a:r>
            <a:r>
              <a:rPr lang="pl-PL" sz="1800" dirty="0" smtClean="0">
                <a:latin typeface="Times New Roman" pitchFamily="18" charset="0"/>
                <a:cs typeface="Times New Roman" pitchFamily="18" charset="0"/>
              </a:rPr>
              <a:t>) lub 180 stopni C (bez tej funkcji). Wyciągamy i przykrywamy drugą kromką chleba (stroną </a:t>
            </a:r>
            <a:r>
              <a:rPr lang="pl-PL" sz="1800" dirty="0" err="1" smtClean="0">
                <a:latin typeface="Times New Roman" pitchFamily="18" charset="0"/>
                <a:cs typeface="Times New Roman" pitchFamily="18" charset="0"/>
              </a:rPr>
              <a:t>ugrillowaną</a:t>
            </a:r>
            <a:r>
              <a:rPr lang="pl-PL" sz="1800" dirty="0" smtClean="0">
                <a:latin typeface="Times New Roman" pitchFamily="18" charset="0"/>
                <a:cs typeface="Times New Roman" pitchFamily="18" charset="0"/>
              </a:rPr>
              <a:t> do góry). </a:t>
            </a:r>
          </a:p>
          <a:p>
            <a:r>
              <a:rPr lang="pl-PL" sz="1800" dirty="0" smtClean="0">
                <a:latin typeface="Times New Roman" pitchFamily="18" charset="0"/>
                <a:cs typeface="Times New Roman" pitchFamily="18" charset="0"/>
              </a:rPr>
              <a:t>Kanapkę z wierzchu smarujemy sosem beszamelowym i układamy pozostałe 2 plasterki sera. Możemy posypać ją także dodatkowo posypać drobno startym serem np. parmezanem.</a:t>
            </a:r>
          </a:p>
          <a:p>
            <a:r>
              <a:rPr lang="pl-PL" sz="1800" dirty="0" smtClean="0">
                <a:latin typeface="Times New Roman" pitchFamily="18" charset="0"/>
                <a:cs typeface="Times New Roman" pitchFamily="18" charset="0"/>
              </a:rPr>
              <a:t>Wstawiamy do pieca na 5-7 minut – pieczemy do momentu stopienia sera.</a:t>
            </a:r>
          </a:p>
          <a:p>
            <a:r>
              <a:rPr lang="pl-PL" sz="1800" dirty="0" smtClean="0">
                <a:latin typeface="Times New Roman" pitchFamily="18" charset="0"/>
                <a:cs typeface="Times New Roman" pitchFamily="18" charset="0"/>
              </a:rPr>
              <a:t>Po wyjęciu z pieca kanapkę od razu serwujemy. Możemy ją przeciąć na pół i się nią z kimś podzielić lub zjeść całą samodzielnie.</a:t>
            </a:r>
            <a:endParaRPr lang="pl-PL" sz="1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285728"/>
            <a:ext cx="8229600" cy="6169080"/>
          </a:xfrm>
        </p:spPr>
        <p:txBody>
          <a:bodyPr/>
          <a:lstStyle/>
          <a:p>
            <a:endParaRPr lang="pl-PL" dirty="0"/>
          </a:p>
        </p:txBody>
      </p:sp>
      <p:pic>
        <p:nvPicPr>
          <p:cNvPr id="16386" name="Picture 2" descr="C:\Users\Adam1\Desktop\INNOWACJA\204087966_234132171587177_1831221063666346927_n.jpg"/>
          <p:cNvPicPr>
            <a:picLocks noChangeAspect="1" noChangeArrowheads="1"/>
          </p:cNvPicPr>
          <p:nvPr/>
        </p:nvPicPr>
        <p:blipFill>
          <a:blip r:embed="rId2" cstate="print"/>
          <a:srcRect/>
          <a:stretch>
            <a:fillRect/>
          </a:stretch>
        </p:blipFill>
        <p:spPr bwMode="auto">
          <a:xfrm>
            <a:off x="5286380" y="503159"/>
            <a:ext cx="3429024" cy="2568651"/>
          </a:xfrm>
          <a:prstGeom prst="rect">
            <a:avLst/>
          </a:prstGeom>
          <a:noFill/>
        </p:spPr>
      </p:pic>
      <p:pic>
        <p:nvPicPr>
          <p:cNvPr id="16387" name="Picture 3" descr="C:\Users\Adam1\Desktop\INNOWACJA\204371474_349075446565003_2872151795498176312_n.jpg"/>
          <p:cNvPicPr>
            <a:picLocks noChangeAspect="1" noChangeArrowheads="1"/>
          </p:cNvPicPr>
          <p:nvPr/>
        </p:nvPicPr>
        <p:blipFill>
          <a:blip r:embed="rId3" cstate="print"/>
          <a:srcRect/>
          <a:stretch>
            <a:fillRect/>
          </a:stretch>
        </p:blipFill>
        <p:spPr bwMode="auto">
          <a:xfrm>
            <a:off x="3428992" y="3571876"/>
            <a:ext cx="2143140" cy="2848302"/>
          </a:xfrm>
          <a:prstGeom prst="rect">
            <a:avLst/>
          </a:prstGeom>
          <a:noFill/>
        </p:spPr>
      </p:pic>
      <p:pic>
        <p:nvPicPr>
          <p:cNvPr id="16388" name="Picture 4" descr="C:\Users\Adam1\Desktop\INNOWACJA\202485579_980802686078212_3060684961609005075_n.jpg"/>
          <p:cNvPicPr>
            <a:picLocks noChangeAspect="1" noChangeArrowheads="1"/>
          </p:cNvPicPr>
          <p:nvPr/>
        </p:nvPicPr>
        <p:blipFill>
          <a:blip r:embed="rId4" cstate="print"/>
          <a:srcRect/>
          <a:stretch>
            <a:fillRect/>
          </a:stretch>
        </p:blipFill>
        <p:spPr bwMode="auto">
          <a:xfrm>
            <a:off x="428596" y="4071942"/>
            <a:ext cx="2905473" cy="2176464"/>
          </a:xfrm>
          <a:prstGeom prst="rect">
            <a:avLst/>
          </a:prstGeom>
          <a:noFill/>
        </p:spPr>
      </p:pic>
      <p:pic>
        <p:nvPicPr>
          <p:cNvPr id="16389" name="Picture 5" descr="C:\Users\Adam1\Desktop\INNOWACJA\202963665_2614886558812863_225032044879731997_n.jpg"/>
          <p:cNvPicPr>
            <a:picLocks noChangeAspect="1" noChangeArrowheads="1"/>
          </p:cNvPicPr>
          <p:nvPr/>
        </p:nvPicPr>
        <p:blipFill>
          <a:blip r:embed="rId5" cstate="print"/>
          <a:srcRect/>
          <a:stretch>
            <a:fillRect/>
          </a:stretch>
        </p:blipFill>
        <p:spPr bwMode="auto">
          <a:xfrm>
            <a:off x="500033" y="285728"/>
            <a:ext cx="2203827" cy="2928958"/>
          </a:xfrm>
          <a:prstGeom prst="rect">
            <a:avLst/>
          </a:prstGeom>
          <a:noFill/>
        </p:spPr>
      </p:pic>
      <p:pic>
        <p:nvPicPr>
          <p:cNvPr id="16390" name="Picture 6" descr="C:\Users\Adam1\Desktop\INNOWACJA\203149398_1434083600288635_5119481831069686512_n.jpg"/>
          <p:cNvPicPr>
            <a:picLocks noChangeAspect="1" noChangeArrowheads="1"/>
          </p:cNvPicPr>
          <p:nvPr/>
        </p:nvPicPr>
        <p:blipFill>
          <a:blip r:embed="rId6" cstate="print"/>
          <a:srcRect/>
          <a:stretch>
            <a:fillRect/>
          </a:stretch>
        </p:blipFill>
        <p:spPr bwMode="auto">
          <a:xfrm>
            <a:off x="5715008" y="4000504"/>
            <a:ext cx="2956354" cy="2214578"/>
          </a:xfrm>
          <a:prstGeom prst="rect">
            <a:avLst/>
          </a:prstGeom>
          <a:noFill/>
        </p:spPr>
      </p:pic>
      <p:pic>
        <p:nvPicPr>
          <p:cNvPr id="16391" name="Picture 7" descr="C:\Users\Adam1\Desktop\INNOWACJA\203707752_331727288403879_6526254242797466377_n.jpg"/>
          <p:cNvPicPr>
            <a:picLocks noChangeAspect="1" noChangeArrowheads="1"/>
          </p:cNvPicPr>
          <p:nvPr/>
        </p:nvPicPr>
        <p:blipFill>
          <a:blip r:embed="rId7" cstate="print"/>
          <a:srcRect/>
          <a:stretch>
            <a:fillRect/>
          </a:stretch>
        </p:blipFill>
        <p:spPr bwMode="auto">
          <a:xfrm>
            <a:off x="2922683" y="285728"/>
            <a:ext cx="2203827" cy="292895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232548"/>
          </a:xfrm>
        </p:spPr>
        <p:txBody>
          <a:bodyPr>
            <a:normAutofit fontScale="90000"/>
          </a:bodyPr>
          <a:lstStyle/>
          <a:p>
            <a:endParaRPr lang="pl-PL" dirty="0"/>
          </a:p>
        </p:txBody>
      </p:sp>
      <p:sp>
        <p:nvSpPr>
          <p:cNvPr id="3" name="Symbol zastępczy zawartości 2"/>
          <p:cNvSpPr>
            <a:spLocks noGrp="1"/>
          </p:cNvSpPr>
          <p:nvPr>
            <p:ph idx="1"/>
          </p:nvPr>
        </p:nvSpPr>
        <p:spPr>
          <a:xfrm>
            <a:off x="457200" y="571480"/>
            <a:ext cx="8229600" cy="5883328"/>
          </a:xfrm>
        </p:spPr>
        <p:txBody>
          <a:bodyPr/>
          <a:lstStyle/>
          <a:p>
            <a:endParaRPr lang="pl-PL" dirty="0"/>
          </a:p>
        </p:txBody>
      </p:sp>
      <p:pic>
        <p:nvPicPr>
          <p:cNvPr id="1026" name="Picture 2" descr="C:\Users\Adam1\Desktop\INNOWACJA\203012541_543174243667389_8286290326574273363_n.jpg"/>
          <p:cNvPicPr>
            <a:picLocks noChangeAspect="1" noChangeArrowheads="1"/>
          </p:cNvPicPr>
          <p:nvPr/>
        </p:nvPicPr>
        <p:blipFill>
          <a:blip r:embed="rId2" cstate="print"/>
          <a:srcRect/>
          <a:stretch>
            <a:fillRect/>
          </a:stretch>
        </p:blipFill>
        <p:spPr bwMode="auto">
          <a:xfrm>
            <a:off x="9572660" y="214290"/>
            <a:ext cx="2143140" cy="2848302"/>
          </a:xfrm>
          <a:prstGeom prst="rect">
            <a:avLst/>
          </a:prstGeom>
          <a:noFill/>
        </p:spPr>
      </p:pic>
      <p:pic>
        <p:nvPicPr>
          <p:cNvPr id="1027" name="Picture 3" descr="C:\Users\Adam1\Desktop\INNOWACJA\202749635_486537685774057_5291316774100906192_n.jpg"/>
          <p:cNvPicPr>
            <a:picLocks noChangeAspect="1" noChangeArrowheads="1"/>
          </p:cNvPicPr>
          <p:nvPr/>
        </p:nvPicPr>
        <p:blipFill>
          <a:blip r:embed="rId3" cstate="print"/>
          <a:srcRect/>
          <a:stretch>
            <a:fillRect/>
          </a:stretch>
        </p:blipFill>
        <p:spPr bwMode="auto">
          <a:xfrm>
            <a:off x="785786" y="3786190"/>
            <a:ext cx="3548664" cy="2658272"/>
          </a:xfrm>
          <a:prstGeom prst="rect">
            <a:avLst/>
          </a:prstGeom>
          <a:noFill/>
        </p:spPr>
      </p:pic>
      <p:pic>
        <p:nvPicPr>
          <p:cNvPr id="1028" name="Picture 4" descr="C:\Users\Adam1\Desktop\INNOWACJA\203100623_596516261317166_5881043919194022283_n.jpg"/>
          <p:cNvPicPr>
            <a:picLocks noChangeAspect="1" noChangeArrowheads="1"/>
          </p:cNvPicPr>
          <p:nvPr/>
        </p:nvPicPr>
        <p:blipFill>
          <a:blip r:embed="rId4" cstate="print"/>
          <a:srcRect/>
          <a:stretch>
            <a:fillRect/>
          </a:stretch>
        </p:blipFill>
        <p:spPr bwMode="auto">
          <a:xfrm>
            <a:off x="4857752" y="3804114"/>
            <a:ext cx="3476976" cy="2604572"/>
          </a:xfrm>
          <a:prstGeom prst="rect">
            <a:avLst/>
          </a:prstGeom>
          <a:noFill/>
        </p:spPr>
      </p:pic>
      <p:pic>
        <p:nvPicPr>
          <p:cNvPr id="1029" name="Picture 5" descr="C:\Users\Adam1\Desktop\INNOWACJA\203574240_160410996117286_5966326304797403477_n.jpg"/>
          <p:cNvPicPr>
            <a:picLocks noChangeAspect="1" noChangeArrowheads="1"/>
          </p:cNvPicPr>
          <p:nvPr/>
        </p:nvPicPr>
        <p:blipFill>
          <a:blip r:embed="rId5" cstate="print"/>
          <a:srcRect/>
          <a:stretch>
            <a:fillRect/>
          </a:stretch>
        </p:blipFill>
        <p:spPr bwMode="auto">
          <a:xfrm>
            <a:off x="6357950" y="571480"/>
            <a:ext cx="2365083" cy="3143272"/>
          </a:xfrm>
          <a:prstGeom prst="rect">
            <a:avLst/>
          </a:prstGeom>
          <a:noFill/>
        </p:spPr>
      </p:pic>
      <p:pic>
        <p:nvPicPr>
          <p:cNvPr id="1030" name="Picture 6" descr="C:\Users\Adam1\Desktop\INNOWACJA\203589474_965747490845864_6434705602844353749_n.jpg"/>
          <p:cNvPicPr>
            <a:picLocks noChangeAspect="1" noChangeArrowheads="1"/>
          </p:cNvPicPr>
          <p:nvPr/>
        </p:nvPicPr>
        <p:blipFill>
          <a:blip r:embed="rId6" cstate="print"/>
          <a:srcRect/>
          <a:stretch>
            <a:fillRect/>
          </a:stretch>
        </p:blipFill>
        <p:spPr bwMode="auto">
          <a:xfrm>
            <a:off x="3428992" y="571480"/>
            <a:ext cx="2346704" cy="3118845"/>
          </a:xfrm>
          <a:prstGeom prst="rect">
            <a:avLst/>
          </a:prstGeom>
          <a:noFill/>
        </p:spPr>
      </p:pic>
      <p:pic>
        <p:nvPicPr>
          <p:cNvPr id="1031" name="Picture 7" descr="C:\Users\Adam1\Desktop\INNOWACJA\203810785_757386054941919_6743933478970064792_n.jpg"/>
          <p:cNvPicPr>
            <a:picLocks noChangeAspect="1" noChangeArrowheads="1"/>
          </p:cNvPicPr>
          <p:nvPr/>
        </p:nvPicPr>
        <p:blipFill>
          <a:blip r:embed="rId7" cstate="print"/>
          <a:srcRect/>
          <a:stretch>
            <a:fillRect/>
          </a:stretch>
        </p:blipFill>
        <p:spPr bwMode="auto">
          <a:xfrm>
            <a:off x="500034" y="571480"/>
            <a:ext cx="2357454" cy="313313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303986"/>
          </a:xfrm>
        </p:spPr>
        <p:txBody>
          <a:bodyPr>
            <a:normAutofit fontScale="90000"/>
          </a:bodyPr>
          <a:lstStyle/>
          <a:p>
            <a:pPr lvl="0"/>
            <a:r>
              <a:rPr lang="pl-PL" dirty="0" smtClean="0"/>
              <a:t/>
            </a:r>
            <a:br>
              <a:rPr lang="pl-PL" dirty="0" smtClean="0"/>
            </a:br>
            <a:endParaRPr lang="pl-PL" dirty="0"/>
          </a:p>
        </p:txBody>
      </p:sp>
      <p:sp>
        <p:nvSpPr>
          <p:cNvPr id="3" name="Symbol zastępczy zawartości 2"/>
          <p:cNvSpPr>
            <a:spLocks noGrp="1"/>
          </p:cNvSpPr>
          <p:nvPr>
            <p:ph idx="1"/>
          </p:nvPr>
        </p:nvSpPr>
        <p:spPr>
          <a:xfrm>
            <a:off x="457200" y="428604"/>
            <a:ext cx="8229600" cy="6026204"/>
          </a:xfrm>
        </p:spPr>
        <p:txBody>
          <a:bodyPr>
            <a:normAutofit/>
          </a:bodyPr>
          <a:lstStyle/>
          <a:p>
            <a:pPr lvl="0">
              <a:buNone/>
            </a:pPr>
            <a:r>
              <a:rPr lang="pl-PL" sz="1800" dirty="0" smtClean="0">
                <a:latin typeface="Times New Roman" pitchFamily="18" charset="0"/>
                <a:cs typeface="Times New Roman" pitchFamily="18" charset="0"/>
              </a:rPr>
              <a:t>Chaczapuri </a:t>
            </a:r>
            <a:r>
              <a:rPr lang="pl-PL" sz="1800" dirty="0" err="1" smtClean="0">
                <a:latin typeface="Times New Roman" pitchFamily="18" charset="0"/>
                <a:cs typeface="Times New Roman" pitchFamily="18" charset="0"/>
              </a:rPr>
              <a:t>megruli</a:t>
            </a:r>
            <a:endParaRPr lang="pl-PL" sz="1800" dirty="0" smtClean="0">
              <a:latin typeface="Times New Roman" pitchFamily="18" charset="0"/>
              <a:cs typeface="Times New Roman" pitchFamily="18" charset="0"/>
            </a:endParaRPr>
          </a:p>
          <a:p>
            <a:r>
              <a:rPr lang="pl-PL" sz="1800" b="1" dirty="0" smtClean="0">
                <a:latin typeface="Times New Roman" pitchFamily="18" charset="0"/>
                <a:cs typeface="Times New Roman" pitchFamily="18" charset="0"/>
              </a:rPr>
              <a:t>Składniki na ciasto:</a:t>
            </a:r>
            <a:endParaRPr lang="pl-PL" sz="1800" dirty="0" smtClean="0">
              <a:latin typeface="Times New Roman" pitchFamily="18" charset="0"/>
              <a:cs typeface="Times New Roman" pitchFamily="18" charset="0"/>
            </a:endParaRPr>
          </a:p>
          <a:p>
            <a:pPr lvl="0"/>
            <a:r>
              <a:rPr lang="pl-PL" sz="1800" dirty="0" smtClean="0">
                <a:latin typeface="Times New Roman" pitchFamily="18" charset="0"/>
                <a:cs typeface="Times New Roman" pitchFamily="18" charset="0"/>
              </a:rPr>
              <a:t>0,5 kg mąki</a:t>
            </a:r>
          </a:p>
          <a:p>
            <a:pPr lvl="0"/>
            <a:r>
              <a:rPr lang="pl-PL" sz="1800" dirty="0" smtClean="0">
                <a:latin typeface="Times New Roman" pitchFamily="18" charset="0"/>
                <a:cs typeface="Times New Roman" pitchFamily="18" charset="0"/>
              </a:rPr>
              <a:t>300 ml ciepłej wody</a:t>
            </a:r>
          </a:p>
          <a:p>
            <a:pPr lvl="0"/>
            <a:r>
              <a:rPr lang="pl-PL" sz="1800" dirty="0" smtClean="0">
                <a:latin typeface="Times New Roman" pitchFamily="18" charset="0"/>
                <a:cs typeface="Times New Roman" pitchFamily="18" charset="0"/>
              </a:rPr>
              <a:t>4-5g drożdży instant</a:t>
            </a:r>
          </a:p>
          <a:p>
            <a:pPr lvl="0"/>
            <a:r>
              <a:rPr lang="pl-PL" sz="1800" dirty="0" smtClean="0">
                <a:latin typeface="Times New Roman" pitchFamily="18" charset="0"/>
                <a:cs typeface="Times New Roman" pitchFamily="18" charset="0"/>
              </a:rPr>
              <a:t>1 łyżeczka soli</a:t>
            </a:r>
          </a:p>
          <a:p>
            <a:pPr lvl="0"/>
            <a:r>
              <a:rPr lang="pl-PL" sz="1800" dirty="0" smtClean="0">
                <a:latin typeface="Times New Roman" pitchFamily="18" charset="0"/>
                <a:cs typeface="Times New Roman" pitchFamily="18" charset="0"/>
              </a:rPr>
              <a:t>1 łyżeczka cukru</a:t>
            </a:r>
          </a:p>
          <a:p>
            <a:pPr lvl="0"/>
            <a:r>
              <a:rPr lang="pl-PL" sz="1800" dirty="0" smtClean="0">
                <a:latin typeface="Times New Roman" pitchFamily="18" charset="0"/>
                <a:cs typeface="Times New Roman" pitchFamily="18" charset="0"/>
              </a:rPr>
              <a:t>20 ml oleju lub oliwy</a:t>
            </a:r>
          </a:p>
          <a:p>
            <a:r>
              <a:rPr lang="pl-PL" sz="1800" b="1" dirty="0" smtClean="0">
                <a:latin typeface="Times New Roman" pitchFamily="18" charset="0"/>
                <a:cs typeface="Times New Roman" pitchFamily="18" charset="0"/>
              </a:rPr>
              <a:t>Składniki na farsz:</a:t>
            </a:r>
            <a:endParaRPr lang="pl-PL" sz="1800" dirty="0" smtClean="0">
              <a:latin typeface="Times New Roman" pitchFamily="18" charset="0"/>
              <a:cs typeface="Times New Roman" pitchFamily="18" charset="0"/>
            </a:endParaRPr>
          </a:p>
          <a:p>
            <a:pPr lvl="0"/>
            <a:r>
              <a:rPr lang="pl-PL" sz="1800" dirty="0" smtClean="0">
                <a:latin typeface="Times New Roman" pitchFamily="18" charset="0"/>
                <a:cs typeface="Times New Roman" pitchFamily="18" charset="0"/>
              </a:rPr>
              <a:t>300 g sera feta</a:t>
            </a:r>
          </a:p>
          <a:p>
            <a:pPr lvl="0"/>
            <a:r>
              <a:rPr lang="pl-PL" sz="1800" dirty="0" smtClean="0">
                <a:latin typeface="Times New Roman" pitchFamily="18" charset="0"/>
                <a:cs typeface="Times New Roman" pitchFamily="18" charset="0"/>
              </a:rPr>
              <a:t>150 g </a:t>
            </a:r>
            <a:r>
              <a:rPr lang="pl-PL" sz="1800" dirty="0" err="1" smtClean="0">
                <a:latin typeface="Times New Roman" pitchFamily="18" charset="0"/>
                <a:cs typeface="Times New Roman" pitchFamily="18" charset="0"/>
              </a:rPr>
              <a:t>mozzarelli</a:t>
            </a:r>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150 g sera żółtego</a:t>
            </a:r>
            <a:endParaRPr lang="pl-PL" sz="1800" dirty="0">
              <a:latin typeface="Times New Roman" pitchFamily="18" charset="0"/>
              <a:cs typeface="Times New Roman" pitchFamily="18" charset="0"/>
            </a:endParaRPr>
          </a:p>
        </p:txBody>
      </p:sp>
      <p:pic>
        <p:nvPicPr>
          <p:cNvPr id="2050" name="Picture 2" descr="C:\Users\Adam1\Desktop\INNOWACJA\202649181_788851595351323_7526268560902198285_n.jpg"/>
          <p:cNvPicPr>
            <a:picLocks noChangeAspect="1" noChangeArrowheads="1"/>
          </p:cNvPicPr>
          <p:nvPr/>
        </p:nvPicPr>
        <p:blipFill>
          <a:blip r:embed="rId2" cstate="print"/>
          <a:srcRect/>
          <a:stretch>
            <a:fillRect/>
          </a:stretch>
        </p:blipFill>
        <p:spPr bwMode="auto">
          <a:xfrm>
            <a:off x="3022632" y="1071546"/>
            <a:ext cx="5626609" cy="421484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357166"/>
            <a:ext cx="8229600" cy="6097642"/>
          </a:xfrm>
        </p:spPr>
        <p:txBody>
          <a:bodyPr>
            <a:noAutofit/>
          </a:bodyPr>
          <a:lstStyle/>
          <a:p>
            <a:r>
              <a:rPr lang="pl-PL" sz="1400" b="1" dirty="0" smtClean="0">
                <a:latin typeface="Times New Roman" pitchFamily="18" charset="0"/>
                <a:cs typeface="Times New Roman" pitchFamily="18" charset="0"/>
              </a:rPr>
              <a:t>WYKONANIE</a:t>
            </a:r>
          </a:p>
          <a:p>
            <a:pPr lvl="0"/>
            <a:r>
              <a:rPr lang="pl-PL" sz="1400" dirty="0" smtClean="0">
                <a:latin typeface="Times New Roman" pitchFamily="18" charset="0"/>
                <a:cs typeface="Times New Roman" pitchFamily="18" charset="0"/>
              </a:rPr>
              <a:t>Przygotowanie chaczapuri zacznij od ciasta. Do dużej miski (lub misy robota kuchennego) dodaj mąkę, drożdże, cukier, wodę i olej. Całość zamieszaj chwilę, a następnie dodaj sól. Mieszaj dalej do czasu, aż składniki się połączą i powstanie zwarta masa nieprzywierająca do ścianek naczynia. Następnie przenieś ciasto na stolnicę lekko podsypaną mąką i wyrabiaj przez 8-10 minut do czasu, aż będzie całkowicie gładkie, sprężyste i przestanie się lepić do rąk.</a:t>
            </a:r>
          </a:p>
          <a:p>
            <a:pPr lvl="0"/>
            <a:r>
              <a:rPr lang="pl-PL" sz="1400" dirty="0" smtClean="0">
                <a:latin typeface="Times New Roman" pitchFamily="18" charset="0"/>
                <a:cs typeface="Times New Roman" pitchFamily="18" charset="0"/>
              </a:rPr>
              <a:t>Tak wyrobione ciasto włóż do miski, przykryj wilgotną ściereczką i odstaw w ciepłe miejsce na ok. 1 godzinę. Powinno mniej więcej podwoić swoją objętość.</a:t>
            </a:r>
          </a:p>
          <a:p>
            <a:pPr lvl="0"/>
            <a:r>
              <a:rPr lang="pl-PL" sz="1400" dirty="0" smtClean="0">
                <a:latin typeface="Times New Roman" pitchFamily="18" charset="0"/>
                <a:cs typeface="Times New Roman" pitchFamily="18" charset="0"/>
              </a:rPr>
              <a:t>W tym czasie możesz przygotować serowy farsz. Wszystkie rodzaje sera zetrzyj do miski na tarce o grubych oczkach. Dodaj żółtko i wymieszaj wszystko dokładnie, a następnie ugnieć do uzyskania jednej zwartej kuli farszu. W tym momencie możesz również włączyć piekarnik i nastawić go na temperaturę 250 </a:t>
            </a:r>
            <a:r>
              <a:rPr lang="pl-PL" sz="1400" dirty="0" err="1" smtClean="0">
                <a:latin typeface="Times New Roman" pitchFamily="18" charset="0"/>
                <a:cs typeface="Times New Roman" pitchFamily="18" charset="0"/>
              </a:rPr>
              <a:t>st</a:t>
            </a:r>
            <a:r>
              <a:rPr lang="pl-PL" sz="1400" dirty="0" smtClean="0">
                <a:latin typeface="Times New Roman" pitchFamily="18" charset="0"/>
                <a:cs typeface="Times New Roman" pitchFamily="18" charset="0"/>
              </a:rPr>
              <a:t> C z funkcją grilla.</a:t>
            </a:r>
          </a:p>
          <a:p>
            <a:pPr lvl="0"/>
            <a:r>
              <a:rPr lang="pl-PL" sz="1400" dirty="0" smtClean="0">
                <a:latin typeface="Times New Roman" pitchFamily="18" charset="0"/>
                <a:cs typeface="Times New Roman" pitchFamily="18" charset="0"/>
              </a:rPr>
              <a:t>Ciasto po wyrośnięciu podziel na cztery równe porcje i uformuj z nich kulki w kształcie okrągłych bułeczek. Ułóż na stolnicy podsypanej mąką i przykryj ściereczką. Po ok. 30 minutach ciasto powinno ponownie wyraźnie zwiększyć swoją objętość.</a:t>
            </a:r>
          </a:p>
          <a:p>
            <a:pPr lvl="0"/>
            <a:r>
              <a:rPr lang="pl-PL" sz="1400" dirty="0" smtClean="0">
                <a:latin typeface="Times New Roman" pitchFamily="18" charset="0"/>
                <a:cs typeface="Times New Roman" pitchFamily="18" charset="0"/>
              </a:rPr>
              <a:t>Następnie na podsypanej mąką stolnicy rozpłaszczaj nieco porcje ciasta i układaj na środku kulki uformowane z przygotowanego wcześniej farszu serowego.</a:t>
            </a:r>
          </a:p>
          <a:p>
            <a:pPr lvl="0"/>
            <a:r>
              <a:rPr lang="pl-PL" sz="1400" dirty="0" smtClean="0">
                <a:latin typeface="Times New Roman" pitchFamily="18" charset="0"/>
                <a:cs typeface="Times New Roman" pitchFamily="18" charset="0"/>
              </a:rPr>
              <a:t>Delikatnie zawijaj boki ciasta i naciągaj na górę serowej kulki, tak by szczelnie zamknąć cały farsz w środku ciasta. Następnie odwróć ciasto do góry nogami i zacznij bardzo delikatnie rozpłaszczać kulę w taki sposób, aby powstał okrągły placek o grubości ok. 1 </a:t>
            </a:r>
            <a:r>
              <a:rPr lang="pl-PL" sz="1400" dirty="0" err="1" smtClean="0">
                <a:latin typeface="Times New Roman" pitchFamily="18" charset="0"/>
                <a:cs typeface="Times New Roman" pitchFamily="18" charset="0"/>
              </a:rPr>
              <a:t>cm</a:t>
            </a:r>
            <a:r>
              <a:rPr lang="pl-PL" sz="1400" dirty="0" smtClean="0">
                <a:latin typeface="Times New Roman" pitchFamily="18" charset="0"/>
                <a:cs typeface="Times New Roman" pitchFamily="18" charset="0"/>
              </a:rPr>
              <a:t>.</a:t>
            </a:r>
          </a:p>
          <a:p>
            <a:pPr lvl="0"/>
            <a:r>
              <a:rPr lang="pl-PL" sz="1400" dirty="0" smtClean="0">
                <a:latin typeface="Times New Roman" pitchFamily="18" charset="0"/>
                <a:cs typeface="Times New Roman" pitchFamily="18" charset="0"/>
              </a:rPr>
              <a:t>Tak przygotowane placki układaj na blaszce lub na łopacie do pizzy i wstawiaj do piekarnika na ok. 10 minut. Piecz do czasu aż ciasto zacznie się brązowić. Gdyby od spodu nadal było blade i jasne, odwróć chaczapuri i dopiecz odpowiednio.</a:t>
            </a:r>
          </a:p>
          <a:p>
            <a:pPr lvl="0"/>
            <a:r>
              <a:rPr lang="pl-PL" sz="1400" dirty="0" smtClean="0">
                <a:latin typeface="Times New Roman" pitchFamily="18" charset="0"/>
                <a:cs typeface="Times New Roman" pitchFamily="18" charset="0"/>
              </a:rPr>
              <a:t>Zaraz po wyjęciu z piekarnika wysmaruj każde chaczapuri niedużą ilością masła.</a:t>
            </a:r>
          </a:p>
          <a:p>
            <a:pPr lvl="0"/>
            <a:r>
              <a:rPr lang="pl-PL" sz="1400" dirty="0" smtClean="0">
                <a:latin typeface="Times New Roman" pitchFamily="18" charset="0"/>
                <a:cs typeface="Times New Roman" pitchFamily="18" charset="0"/>
              </a:rPr>
              <a:t>Podawaj na ciepło jako danie główne lub jako dodatek do warzyw, sałatek i mięsa.</a:t>
            </a:r>
            <a:endParaRPr lang="pl-PL"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89672"/>
          </a:xfrm>
        </p:spPr>
        <p:txBody>
          <a:bodyPr>
            <a:normAutofit fontScale="90000"/>
          </a:bodyPr>
          <a:lstStyle/>
          <a:p>
            <a:endParaRPr lang="pl-PL" dirty="0"/>
          </a:p>
        </p:txBody>
      </p:sp>
      <p:sp>
        <p:nvSpPr>
          <p:cNvPr id="3" name="Symbol zastępczy zawartości 2"/>
          <p:cNvSpPr>
            <a:spLocks noGrp="1"/>
          </p:cNvSpPr>
          <p:nvPr>
            <p:ph idx="1"/>
          </p:nvPr>
        </p:nvSpPr>
        <p:spPr>
          <a:xfrm>
            <a:off x="457200" y="428604"/>
            <a:ext cx="8229600" cy="6026204"/>
          </a:xfrm>
        </p:spPr>
        <p:txBody>
          <a:bodyPr/>
          <a:lstStyle/>
          <a:p>
            <a:endParaRPr lang="pl-PL" dirty="0"/>
          </a:p>
        </p:txBody>
      </p:sp>
      <p:pic>
        <p:nvPicPr>
          <p:cNvPr id="3075" name="Picture 3" descr="C:\Users\Adam1\Desktop\INNOWACJA\202656387_2964531557199711_5518569148573410676_n.jpg"/>
          <p:cNvPicPr>
            <a:picLocks noChangeAspect="1" noChangeArrowheads="1"/>
          </p:cNvPicPr>
          <p:nvPr/>
        </p:nvPicPr>
        <p:blipFill>
          <a:blip r:embed="rId2" cstate="print"/>
          <a:srcRect/>
          <a:stretch>
            <a:fillRect/>
          </a:stretch>
        </p:blipFill>
        <p:spPr bwMode="auto">
          <a:xfrm>
            <a:off x="3428992" y="1285860"/>
            <a:ext cx="2500330" cy="3323019"/>
          </a:xfrm>
          <a:prstGeom prst="rect">
            <a:avLst/>
          </a:prstGeom>
          <a:noFill/>
        </p:spPr>
      </p:pic>
      <p:pic>
        <p:nvPicPr>
          <p:cNvPr id="3076" name="Picture 4" descr="C:\Users\Adam1\Desktop\INNOWACJA\202658071_4049483108479726_8694421758982527358_n.jpg"/>
          <p:cNvPicPr>
            <a:picLocks noChangeAspect="1" noChangeArrowheads="1"/>
          </p:cNvPicPr>
          <p:nvPr/>
        </p:nvPicPr>
        <p:blipFill>
          <a:blip r:embed="rId3" cstate="print"/>
          <a:srcRect/>
          <a:stretch>
            <a:fillRect/>
          </a:stretch>
        </p:blipFill>
        <p:spPr bwMode="auto">
          <a:xfrm>
            <a:off x="571472" y="500041"/>
            <a:ext cx="2500330" cy="3323019"/>
          </a:xfrm>
          <a:prstGeom prst="rect">
            <a:avLst/>
          </a:prstGeom>
          <a:noFill/>
        </p:spPr>
      </p:pic>
      <p:pic>
        <p:nvPicPr>
          <p:cNvPr id="3078" name="Picture 6" descr="C:\Users\Adam1\Desktop\INNOWACJA\203818057_404013427470191_2752054251842707825_n.jpg"/>
          <p:cNvPicPr>
            <a:picLocks noChangeAspect="1" noChangeArrowheads="1"/>
          </p:cNvPicPr>
          <p:nvPr/>
        </p:nvPicPr>
        <p:blipFill>
          <a:blip r:embed="rId4" cstate="print"/>
          <a:srcRect/>
          <a:stretch>
            <a:fillRect/>
          </a:stretch>
        </p:blipFill>
        <p:spPr bwMode="auto">
          <a:xfrm>
            <a:off x="6215073" y="2786058"/>
            <a:ext cx="2472587" cy="328614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Bogactwo smaków kuchni meksykańskiej</a:t>
            </a:r>
            <a:endParaRPr lang="pl-PL" b="1" dirty="0"/>
          </a:p>
        </p:txBody>
      </p:sp>
      <p:sp>
        <p:nvSpPr>
          <p:cNvPr id="3" name="Symbol zastępczy zawartości 2"/>
          <p:cNvSpPr>
            <a:spLocks noGrp="1"/>
          </p:cNvSpPr>
          <p:nvPr>
            <p:ph idx="1"/>
          </p:nvPr>
        </p:nvSpPr>
        <p:spPr/>
        <p:txBody>
          <a:bodyPr>
            <a:normAutofit/>
          </a:bodyPr>
          <a:lstStyle/>
          <a:p>
            <a:pPr>
              <a:buNone/>
            </a:pPr>
            <a:r>
              <a:rPr lang="pl-PL" sz="1800" b="1" dirty="0" smtClean="0">
                <a:latin typeface="Times New Roman" pitchFamily="18" charset="0"/>
                <a:cs typeface="Times New Roman" pitchFamily="18" charset="0"/>
              </a:rPr>
              <a:t>DOMOWA TORTILLA</a:t>
            </a:r>
            <a:endParaRPr lang="pl-PL" sz="1800" dirty="0" smtClean="0">
              <a:latin typeface="Times New Roman" pitchFamily="18" charset="0"/>
              <a:cs typeface="Times New Roman" pitchFamily="18" charset="0"/>
            </a:endParaRPr>
          </a:p>
          <a:p>
            <a:r>
              <a:rPr lang="pl-PL" sz="1800" b="1" u="sng" dirty="0" smtClean="0">
                <a:latin typeface="Times New Roman" pitchFamily="18" charset="0"/>
                <a:cs typeface="Times New Roman" pitchFamily="18" charset="0"/>
              </a:rPr>
              <a:t>Składniki</a:t>
            </a:r>
            <a:endParaRPr lang="pl-PL" sz="1800" dirty="0" smtClean="0">
              <a:latin typeface="Times New Roman" pitchFamily="18" charset="0"/>
              <a:cs typeface="Times New Roman" pitchFamily="18" charset="0"/>
            </a:endParaRPr>
          </a:p>
          <a:p>
            <a:r>
              <a:rPr lang="pl-PL" sz="1800" u="sng" dirty="0" smtClean="0">
                <a:latin typeface="Times New Roman" pitchFamily="18" charset="0"/>
                <a:cs typeface="Times New Roman" pitchFamily="18" charset="0"/>
              </a:rPr>
              <a:t>ciasto na placki:</a:t>
            </a: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mąka pszenna 300 g,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woda 150 ml,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łyżeczka soli,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łyżka oleju</a:t>
            </a:r>
            <a:br>
              <a:rPr lang="pl-PL" sz="1800" dirty="0" smtClean="0">
                <a:latin typeface="Times New Roman" pitchFamily="18" charset="0"/>
                <a:cs typeface="Times New Roman" pitchFamily="18" charset="0"/>
              </a:rPr>
            </a:br>
            <a:r>
              <a:rPr lang="pl-PL" sz="1800" u="sng" dirty="0" smtClean="0">
                <a:latin typeface="Times New Roman" pitchFamily="18" charset="0"/>
                <a:cs typeface="Times New Roman" pitchFamily="18" charset="0"/>
              </a:rPr>
              <a:t>farsz:</a:t>
            </a: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pierś z kurczaka,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ulubione warzywa,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przyprawa do kurczaka, </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przyprawa do </a:t>
            </a:r>
            <a:r>
              <a:rPr lang="pl-PL" sz="1800" dirty="0" err="1" smtClean="0">
                <a:latin typeface="Times New Roman" pitchFamily="18" charset="0"/>
                <a:cs typeface="Times New Roman" pitchFamily="18" charset="0"/>
              </a:rPr>
              <a:t>kebaba</a:t>
            </a:r>
            <a:r>
              <a:rPr lang="pl-PL" sz="1800" dirty="0" smtClean="0">
                <a:latin typeface="Times New Roman" pitchFamily="18" charset="0"/>
                <a:cs typeface="Times New Roman" pitchFamily="18" charset="0"/>
              </a:rPr>
              <a:t> sos czosnkowy:</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ulubione sosy</a:t>
            </a:r>
            <a:endParaRPr lang="pl-PL" sz="1800" dirty="0">
              <a:latin typeface="Times New Roman" pitchFamily="18" charset="0"/>
              <a:cs typeface="Times New Roman" pitchFamily="18" charset="0"/>
            </a:endParaRPr>
          </a:p>
        </p:txBody>
      </p:sp>
      <p:pic>
        <p:nvPicPr>
          <p:cNvPr id="4098" name="Picture 2" descr="C:\Users\Adam1\Desktop\INNOWACJA\204085673_1219911025119450_5759503963562428076_n.jpg"/>
          <p:cNvPicPr>
            <a:picLocks noChangeAspect="1" noChangeArrowheads="1"/>
          </p:cNvPicPr>
          <p:nvPr/>
        </p:nvPicPr>
        <p:blipFill>
          <a:blip r:embed="rId2" cstate="print"/>
          <a:srcRect/>
          <a:stretch>
            <a:fillRect/>
          </a:stretch>
        </p:blipFill>
        <p:spPr bwMode="auto">
          <a:xfrm>
            <a:off x="5357818" y="1428736"/>
            <a:ext cx="3010106" cy="400052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61110"/>
          </a:xfrm>
        </p:spPr>
        <p:txBody>
          <a:bodyPr>
            <a:normAutofit fontScale="90000"/>
          </a:bodyPr>
          <a:lstStyle/>
          <a:p>
            <a:endParaRPr lang="pl-PL" dirty="0"/>
          </a:p>
        </p:txBody>
      </p:sp>
      <p:sp>
        <p:nvSpPr>
          <p:cNvPr id="3" name="Symbol zastępczy zawartości 2"/>
          <p:cNvSpPr>
            <a:spLocks noGrp="1"/>
          </p:cNvSpPr>
          <p:nvPr>
            <p:ph idx="1"/>
          </p:nvPr>
        </p:nvSpPr>
        <p:spPr>
          <a:xfrm>
            <a:off x="457200" y="642918"/>
            <a:ext cx="8229600" cy="5811890"/>
          </a:xfrm>
        </p:spPr>
        <p:txBody>
          <a:bodyPr>
            <a:normAutofit/>
          </a:bodyPr>
          <a:lstStyle/>
          <a:p>
            <a:r>
              <a:rPr lang="pl-PL" sz="1800" b="1" dirty="0" smtClean="0">
                <a:latin typeface="Times New Roman" pitchFamily="18" charset="0"/>
                <a:cs typeface="Times New Roman" pitchFamily="18" charset="0"/>
              </a:rPr>
              <a:t>Sposób przygotowania przepisu:</a:t>
            </a:r>
            <a:endParaRPr lang="pl-PL" sz="1800" dirty="0" smtClean="0">
              <a:latin typeface="Times New Roman" pitchFamily="18" charset="0"/>
              <a:cs typeface="Times New Roman" pitchFamily="18" charset="0"/>
            </a:endParaRP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W misce przygotowujemy ciasto na placki. Do mąki z solą dodajemy wodę oraz olej, następnie zagniatamy aż do uzyskania jednolitej konsystencji. Dzielimy ciasto na cztery równe części, wałkujemy je na okrągłe placki o średnicy dna patelni. Placki nie powinny wyjść za grube (około 2 mm)</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Układamy placki na rozgrzanej wcześniej patelni (ważne jest to aby nie natłuszczać jej powierzchni) i smażymy z dwóch stron aż do momentu powstania delikatnie zarumienionych plamek.</a:t>
            </a:r>
          </a:p>
          <a:p>
            <a:endParaRPr lang="pl-PL" sz="1800" dirty="0" smtClean="0">
              <a:latin typeface="Times New Roman" pitchFamily="18" charset="0"/>
              <a:cs typeface="Times New Roman" pitchFamily="18" charset="0"/>
            </a:endParaRPr>
          </a:p>
          <a:p>
            <a:r>
              <a:rPr lang="pl-PL" sz="1800" dirty="0" smtClean="0">
                <a:latin typeface="Times New Roman" pitchFamily="18" charset="0"/>
                <a:cs typeface="Times New Roman" pitchFamily="18" charset="0"/>
              </a:rPr>
              <a:t>Usmażony placek smarujemy ulubionym sosem. Następnie układamy dowolną kombinację warzyw i kurczaka. Całość ponownie polewamy sosem oraz zawijamy w rulon.</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ergetyczny">
  <a:themeElements>
    <a:clrScheme name="Energetyczny">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Energetyczn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Energetyczny">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401</TotalTime>
  <Words>2071</Words>
  <Application>Microsoft Office PowerPoint</Application>
  <PresentationFormat>Pokaz na ekranie (4:3)</PresentationFormat>
  <Paragraphs>219</Paragraphs>
  <Slides>34</Slides>
  <Notes>0</Notes>
  <HiddenSlides>0</HiddenSlides>
  <MMClips>0</MMClips>
  <ScaleCrop>false</ScaleCrop>
  <HeadingPairs>
    <vt:vector size="4" baseType="variant">
      <vt:variant>
        <vt:lpstr>Motyw</vt:lpstr>
      </vt:variant>
      <vt:variant>
        <vt:i4>1</vt:i4>
      </vt:variant>
      <vt:variant>
        <vt:lpstr>Tytuły slajdów</vt:lpstr>
      </vt:variant>
      <vt:variant>
        <vt:i4>34</vt:i4>
      </vt:variant>
    </vt:vector>
  </HeadingPairs>
  <TitlesOfParts>
    <vt:vector size="35" baseType="lpstr">
      <vt:lpstr>Energetyczny</vt:lpstr>
      <vt:lpstr>PODRÓŻE KULINARNE PO SMAKACH ŚWIATA</vt:lpstr>
      <vt:lpstr>Tradycyjne dania kuchni gruzińskiej. </vt:lpstr>
      <vt:lpstr>Slajd 3</vt:lpstr>
      <vt:lpstr>Slajd 4</vt:lpstr>
      <vt:lpstr> </vt:lpstr>
      <vt:lpstr>Slajd 6</vt:lpstr>
      <vt:lpstr>Slajd 7</vt:lpstr>
      <vt:lpstr>Bogactwo smaków kuchni meksykańskiej</vt:lpstr>
      <vt:lpstr>Slajd 9</vt:lpstr>
      <vt:lpstr>Slajd 10</vt:lpstr>
      <vt:lpstr>Slajd 11</vt:lpstr>
      <vt:lpstr>Slajd 12</vt:lpstr>
      <vt:lpstr>Kuchnia węgierska </vt:lpstr>
      <vt:lpstr>Slajd 14</vt:lpstr>
      <vt:lpstr>Slajd 15</vt:lpstr>
      <vt:lpstr>Slajd 16</vt:lpstr>
      <vt:lpstr>Slajd 17</vt:lpstr>
      <vt:lpstr>Kuchnia amerykańska  - można zdrowo i kolorowo </vt:lpstr>
      <vt:lpstr>Slajd 19</vt:lpstr>
      <vt:lpstr>Slajd 20</vt:lpstr>
      <vt:lpstr>Slajd 21</vt:lpstr>
      <vt:lpstr>Slajd 22</vt:lpstr>
      <vt:lpstr>Kuchnia Śródziemnomorska – lekko, szybko, smacznie </vt:lpstr>
      <vt:lpstr>Slajd 24</vt:lpstr>
      <vt:lpstr>Slajd 25</vt:lpstr>
      <vt:lpstr>Slajd 26</vt:lpstr>
      <vt:lpstr>Slajd 27</vt:lpstr>
      <vt:lpstr>Slajd 28</vt:lpstr>
      <vt:lpstr>Francuski szyk nie tylko na ulicach </vt:lpstr>
      <vt:lpstr>Slajd 30</vt:lpstr>
      <vt:lpstr>Slajd 31</vt:lpstr>
      <vt:lpstr>Slajd 32</vt:lpstr>
      <vt:lpstr>Slajd 33</vt:lpstr>
      <vt:lpstr>Slajd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PODRÓŻE KULINARNE PO SMAKACH ŚWIATA</dc:title>
  <dc:creator>Adam1</dc:creator>
  <cp:lastModifiedBy>Wife</cp:lastModifiedBy>
  <cp:revision>4</cp:revision>
  <dcterms:created xsi:type="dcterms:W3CDTF">2021-06-22T09:33:48Z</dcterms:created>
  <dcterms:modified xsi:type="dcterms:W3CDTF">2021-06-22T19:47:40Z</dcterms:modified>
</cp:coreProperties>
</file>