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docProps/custom.xml" ContentType="application/vnd.openxmlformats-officedocument.custom-properties+xml"/>
  <Override PartName="/ppt/changesInfos/changesInfo1.xml" ContentType="application/vnd.ms-powerpoint.changesinfo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customXml/itemProps2.xml" ContentType="application/vnd.openxmlformats-officedocument.customXml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customXml/itemProps3.xml" ContentType="application/vnd.openxmlformats-officedocument.customXml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84" r:id="rId5"/>
  </p:sldMasterIdLst>
  <p:notesMasterIdLst>
    <p:notesMasterId r:id="rId59"/>
  </p:notesMasterIdLst>
  <p:sldIdLst>
    <p:sldId id="271" r:id="rId6"/>
    <p:sldId id="288" r:id="rId7"/>
    <p:sldId id="303" r:id="rId8"/>
    <p:sldId id="327" r:id="rId9"/>
    <p:sldId id="305" r:id="rId10"/>
    <p:sldId id="306" r:id="rId11"/>
    <p:sldId id="308" r:id="rId12"/>
    <p:sldId id="309" r:id="rId13"/>
    <p:sldId id="342" r:id="rId14"/>
    <p:sldId id="357" r:id="rId15"/>
    <p:sldId id="340" r:id="rId16"/>
    <p:sldId id="324" r:id="rId17"/>
    <p:sldId id="369" r:id="rId18"/>
    <p:sldId id="349" r:id="rId19"/>
    <p:sldId id="373" r:id="rId20"/>
    <p:sldId id="347" r:id="rId21"/>
    <p:sldId id="368" r:id="rId22"/>
    <p:sldId id="374" r:id="rId23"/>
    <p:sldId id="346" r:id="rId24"/>
    <p:sldId id="333" r:id="rId25"/>
    <p:sldId id="350" r:id="rId26"/>
    <p:sldId id="334" r:id="rId27"/>
    <p:sldId id="335" r:id="rId28"/>
    <p:sldId id="360" r:id="rId29"/>
    <p:sldId id="372" r:id="rId30"/>
    <p:sldId id="363" r:id="rId31"/>
    <p:sldId id="362" r:id="rId32"/>
    <p:sldId id="361" r:id="rId33"/>
    <p:sldId id="286" r:id="rId34"/>
    <p:sldId id="351" r:id="rId35"/>
    <p:sldId id="352" r:id="rId36"/>
    <p:sldId id="337" r:id="rId37"/>
    <p:sldId id="294" r:id="rId38"/>
    <p:sldId id="299" r:id="rId39"/>
    <p:sldId id="265" r:id="rId40"/>
    <p:sldId id="292" r:id="rId41"/>
    <p:sldId id="260" r:id="rId42"/>
    <p:sldId id="330" r:id="rId43"/>
    <p:sldId id="331" r:id="rId44"/>
    <p:sldId id="315" r:id="rId45"/>
    <p:sldId id="297" r:id="rId46"/>
    <p:sldId id="364" r:id="rId47"/>
    <p:sldId id="291" r:id="rId48"/>
    <p:sldId id="345" r:id="rId49"/>
    <p:sldId id="344" r:id="rId50"/>
    <p:sldId id="365" r:id="rId51"/>
    <p:sldId id="275" r:id="rId52"/>
    <p:sldId id="314" r:id="rId53"/>
    <p:sldId id="355" r:id="rId54"/>
    <p:sldId id="356" r:id="rId55"/>
    <p:sldId id="290" r:id="rId56"/>
    <p:sldId id="295" r:id="rId57"/>
    <p:sldId id="296" r:id="rId58"/>
  </p:sldIdLst>
  <p:sldSz cx="9144000" cy="6858000" type="screen4x3"/>
  <p:notesSz cx="6858000" cy="9144000"/>
  <p:defaultTextStyle>
    <a:defPPr>
      <a:defRPr lang="pl-PL"/>
    </a:defPPr>
    <a:lvl1pPr marL="0" algn="l" defTabSz="91383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6915" algn="l" defTabSz="91383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3832" algn="l" defTabSz="91383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0748" algn="l" defTabSz="91383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7662" algn="l" defTabSz="91383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4579" algn="l" defTabSz="91383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1494" algn="l" defTabSz="91383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8408" algn="l" defTabSz="91383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5325" algn="l" defTabSz="91383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FF66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97A6004-3677-492D-9F6A-36EE27B23B3E}" v="83" dt="2020-05-01T12:30:17.289"/>
    <p1510:client id="{B575DA5F-308E-4EAA-9884-2A92A9528A65}" v="41" dt="2020-04-30T05:28:29.980"/>
    <p1510:client id="{6054E5CC-3478-4D4D-8D2B-DF9E579E9655}" v="44" dt="2020-05-02T16:09:09.507"/>
    <p1510:client id="{28E55C9A-BF98-4985-AFA2-223523663850}" v="71" dt="2020-04-30T13:28:36.994"/>
    <p1510:client id="{7D094607-70F0-4A8B-B58E-DEC93C7CAF1D}" v="59" dt="2020-04-30T13:31:28.267"/>
    <p1510:client id="{6AE7F011-2063-43CE-89E3-C428A628A243}" v="5" dt="2020-05-02T16:07:09.137"/>
    <p1510:client id="{84912BAC-ADE2-4321-B368-96CE8F2BE035}" v="48" dt="2020-05-04T07:30:48.08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-101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61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presProps" Target="presProps.xml"/><Relationship Id="rId65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microsoft.com/office/2016/11/relationships/changesInfo" Target="changesInfos/changesInfo1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zena Prazuch" userId="S::marzenaprazuch@kollataj.onmicrosoft.com::3d55e46b-412c-469e-93e1-9eb854ef19d7" providerId="AD" clId="Web-{7D094607-70F0-4A8B-B58E-DEC93C7CAF1D}"/>
    <pc:docChg chg="modSld">
      <pc:chgData name="Marzena Prazuch" userId="S::marzenaprazuch@kollataj.onmicrosoft.com::3d55e46b-412c-469e-93e1-9eb854ef19d7" providerId="AD" clId="Web-{7D094607-70F0-4A8B-B58E-DEC93C7CAF1D}" dt="2020-04-30T13:31:28.267" v="58" actId="20577"/>
      <pc:docMkLst>
        <pc:docMk/>
      </pc:docMkLst>
      <pc:sldChg chg="modSp">
        <pc:chgData name="Marzena Prazuch" userId="S::marzenaprazuch@kollataj.onmicrosoft.com::3d55e46b-412c-469e-93e1-9eb854ef19d7" providerId="AD" clId="Web-{7D094607-70F0-4A8B-B58E-DEC93C7CAF1D}" dt="2020-04-30T13:31:27.377" v="56" actId="20577"/>
        <pc:sldMkLst>
          <pc:docMk/>
          <pc:sldMk cId="0" sldId="350"/>
        </pc:sldMkLst>
        <pc:spChg chg="mod">
          <ac:chgData name="Marzena Prazuch" userId="S::marzenaprazuch@kollataj.onmicrosoft.com::3d55e46b-412c-469e-93e1-9eb854ef19d7" providerId="AD" clId="Web-{7D094607-70F0-4A8B-B58E-DEC93C7CAF1D}" dt="2020-04-30T13:31:27.377" v="56" actId="20577"/>
          <ac:spMkLst>
            <pc:docMk/>
            <pc:sldMk cId="0" sldId="350"/>
            <ac:spMk id="3" creationId="{00000000-0000-0000-0000-000000000000}"/>
          </ac:spMkLst>
        </pc:spChg>
        <pc:picChg chg="mod">
          <ac:chgData name="Marzena Prazuch" userId="S::marzenaprazuch@kollataj.onmicrosoft.com::3d55e46b-412c-469e-93e1-9eb854ef19d7" providerId="AD" clId="Web-{7D094607-70F0-4A8B-B58E-DEC93C7CAF1D}" dt="2020-04-30T13:31:17.580" v="55" actId="1076"/>
          <ac:picMkLst>
            <pc:docMk/>
            <pc:sldMk cId="0" sldId="350"/>
            <ac:picMk id="4" creationId="{00000000-0000-0000-0000-000000000000}"/>
          </ac:picMkLst>
        </pc:picChg>
      </pc:sldChg>
    </pc:docChg>
  </pc:docChgLst>
  <pc:docChgLst>
    <pc:chgData name="Marzena Prazuch" userId="S::marzenaprazuch@kollataj.onmicrosoft.com::3d55e46b-412c-469e-93e1-9eb854ef19d7" providerId="AD" clId="Web-{6AE7F011-2063-43CE-89E3-C428A628A243}"/>
    <pc:docChg chg="addSld modSld">
      <pc:chgData name="Marzena Prazuch" userId="S::marzenaprazuch@kollataj.onmicrosoft.com::3d55e46b-412c-469e-93e1-9eb854ef19d7" providerId="AD" clId="Web-{6AE7F011-2063-43CE-89E3-C428A628A243}" dt="2020-05-02T16:07:09.137" v="4" actId="20577"/>
      <pc:docMkLst>
        <pc:docMk/>
      </pc:docMkLst>
      <pc:sldChg chg="modSp new">
        <pc:chgData name="Marzena Prazuch" userId="S::marzenaprazuch@kollataj.onmicrosoft.com::3d55e46b-412c-469e-93e1-9eb854ef19d7" providerId="AD" clId="Web-{6AE7F011-2063-43CE-89E3-C428A628A243}" dt="2020-05-02T16:07:09.137" v="3" actId="20577"/>
        <pc:sldMkLst>
          <pc:docMk/>
          <pc:sldMk cId="2611561242" sldId="374"/>
        </pc:sldMkLst>
        <pc:spChg chg="mod">
          <ac:chgData name="Marzena Prazuch" userId="S::marzenaprazuch@kollataj.onmicrosoft.com::3d55e46b-412c-469e-93e1-9eb854ef19d7" providerId="AD" clId="Web-{6AE7F011-2063-43CE-89E3-C428A628A243}" dt="2020-05-02T16:07:09.137" v="3" actId="20577"/>
          <ac:spMkLst>
            <pc:docMk/>
            <pc:sldMk cId="2611561242" sldId="374"/>
            <ac:spMk id="3" creationId="{FABBC54C-5172-4FDD-9453-F3026E9DA5E6}"/>
          </ac:spMkLst>
        </pc:spChg>
      </pc:sldChg>
    </pc:docChg>
  </pc:docChgLst>
  <pc:docChgLst>
    <pc:chgData name="Marzena Prazuch" userId="S::marzenaprazuch@kollataj.onmicrosoft.com::3d55e46b-412c-469e-93e1-9eb854ef19d7" providerId="AD" clId="Web-{6054E5CC-3478-4D4D-8D2B-DF9E579E9655}"/>
    <pc:docChg chg="modSld">
      <pc:chgData name="Marzena Prazuch" userId="S::marzenaprazuch@kollataj.onmicrosoft.com::3d55e46b-412c-469e-93e1-9eb854ef19d7" providerId="AD" clId="Web-{6054E5CC-3478-4D4D-8D2B-DF9E579E9655}" dt="2020-05-02T16:09:09.507" v="42" actId="20577"/>
      <pc:docMkLst>
        <pc:docMk/>
      </pc:docMkLst>
      <pc:sldChg chg="modSp">
        <pc:chgData name="Marzena Prazuch" userId="S::marzenaprazuch@kollataj.onmicrosoft.com::3d55e46b-412c-469e-93e1-9eb854ef19d7" providerId="AD" clId="Web-{6054E5CC-3478-4D4D-8D2B-DF9E579E9655}" dt="2020-05-02T16:09:09.507" v="41" actId="20577"/>
        <pc:sldMkLst>
          <pc:docMk/>
          <pc:sldMk cId="2611561242" sldId="374"/>
        </pc:sldMkLst>
        <pc:spChg chg="mod">
          <ac:chgData name="Marzena Prazuch" userId="S::marzenaprazuch@kollataj.onmicrosoft.com::3d55e46b-412c-469e-93e1-9eb854ef19d7" providerId="AD" clId="Web-{6054E5CC-3478-4D4D-8D2B-DF9E579E9655}" dt="2020-05-02T16:08:36.726" v="12" actId="20577"/>
          <ac:spMkLst>
            <pc:docMk/>
            <pc:sldMk cId="2611561242" sldId="374"/>
            <ac:spMk id="2" creationId="{0F75FEE9-DEA4-441E-85FB-461634E44B42}"/>
          </ac:spMkLst>
        </pc:spChg>
        <pc:spChg chg="mod">
          <ac:chgData name="Marzena Prazuch" userId="S::marzenaprazuch@kollataj.onmicrosoft.com::3d55e46b-412c-469e-93e1-9eb854ef19d7" providerId="AD" clId="Web-{6054E5CC-3478-4D4D-8D2B-DF9E579E9655}" dt="2020-05-02T16:09:09.507" v="41" actId="20577"/>
          <ac:spMkLst>
            <pc:docMk/>
            <pc:sldMk cId="2611561242" sldId="374"/>
            <ac:spMk id="3" creationId="{FABBC54C-5172-4FDD-9453-F3026E9DA5E6}"/>
          </ac:spMkLst>
        </pc:spChg>
      </pc:sldChg>
    </pc:docChg>
  </pc:docChgLst>
  <pc:docChgLst>
    <pc:chgData name="Marzena Prazuch" userId="S::marzenaprazuch@kollataj.onmicrosoft.com::3d55e46b-412c-469e-93e1-9eb854ef19d7" providerId="AD" clId="Web-{84912BAC-ADE2-4321-B368-96CE8F2BE035}"/>
    <pc:docChg chg="modSld">
      <pc:chgData name="Marzena Prazuch" userId="S::marzenaprazuch@kollataj.onmicrosoft.com::3d55e46b-412c-469e-93e1-9eb854ef19d7" providerId="AD" clId="Web-{84912BAC-ADE2-4321-B368-96CE8F2BE035}" dt="2020-05-04T07:30:48.083" v="46" actId="20577"/>
      <pc:docMkLst>
        <pc:docMk/>
      </pc:docMkLst>
      <pc:sldChg chg="modSp">
        <pc:chgData name="Marzena Prazuch" userId="S::marzenaprazuch@kollataj.onmicrosoft.com::3d55e46b-412c-469e-93e1-9eb854ef19d7" providerId="AD" clId="Web-{84912BAC-ADE2-4321-B368-96CE8F2BE035}" dt="2020-05-04T07:28:14.472" v="2" actId="20577"/>
        <pc:sldMkLst>
          <pc:docMk/>
          <pc:sldMk cId="0" sldId="324"/>
        </pc:sldMkLst>
        <pc:spChg chg="mod">
          <ac:chgData name="Marzena Prazuch" userId="S::marzenaprazuch@kollataj.onmicrosoft.com::3d55e46b-412c-469e-93e1-9eb854ef19d7" providerId="AD" clId="Web-{84912BAC-ADE2-4321-B368-96CE8F2BE035}" dt="2020-05-04T07:28:14.472" v="2" actId="20577"/>
          <ac:spMkLst>
            <pc:docMk/>
            <pc:sldMk cId="0" sldId="324"/>
            <ac:spMk id="3" creationId="{00000000-0000-0000-0000-000000000000}"/>
          </ac:spMkLst>
        </pc:spChg>
      </pc:sldChg>
      <pc:sldChg chg="modSp">
        <pc:chgData name="Marzena Prazuch" userId="S::marzenaprazuch@kollataj.onmicrosoft.com::3d55e46b-412c-469e-93e1-9eb854ef19d7" providerId="AD" clId="Web-{84912BAC-ADE2-4321-B368-96CE8F2BE035}" dt="2020-05-04T07:28:54.863" v="13" actId="1076"/>
        <pc:sldMkLst>
          <pc:docMk/>
          <pc:sldMk cId="0" sldId="369"/>
        </pc:sldMkLst>
        <pc:spChg chg="mod">
          <ac:chgData name="Marzena Prazuch" userId="S::marzenaprazuch@kollataj.onmicrosoft.com::3d55e46b-412c-469e-93e1-9eb854ef19d7" providerId="AD" clId="Web-{84912BAC-ADE2-4321-B368-96CE8F2BE035}" dt="2020-05-04T07:28:51.098" v="10" actId="20577"/>
          <ac:spMkLst>
            <pc:docMk/>
            <pc:sldMk cId="0" sldId="369"/>
            <ac:spMk id="3" creationId="{00000000-0000-0000-0000-000000000000}"/>
          </ac:spMkLst>
        </pc:spChg>
        <pc:picChg chg="mod">
          <ac:chgData name="Marzena Prazuch" userId="S::marzenaprazuch@kollataj.onmicrosoft.com::3d55e46b-412c-469e-93e1-9eb854ef19d7" providerId="AD" clId="Web-{84912BAC-ADE2-4321-B368-96CE8F2BE035}" dt="2020-05-04T07:28:54.863" v="13" actId="1076"/>
          <ac:picMkLst>
            <pc:docMk/>
            <pc:sldMk cId="0" sldId="369"/>
            <ac:picMk id="4" creationId="{00000000-0000-0000-0000-000000000000}"/>
          </ac:picMkLst>
        </pc:picChg>
      </pc:sldChg>
      <pc:sldChg chg="modSp">
        <pc:chgData name="Marzena Prazuch" userId="S::marzenaprazuch@kollataj.onmicrosoft.com::3d55e46b-412c-469e-93e1-9eb854ef19d7" providerId="AD" clId="Web-{84912BAC-ADE2-4321-B368-96CE8F2BE035}" dt="2020-05-04T07:29:15.285" v="16" actId="20577"/>
        <pc:sldMkLst>
          <pc:docMk/>
          <pc:sldMk cId="3412401814" sldId="373"/>
        </pc:sldMkLst>
        <pc:spChg chg="mod">
          <ac:chgData name="Marzena Prazuch" userId="S::marzenaprazuch@kollataj.onmicrosoft.com::3d55e46b-412c-469e-93e1-9eb854ef19d7" providerId="AD" clId="Web-{84912BAC-ADE2-4321-B368-96CE8F2BE035}" dt="2020-05-04T07:29:15.285" v="16" actId="20577"/>
          <ac:spMkLst>
            <pc:docMk/>
            <pc:sldMk cId="3412401814" sldId="373"/>
            <ac:spMk id="2" creationId="{15BA0BCA-7F45-4C56-A697-2510A47646A6}"/>
          </ac:spMkLst>
        </pc:spChg>
      </pc:sldChg>
      <pc:sldChg chg="modSp">
        <pc:chgData name="Marzena Prazuch" userId="S::marzenaprazuch@kollataj.onmicrosoft.com::3d55e46b-412c-469e-93e1-9eb854ef19d7" providerId="AD" clId="Web-{84912BAC-ADE2-4321-B368-96CE8F2BE035}" dt="2020-05-04T07:30:48.083" v="45" actId="20577"/>
        <pc:sldMkLst>
          <pc:docMk/>
          <pc:sldMk cId="2611561242" sldId="374"/>
        </pc:sldMkLst>
        <pc:spChg chg="mod">
          <ac:chgData name="Marzena Prazuch" userId="S::marzenaprazuch@kollataj.onmicrosoft.com::3d55e46b-412c-469e-93e1-9eb854ef19d7" providerId="AD" clId="Web-{84912BAC-ADE2-4321-B368-96CE8F2BE035}" dt="2020-05-04T07:30:48.083" v="45" actId="20577"/>
          <ac:spMkLst>
            <pc:docMk/>
            <pc:sldMk cId="2611561242" sldId="374"/>
            <ac:spMk id="3" creationId="{FABBC54C-5172-4FDD-9453-F3026E9DA5E6}"/>
          </ac:spMkLst>
        </pc:spChg>
      </pc:sldChg>
    </pc:docChg>
  </pc:docChgLst>
  <pc:docChgLst>
    <pc:chgData name="Miroslawa Tutaj" userId="S::miroslawatutaj@kollataj.onmicrosoft.com::c0f49936-8c12-490b-aba9-9db261799187" providerId="AD" clId="Web-{B575DA5F-308E-4EAA-9884-2A92A9528A65}"/>
    <pc:docChg chg="modSld">
      <pc:chgData name="Miroslawa Tutaj" userId="S::miroslawatutaj@kollataj.onmicrosoft.com::c0f49936-8c12-490b-aba9-9db261799187" providerId="AD" clId="Web-{B575DA5F-308E-4EAA-9884-2A92A9528A65}" dt="2020-04-30T05:28:29.980" v="40" actId="20577"/>
      <pc:docMkLst>
        <pc:docMk/>
      </pc:docMkLst>
      <pc:sldChg chg="modSp">
        <pc:chgData name="Miroslawa Tutaj" userId="S::miroslawatutaj@kollataj.onmicrosoft.com::c0f49936-8c12-490b-aba9-9db261799187" providerId="AD" clId="Web-{B575DA5F-308E-4EAA-9884-2A92A9528A65}" dt="2020-04-30T05:28:27.776" v="38" actId="20577"/>
        <pc:sldMkLst>
          <pc:docMk/>
          <pc:sldMk cId="0" sldId="346"/>
        </pc:sldMkLst>
        <pc:spChg chg="mod">
          <ac:chgData name="Miroslawa Tutaj" userId="S::miroslawatutaj@kollataj.onmicrosoft.com::c0f49936-8c12-490b-aba9-9db261799187" providerId="AD" clId="Web-{B575DA5F-308E-4EAA-9884-2A92A9528A65}" dt="2020-04-30T05:28:27.776" v="38" actId="20577"/>
          <ac:spMkLst>
            <pc:docMk/>
            <pc:sldMk cId="0" sldId="346"/>
            <ac:spMk id="3" creationId="{00000000-0000-0000-0000-000000000000}"/>
          </ac:spMkLst>
        </pc:spChg>
      </pc:sldChg>
    </pc:docChg>
  </pc:docChgLst>
  <pc:docChgLst>
    <pc:chgData name="Marzena Prazuch" userId="S::marzenaprazuch@kollataj.onmicrosoft.com::3d55e46b-412c-469e-93e1-9eb854ef19d7" providerId="AD" clId="Web-{28E55C9A-BF98-4985-AFA2-223523663850}"/>
    <pc:docChg chg="addSld modSld">
      <pc:chgData name="Marzena Prazuch" userId="S::marzenaprazuch@kollataj.onmicrosoft.com::3d55e46b-412c-469e-93e1-9eb854ef19d7" providerId="AD" clId="Web-{28E55C9A-BF98-4985-AFA2-223523663850}" dt="2020-04-30T13:28:36.994" v="68" actId="20577"/>
      <pc:docMkLst>
        <pc:docMk/>
      </pc:docMkLst>
      <pc:sldChg chg="modSp new">
        <pc:chgData name="Marzena Prazuch" userId="S::marzenaprazuch@kollataj.onmicrosoft.com::3d55e46b-412c-469e-93e1-9eb854ef19d7" providerId="AD" clId="Web-{28E55C9A-BF98-4985-AFA2-223523663850}" dt="2020-04-30T13:28:36.994" v="67" actId="20577"/>
        <pc:sldMkLst>
          <pc:docMk/>
          <pc:sldMk cId="3412401814" sldId="373"/>
        </pc:sldMkLst>
        <pc:spChg chg="mod">
          <ac:chgData name="Marzena Prazuch" userId="S::marzenaprazuch@kollataj.onmicrosoft.com::3d55e46b-412c-469e-93e1-9eb854ef19d7" providerId="AD" clId="Web-{28E55C9A-BF98-4985-AFA2-223523663850}" dt="2020-04-30T13:28:34.072" v="62" actId="14100"/>
          <ac:spMkLst>
            <pc:docMk/>
            <pc:sldMk cId="3412401814" sldId="373"/>
            <ac:spMk id="2" creationId="{15BA0BCA-7F45-4C56-A697-2510A47646A6}"/>
          </ac:spMkLst>
        </pc:spChg>
        <pc:spChg chg="mod">
          <ac:chgData name="Marzena Prazuch" userId="S::marzenaprazuch@kollataj.onmicrosoft.com::3d55e46b-412c-469e-93e1-9eb854ef19d7" providerId="AD" clId="Web-{28E55C9A-BF98-4985-AFA2-223523663850}" dt="2020-04-30T13:28:36.994" v="67" actId="20577"/>
          <ac:spMkLst>
            <pc:docMk/>
            <pc:sldMk cId="3412401814" sldId="373"/>
            <ac:spMk id="3" creationId="{FAC4C55A-199A-42BF-AD98-A12B0A7CB7A6}"/>
          </ac:spMkLst>
        </pc:spChg>
      </pc:sldChg>
    </pc:docChg>
  </pc:docChgLst>
  <pc:docChgLst>
    <pc:chgData name="Miroslawa Tutaj" userId="S::miroslawatutaj@kollataj.onmicrosoft.com::c0f49936-8c12-490b-aba9-9db261799187" providerId="AD" clId="Web-{197A6004-3677-492D-9F6A-36EE27B23B3E}"/>
    <pc:docChg chg="modSld">
      <pc:chgData name="Miroslawa Tutaj" userId="S::miroslawatutaj@kollataj.onmicrosoft.com::c0f49936-8c12-490b-aba9-9db261799187" providerId="AD" clId="Web-{197A6004-3677-492D-9F6A-36EE27B23B3E}" dt="2020-05-01T12:30:16.820" v="81" actId="20577"/>
      <pc:docMkLst>
        <pc:docMk/>
      </pc:docMkLst>
      <pc:sldChg chg="modSp">
        <pc:chgData name="Miroslawa Tutaj" userId="S::miroslawatutaj@kollataj.onmicrosoft.com::c0f49936-8c12-490b-aba9-9db261799187" providerId="AD" clId="Web-{197A6004-3677-492D-9F6A-36EE27B23B3E}" dt="2020-05-01T12:30:16.804" v="80" actId="20577"/>
        <pc:sldMkLst>
          <pc:docMk/>
          <pc:sldMk cId="0" sldId="346"/>
        </pc:sldMkLst>
        <pc:spChg chg="mod">
          <ac:chgData name="Miroslawa Tutaj" userId="S::miroslawatutaj@kollataj.onmicrosoft.com::c0f49936-8c12-490b-aba9-9db261799187" providerId="AD" clId="Web-{197A6004-3677-492D-9F6A-36EE27B23B3E}" dt="2020-05-01T12:30:16.804" v="80" actId="20577"/>
          <ac:spMkLst>
            <pc:docMk/>
            <pc:sldMk cId="0" sldId="346"/>
            <ac:spMk id="3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737EC3-579B-41F5-A2C2-808C135048E5}" type="datetimeFigureOut">
              <a:rPr lang="pl-PL" smtClean="0"/>
              <a:pPr/>
              <a:t>2020-05-25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5AAB3E-CEFC-44CA-9062-45D8D5951B1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30349218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383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915" algn="l" defTabSz="91383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3832" algn="l" defTabSz="91383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0748" algn="l" defTabSz="91383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7662" algn="l" defTabSz="91383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4579" algn="l" defTabSz="91383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1494" algn="l" defTabSz="91383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8408" algn="l" defTabSz="91383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5325" algn="l" defTabSz="91383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5AAB3E-CEFC-44CA-9062-45D8D5951B17}" type="slidenum">
              <a:rPr lang="pl-PL" smtClean="0"/>
              <a:pPr/>
              <a:t>2</a:t>
            </a:fld>
            <a:endParaRPr lang="pl-PL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5AAB3E-CEFC-44CA-9062-45D8D5951B17}" type="slidenum">
              <a:rPr lang="pl-PL" smtClean="0"/>
              <a:pPr/>
              <a:t>14</a:t>
            </a:fld>
            <a:endParaRPr lang="pl-PL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Symbol zastępczy notatek 2"/>
          <p:cNvSpPr txBox="1">
            <a:spLocks noGrp="1"/>
          </p:cNvSpPr>
          <p:nvPr>
            <p:ph type="body" sz="quarter" idx="1"/>
          </p:nvPr>
        </p:nvSpPr>
        <p:spPr>
          <a:xfrm>
            <a:off x="685828" y="4343324"/>
            <a:ext cx="5486309" cy="4037591"/>
          </a:xfrm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5AAB3E-CEFC-44CA-9062-45D8D5951B17}" type="slidenum">
              <a:rPr lang="pl-PL" smtClean="0"/>
              <a:pPr/>
              <a:t>43</a:t>
            </a:fld>
            <a:endParaRPr lang="pl-P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l-PL"/>
              <a:t>Kliknij, aby edytować styl wzorca podtytułu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DD9CD-1367-4D64-A4B6-01FA0808447A}" type="datetimeFigureOut">
              <a:rPr lang="pl-PL" smtClean="0"/>
              <a:pPr/>
              <a:t>2020-05-25</a:t>
            </a:fld>
            <a:endParaRPr lang="pl-PL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4D493-1CB9-4851-8F8F-32037D20E75B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l-PL"/>
              <a:t>Kliknij, aby edytować style wzorca tekstu</a:t>
            </a:r>
          </a:p>
          <a:p>
            <a:pPr lvl="1" eaLnBrk="1" latinLnBrk="0" hangingPunct="1"/>
            <a:r>
              <a:rPr lang="pl-PL"/>
              <a:t>Drugi poziom</a:t>
            </a:r>
          </a:p>
          <a:p>
            <a:pPr lvl="2" eaLnBrk="1" latinLnBrk="0" hangingPunct="1"/>
            <a:r>
              <a:rPr lang="pl-PL"/>
              <a:t>Trzeci poziom</a:t>
            </a:r>
          </a:p>
          <a:p>
            <a:pPr lvl="3" eaLnBrk="1" latinLnBrk="0" hangingPunct="1"/>
            <a:r>
              <a:rPr lang="pl-PL"/>
              <a:t>Czwarty poziom</a:t>
            </a:r>
          </a:p>
          <a:p>
            <a:pPr lvl="4" eaLnBrk="1" latinLnBrk="0" hangingPunct="1"/>
            <a:r>
              <a:rPr lang="pl-PL"/>
              <a:t>Piąty poziom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DD9CD-1367-4D64-A4B6-01FA0808447A}" type="datetimeFigureOut">
              <a:rPr lang="pl-PL" smtClean="0"/>
              <a:pPr/>
              <a:t>2020-05-25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4D493-1CB9-4851-8F8F-32037D20E75B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pl-PL"/>
              <a:t>Kliknij, aby edytować style wzorca tekstu</a:t>
            </a:r>
          </a:p>
          <a:p>
            <a:pPr lvl="1" eaLnBrk="1" latinLnBrk="0" hangingPunct="1"/>
            <a:r>
              <a:rPr lang="pl-PL"/>
              <a:t>Drugi poziom</a:t>
            </a:r>
          </a:p>
          <a:p>
            <a:pPr lvl="2" eaLnBrk="1" latinLnBrk="0" hangingPunct="1"/>
            <a:r>
              <a:rPr lang="pl-PL"/>
              <a:t>Trzeci poziom</a:t>
            </a:r>
          </a:p>
          <a:p>
            <a:pPr lvl="3" eaLnBrk="1" latinLnBrk="0" hangingPunct="1"/>
            <a:r>
              <a:rPr lang="pl-PL"/>
              <a:t>Czwarty poziom</a:t>
            </a:r>
          </a:p>
          <a:p>
            <a:pPr lvl="4" eaLnBrk="1" latinLnBrk="0" hangingPunct="1"/>
            <a:r>
              <a:rPr lang="pl-PL"/>
              <a:t>Piąty poziom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DD9CD-1367-4D64-A4B6-01FA0808447A}" type="datetimeFigureOut">
              <a:rPr lang="pl-PL" smtClean="0"/>
              <a:pPr/>
              <a:t>2020-05-25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4D493-1CB9-4851-8F8F-32037D20E75B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ytuł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17" name="Podtytuł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l-PL"/>
              <a:t>Kliknij, aby edytować styl wzorca podtytułu</a:t>
            </a:r>
            <a:endParaRPr kumimoji="0" lang="en-US"/>
          </a:p>
        </p:txBody>
      </p:sp>
      <p:sp>
        <p:nvSpPr>
          <p:cNvPr id="30" name="Symbol zastępczy daty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DD9CD-1367-4D64-A4B6-01FA0808447A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2020-05-25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9" name="Symbol zastępczy stopki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7" name="Symbol zastępczy numeru slajdu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4D493-1CB9-4851-8F8F-32037D20E75B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pl-PL"/>
              <a:t>Kliknij, aby edytować style wzorca tekstu</a:t>
            </a:r>
          </a:p>
          <a:p>
            <a:pPr lvl="1" eaLnBrk="1" latinLnBrk="0" hangingPunct="1"/>
            <a:r>
              <a:rPr lang="pl-PL"/>
              <a:t>Drugi poziom</a:t>
            </a:r>
          </a:p>
          <a:p>
            <a:pPr lvl="2" eaLnBrk="1" latinLnBrk="0" hangingPunct="1"/>
            <a:r>
              <a:rPr lang="pl-PL"/>
              <a:t>Trzeci poziom</a:t>
            </a:r>
          </a:p>
          <a:p>
            <a:pPr lvl="3" eaLnBrk="1" latinLnBrk="0" hangingPunct="1"/>
            <a:r>
              <a:rPr lang="pl-PL"/>
              <a:t>Czwarty poziom</a:t>
            </a:r>
          </a:p>
          <a:p>
            <a:pPr lvl="4" eaLnBrk="1" latinLnBrk="0" hangingPunct="1"/>
            <a:r>
              <a:rPr lang="pl-PL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DD9CD-1367-4D64-A4B6-01FA0808447A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2020-05-25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4D493-1CB9-4851-8F8F-32037D20E75B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DD9CD-1367-4D64-A4B6-01FA0808447A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2020-05-25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4D493-1CB9-4851-8F8F-32037D20E75B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/>
              <a:t>Kliknij, aby edytować style wzorca tekstu</a:t>
            </a:r>
          </a:p>
          <a:p>
            <a:pPr lvl="1" eaLnBrk="1" latinLnBrk="0" hangingPunct="1"/>
            <a:r>
              <a:rPr lang="pl-PL"/>
              <a:t>Drugi poziom</a:t>
            </a:r>
          </a:p>
          <a:p>
            <a:pPr lvl="2" eaLnBrk="1" latinLnBrk="0" hangingPunct="1"/>
            <a:r>
              <a:rPr lang="pl-PL"/>
              <a:t>Trzeci poziom</a:t>
            </a:r>
          </a:p>
          <a:p>
            <a:pPr lvl="3" eaLnBrk="1" latinLnBrk="0" hangingPunct="1"/>
            <a:r>
              <a:rPr lang="pl-PL"/>
              <a:t>Czwarty poziom</a:t>
            </a:r>
          </a:p>
          <a:p>
            <a:pPr lvl="4" eaLnBrk="1" latinLnBrk="0" hangingPunct="1"/>
            <a:r>
              <a:rPr lang="pl-PL"/>
              <a:t>Piąty poziom</a:t>
            </a:r>
            <a:endParaRPr kumimoji="0" lang="en-US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/>
              <a:t>Kliknij, aby edytować style wzorca tekstu</a:t>
            </a:r>
          </a:p>
          <a:p>
            <a:pPr lvl="1" eaLnBrk="1" latinLnBrk="0" hangingPunct="1"/>
            <a:r>
              <a:rPr lang="pl-PL"/>
              <a:t>Drugi poziom</a:t>
            </a:r>
          </a:p>
          <a:p>
            <a:pPr lvl="2" eaLnBrk="1" latinLnBrk="0" hangingPunct="1"/>
            <a:r>
              <a:rPr lang="pl-PL"/>
              <a:t>Trzeci poziom</a:t>
            </a:r>
          </a:p>
          <a:p>
            <a:pPr lvl="3" eaLnBrk="1" latinLnBrk="0" hangingPunct="1"/>
            <a:r>
              <a:rPr lang="pl-PL"/>
              <a:t>Czwarty poziom</a:t>
            </a:r>
          </a:p>
          <a:p>
            <a:pPr lvl="4" eaLnBrk="1" latinLnBrk="0" hangingPunct="1"/>
            <a:r>
              <a:rPr lang="pl-PL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DD9CD-1367-4D64-A4B6-01FA0808447A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2020-05-25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4D493-1CB9-4851-8F8F-32037D20E75B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/>
              <a:t>Kliknij, aby edytować style wzorca tekstu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/>
              <a:t>Kliknij, aby edytować style wzorca tekstu</a:t>
            </a:r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l-PL"/>
              <a:t>Kliknij, aby edytować style wzorca tekstu</a:t>
            </a:r>
          </a:p>
          <a:p>
            <a:pPr lvl="1" eaLnBrk="1" latinLnBrk="0" hangingPunct="1"/>
            <a:r>
              <a:rPr lang="pl-PL"/>
              <a:t>Drugi poziom</a:t>
            </a:r>
          </a:p>
          <a:p>
            <a:pPr lvl="2" eaLnBrk="1" latinLnBrk="0" hangingPunct="1"/>
            <a:r>
              <a:rPr lang="pl-PL"/>
              <a:t>Trzeci poziom</a:t>
            </a:r>
          </a:p>
          <a:p>
            <a:pPr lvl="3" eaLnBrk="1" latinLnBrk="0" hangingPunct="1"/>
            <a:r>
              <a:rPr lang="pl-PL"/>
              <a:t>Czwarty poziom</a:t>
            </a:r>
          </a:p>
          <a:p>
            <a:pPr lvl="4" eaLnBrk="1" latinLnBrk="0" hangingPunct="1"/>
            <a:r>
              <a:rPr lang="pl-PL"/>
              <a:t>Piąty poziom</a:t>
            </a:r>
            <a:endParaRPr kumimoji="0" lang="en-US"/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l-PL"/>
              <a:t>Kliknij, aby edytować style wzorca tekstu</a:t>
            </a:r>
          </a:p>
          <a:p>
            <a:pPr lvl="1" eaLnBrk="1" latinLnBrk="0" hangingPunct="1"/>
            <a:r>
              <a:rPr lang="pl-PL"/>
              <a:t>Drugi poziom</a:t>
            </a:r>
          </a:p>
          <a:p>
            <a:pPr lvl="2" eaLnBrk="1" latinLnBrk="0" hangingPunct="1"/>
            <a:r>
              <a:rPr lang="pl-PL"/>
              <a:t>Trzeci poziom</a:t>
            </a:r>
          </a:p>
          <a:p>
            <a:pPr lvl="3" eaLnBrk="1" latinLnBrk="0" hangingPunct="1"/>
            <a:r>
              <a:rPr lang="pl-PL"/>
              <a:t>Czwarty poziom</a:t>
            </a:r>
          </a:p>
          <a:p>
            <a:pPr lvl="4" eaLnBrk="1" latinLnBrk="0" hangingPunct="1"/>
            <a:r>
              <a:rPr lang="pl-PL"/>
              <a:t>Piąty poziom</a:t>
            </a:r>
            <a:endParaRPr kumimoji="0" lang="en-US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DD9CD-1367-4D64-A4B6-01FA0808447A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2020-05-25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4D493-1CB9-4851-8F8F-32037D20E75B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DD9CD-1367-4D64-A4B6-01FA0808447A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2020-05-25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4D493-1CB9-4851-8F8F-32037D20E75B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DD9CD-1367-4D64-A4B6-01FA0808447A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2020-05-25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4D493-1CB9-4851-8F8F-32037D20E75B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/>
              <a:t>Kliknij, aby edytować style wzorca tekstu</a:t>
            </a:r>
          </a:p>
          <a:p>
            <a:pPr lvl="1" eaLnBrk="1" latinLnBrk="0" hangingPunct="1"/>
            <a:r>
              <a:rPr lang="pl-PL"/>
              <a:t>Drugi poziom</a:t>
            </a:r>
          </a:p>
          <a:p>
            <a:pPr lvl="2" eaLnBrk="1" latinLnBrk="0" hangingPunct="1"/>
            <a:r>
              <a:rPr lang="pl-PL"/>
              <a:t>Trzeci poziom</a:t>
            </a:r>
          </a:p>
          <a:p>
            <a:pPr lvl="3" eaLnBrk="1" latinLnBrk="0" hangingPunct="1"/>
            <a:r>
              <a:rPr lang="pl-PL"/>
              <a:t>Czwarty poziom</a:t>
            </a:r>
          </a:p>
          <a:p>
            <a:pPr lvl="4" eaLnBrk="1" latinLnBrk="0" hangingPunct="1"/>
            <a:r>
              <a:rPr lang="pl-PL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DD9CD-1367-4D64-A4B6-01FA0808447A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2020-05-25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4D493-1CB9-4851-8F8F-32037D20E75B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pl-PL"/>
              <a:t>Kliknij, aby edytować style wzorca tekstu</a:t>
            </a:r>
          </a:p>
          <a:p>
            <a:pPr lvl="1" eaLnBrk="1" latinLnBrk="0" hangingPunct="1"/>
            <a:r>
              <a:rPr lang="pl-PL"/>
              <a:t>Drugi poziom</a:t>
            </a:r>
          </a:p>
          <a:p>
            <a:pPr lvl="2" eaLnBrk="1" latinLnBrk="0" hangingPunct="1"/>
            <a:r>
              <a:rPr lang="pl-PL"/>
              <a:t>Trzeci poziom</a:t>
            </a:r>
          </a:p>
          <a:p>
            <a:pPr lvl="3" eaLnBrk="1" latinLnBrk="0" hangingPunct="1"/>
            <a:r>
              <a:rPr lang="pl-PL"/>
              <a:t>Czwarty poziom</a:t>
            </a:r>
          </a:p>
          <a:p>
            <a:pPr lvl="4" eaLnBrk="1" latinLnBrk="0" hangingPunct="1"/>
            <a:r>
              <a:rPr lang="pl-PL"/>
              <a:t>Piąty poziom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DD9CD-1367-4D64-A4B6-01FA0808447A}" type="datetimeFigureOut">
              <a:rPr lang="pl-PL" smtClean="0"/>
              <a:pPr/>
              <a:t>2020-05-25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4D493-1CB9-4851-8F8F-32037D20E75B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ze ściętym i zaokrąglonym rogiem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Trójkąt prostokątny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DD9CD-1367-4D64-A4B6-01FA0808447A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2020-05-25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DDE4D493-1CB9-4851-8F8F-32037D20E75B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pl-PL"/>
              <a:t>Kliknij ikonę, aby dodać obraz</a:t>
            </a:r>
            <a:endParaRPr kumimoji="0" lang="en-US"/>
          </a:p>
        </p:txBody>
      </p:sp>
      <p:sp>
        <p:nvSpPr>
          <p:cNvPr id="10" name="Dowolny kształt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Dowolny kształt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l-PL"/>
              <a:t>Kliknij, aby edytować style wzorca tekstu</a:t>
            </a:r>
          </a:p>
          <a:p>
            <a:pPr lvl="1" eaLnBrk="1" latinLnBrk="0" hangingPunct="1"/>
            <a:r>
              <a:rPr lang="pl-PL"/>
              <a:t>Drugi poziom</a:t>
            </a:r>
          </a:p>
          <a:p>
            <a:pPr lvl="2" eaLnBrk="1" latinLnBrk="0" hangingPunct="1"/>
            <a:r>
              <a:rPr lang="pl-PL"/>
              <a:t>Trzeci poziom</a:t>
            </a:r>
          </a:p>
          <a:p>
            <a:pPr lvl="3" eaLnBrk="1" latinLnBrk="0" hangingPunct="1"/>
            <a:r>
              <a:rPr lang="pl-PL"/>
              <a:t>Czwarty poziom</a:t>
            </a:r>
          </a:p>
          <a:p>
            <a:pPr lvl="4" eaLnBrk="1" latinLnBrk="0" hangingPunct="1"/>
            <a:r>
              <a:rPr lang="pl-PL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DD9CD-1367-4D64-A4B6-01FA0808447A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2020-05-25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4D493-1CB9-4851-8F8F-32037D20E75B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pl-PL"/>
              <a:t>Kliknij, aby edytować style wzorca tekstu</a:t>
            </a:r>
          </a:p>
          <a:p>
            <a:pPr lvl="1" eaLnBrk="1" latinLnBrk="0" hangingPunct="1"/>
            <a:r>
              <a:rPr lang="pl-PL"/>
              <a:t>Drugi poziom</a:t>
            </a:r>
          </a:p>
          <a:p>
            <a:pPr lvl="2" eaLnBrk="1" latinLnBrk="0" hangingPunct="1"/>
            <a:r>
              <a:rPr lang="pl-PL"/>
              <a:t>Trzeci poziom</a:t>
            </a:r>
          </a:p>
          <a:p>
            <a:pPr lvl="3" eaLnBrk="1" latinLnBrk="0" hangingPunct="1"/>
            <a:r>
              <a:rPr lang="pl-PL"/>
              <a:t>Czwarty poziom</a:t>
            </a:r>
          </a:p>
          <a:p>
            <a:pPr lvl="4" eaLnBrk="1" latinLnBrk="0" hangingPunct="1"/>
            <a:r>
              <a:rPr lang="pl-PL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DD9CD-1367-4D64-A4B6-01FA0808447A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2020-05-25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4D493-1CB9-4851-8F8F-32037D20E75B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DD9CD-1367-4D64-A4B6-01FA0808447A}" type="datetimeFigureOut">
              <a:rPr lang="pl-PL" smtClean="0"/>
              <a:pPr/>
              <a:t>2020-05-25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4D493-1CB9-4851-8F8F-32037D20E75B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/>
              <a:t>Kliknij, aby edytować style wzorca tekstu</a:t>
            </a:r>
          </a:p>
          <a:p>
            <a:pPr lvl="1" eaLnBrk="1" latinLnBrk="0" hangingPunct="1"/>
            <a:r>
              <a:rPr lang="pl-PL"/>
              <a:t>Drugi poziom</a:t>
            </a:r>
          </a:p>
          <a:p>
            <a:pPr lvl="2" eaLnBrk="1" latinLnBrk="0" hangingPunct="1"/>
            <a:r>
              <a:rPr lang="pl-PL"/>
              <a:t>Trzeci poziom</a:t>
            </a:r>
          </a:p>
          <a:p>
            <a:pPr lvl="3" eaLnBrk="1" latinLnBrk="0" hangingPunct="1"/>
            <a:r>
              <a:rPr lang="pl-PL"/>
              <a:t>Czwarty poziom</a:t>
            </a:r>
          </a:p>
          <a:p>
            <a:pPr lvl="4" eaLnBrk="1" latinLnBrk="0" hangingPunct="1"/>
            <a:r>
              <a:rPr lang="pl-PL"/>
              <a:t>Piąty poziom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/>
              <a:t>Kliknij, aby edytować style wzorca tekstu</a:t>
            </a:r>
          </a:p>
          <a:p>
            <a:pPr lvl="1" eaLnBrk="1" latinLnBrk="0" hangingPunct="1"/>
            <a:r>
              <a:rPr lang="pl-PL"/>
              <a:t>Drugi poziom</a:t>
            </a:r>
          </a:p>
          <a:p>
            <a:pPr lvl="2" eaLnBrk="1" latinLnBrk="0" hangingPunct="1"/>
            <a:r>
              <a:rPr lang="pl-PL"/>
              <a:t>Trzeci poziom</a:t>
            </a:r>
          </a:p>
          <a:p>
            <a:pPr lvl="3" eaLnBrk="1" latinLnBrk="0" hangingPunct="1"/>
            <a:r>
              <a:rPr lang="pl-PL"/>
              <a:t>Czwarty poziom</a:t>
            </a:r>
          </a:p>
          <a:p>
            <a:pPr lvl="4" eaLnBrk="1" latinLnBrk="0" hangingPunct="1"/>
            <a:r>
              <a:rPr lang="pl-PL"/>
              <a:t>Piąty poziom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DD9CD-1367-4D64-A4B6-01FA0808447A}" type="datetimeFigureOut">
              <a:rPr lang="pl-PL" smtClean="0"/>
              <a:pPr/>
              <a:t>2020-05-25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4D493-1CB9-4851-8F8F-32037D20E75B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/>
              <a:t>Kliknij, aby edytować style wzorca tekstu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/>
              <a:t>Kliknij, aby edytować style wzorca tekstu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l-PL"/>
              <a:t>Kliknij, aby edytować style wzorca tekstu</a:t>
            </a:r>
          </a:p>
          <a:p>
            <a:pPr lvl="1" eaLnBrk="1" latinLnBrk="0" hangingPunct="1"/>
            <a:r>
              <a:rPr lang="pl-PL"/>
              <a:t>Drugi poziom</a:t>
            </a:r>
          </a:p>
          <a:p>
            <a:pPr lvl="2" eaLnBrk="1" latinLnBrk="0" hangingPunct="1"/>
            <a:r>
              <a:rPr lang="pl-PL"/>
              <a:t>Trzeci poziom</a:t>
            </a:r>
          </a:p>
          <a:p>
            <a:pPr lvl="3" eaLnBrk="1" latinLnBrk="0" hangingPunct="1"/>
            <a:r>
              <a:rPr lang="pl-PL"/>
              <a:t>Czwarty poziom</a:t>
            </a:r>
          </a:p>
          <a:p>
            <a:pPr lvl="4" eaLnBrk="1" latinLnBrk="0" hangingPunct="1"/>
            <a:r>
              <a:rPr lang="pl-PL"/>
              <a:t>Piąty poziom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l-PL"/>
              <a:t>Kliknij, aby edytować style wzorca tekstu</a:t>
            </a:r>
          </a:p>
          <a:p>
            <a:pPr lvl="1" eaLnBrk="1" latinLnBrk="0" hangingPunct="1"/>
            <a:r>
              <a:rPr lang="pl-PL"/>
              <a:t>Drugi poziom</a:t>
            </a:r>
          </a:p>
          <a:p>
            <a:pPr lvl="2" eaLnBrk="1" latinLnBrk="0" hangingPunct="1"/>
            <a:r>
              <a:rPr lang="pl-PL"/>
              <a:t>Trzeci poziom</a:t>
            </a:r>
          </a:p>
          <a:p>
            <a:pPr lvl="3" eaLnBrk="1" latinLnBrk="0" hangingPunct="1"/>
            <a:r>
              <a:rPr lang="pl-PL"/>
              <a:t>Czwarty poziom</a:t>
            </a:r>
          </a:p>
          <a:p>
            <a:pPr lvl="4" eaLnBrk="1" latinLnBrk="0" hangingPunct="1"/>
            <a:r>
              <a:rPr lang="pl-PL"/>
              <a:t>Piąty poziom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DD9CD-1367-4D64-A4B6-01FA0808447A}" type="datetimeFigureOut">
              <a:rPr lang="pl-PL" smtClean="0"/>
              <a:pPr/>
              <a:t>2020-05-25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4D493-1CB9-4851-8F8F-32037D20E75B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DD9CD-1367-4D64-A4B6-01FA0808447A}" type="datetimeFigureOut">
              <a:rPr lang="pl-PL" smtClean="0"/>
              <a:pPr/>
              <a:t>2020-05-25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4D493-1CB9-4851-8F8F-32037D20E75B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DD9CD-1367-4D64-A4B6-01FA0808447A}" type="datetimeFigureOut">
              <a:rPr lang="pl-PL" smtClean="0"/>
              <a:pPr/>
              <a:t>2020-05-25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4D493-1CB9-4851-8F8F-32037D20E75B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/>
              <a:t>Kliknij, aby edytować style wzorca tekstu</a:t>
            </a:r>
          </a:p>
          <a:p>
            <a:pPr lvl="1" eaLnBrk="1" latinLnBrk="0" hangingPunct="1"/>
            <a:r>
              <a:rPr lang="pl-PL"/>
              <a:t>Drugi poziom</a:t>
            </a:r>
          </a:p>
          <a:p>
            <a:pPr lvl="2" eaLnBrk="1" latinLnBrk="0" hangingPunct="1"/>
            <a:r>
              <a:rPr lang="pl-PL"/>
              <a:t>Trzeci poziom</a:t>
            </a:r>
          </a:p>
          <a:p>
            <a:pPr lvl="3" eaLnBrk="1" latinLnBrk="0" hangingPunct="1"/>
            <a:r>
              <a:rPr lang="pl-PL"/>
              <a:t>Czwarty poziom</a:t>
            </a:r>
          </a:p>
          <a:p>
            <a:pPr lvl="4" eaLnBrk="1" latinLnBrk="0" hangingPunct="1"/>
            <a:r>
              <a:rPr lang="pl-PL"/>
              <a:t>Piąty poziom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DD9CD-1367-4D64-A4B6-01FA0808447A}" type="datetimeFigureOut">
              <a:rPr lang="pl-PL" smtClean="0"/>
              <a:pPr/>
              <a:t>2020-05-25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4D493-1CB9-4851-8F8F-32037D20E75B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DD9CD-1367-4D64-A4B6-01FA0808447A}" type="datetimeFigureOut">
              <a:rPr lang="pl-PL" smtClean="0"/>
              <a:pPr/>
              <a:t>2020-05-25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DDE4D493-1CB9-4851-8F8F-32037D20E75B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pl-PL"/>
              <a:t>Kliknij ikonę, aby dodać obraz</a:t>
            </a:r>
            <a:endParaRPr kumimoji="0" lang="en-US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pl-PL"/>
              <a:t>Kliknij, aby edytować style wzorca tekstu</a:t>
            </a:r>
          </a:p>
          <a:p>
            <a:pPr lvl="1" eaLnBrk="1" latinLnBrk="0" hangingPunct="1"/>
            <a:r>
              <a:rPr kumimoji="0" lang="pl-PL"/>
              <a:t>Drugi poziom</a:t>
            </a:r>
          </a:p>
          <a:p>
            <a:pPr lvl="2" eaLnBrk="1" latinLnBrk="0" hangingPunct="1"/>
            <a:r>
              <a:rPr kumimoji="0" lang="pl-PL"/>
              <a:t>Trzeci poziom</a:t>
            </a:r>
          </a:p>
          <a:p>
            <a:pPr lvl="3" eaLnBrk="1" latinLnBrk="0" hangingPunct="1"/>
            <a:r>
              <a:rPr kumimoji="0" lang="pl-PL"/>
              <a:t>Czwarty poziom</a:t>
            </a:r>
          </a:p>
          <a:p>
            <a:pPr lvl="4" eaLnBrk="1" latinLnBrk="0" hangingPunct="1"/>
            <a:r>
              <a:rPr kumimoji="0" lang="pl-PL"/>
              <a:t>Piąty poziom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6EEDD9CD-1367-4D64-A4B6-01FA0808447A}" type="datetimeFigureOut">
              <a:rPr lang="pl-PL" smtClean="0"/>
              <a:pPr/>
              <a:t>2020-05-25</a:t>
            </a:fld>
            <a:endParaRPr lang="pl-PL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DDE4D493-1CB9-4851-8F8F-32037D20E75B}" type="slidenum">
              <a:rPr lang="pl-PL" smtClean="0"/>
              <a:pPr/>
              <a:t>‹#›</a:t>
            </a:fld>
            <a:endParaRPr lang="pl-PL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=""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owolny kształt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Dowolny kształt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Symbol zastępczy tytułu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30" name="Symbol zastępczy tekstu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pl-PL"/>
              <a:t>Kliknij, aby edytować style wzorca tekstu</a:t>
            </a:r>
          </a:p>
          <a:p>
            <a:pPr lvl="1" eaLnBrk="1" latinLnBrk="0" hangingPunct="1"/>
            <a:r>
              <a:rPr kumimoji="0" lang="pl-PL"/>
              <a:t>Drugi poziom</a:t>
            </a:r>
          </a:p>
          <a:p>
            <a:pPr lvl="2" eaLnBrk="1" latinLnBrk="0" hangingPunct="1"/>
            <a:r>
              <a:rPr kumimoji="0" lang="pl-PL"/>
              <a:t>Trzeci poziom</a:t>
            </a:r>
          </a:p>
          <a:p>
            <a:pPr lvl="3" eaLnBrk="1" latinLnBrk="0" hangingPunct="1"/>
            <a:r>
              <a:rPr kumimoji="0" lang="pl-PL"/>
              <a:t>Czwarty poziom</a:t>
            </a:r>
          </a:p>
          <a:p>
            <a:pPr lvl="4" eaLnBrk="1" latinLnBrk="0" hangingPunct="1"/>
            <a:r>
              <a:rPr kumimoji="0" lang="pl-PL"/>
              <a:t>Piąty poziom</a:t>
            </a:r>
            <a:endParaRPr kumimoji="0" lang="en-US"/>
          </a:p>
        </p:txBody>
      </p:sp>
      <p:sp>
        <p:nvSpPr>
          <p:cNvPr id="10" name="Symbol zastępczy daty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6EEDD9CD-1367-4D64-A4B6-01FA0808447A}" type="datetimeFigureOut">
              <a:rPr lang="pl-PL" smtClean="0"/>
              <a:pPr/>
              <a:t>2020-05-25</a:t>
            </a:fld>
            <a:endParaRPr lang="pl-PL"/>
          </a:p>
        </p:txBody>
      </p:sp>
      <p:sp>
        <p:nvSpPr>
          <p:cNvPr id="22" name="Symbol zastępczy stopki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18" name="Symbol zastępczy numeru slajdu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DDE4D493-1CB9-4851-8F8F-32037D20E75B}" type="slidenum">
              <a:rPr lang="pl-PL" smtClean="0"/>
              <a:pPr/>
              <a:t>‹#›</a:t>
            </a:fld>
            <a:endParaRPr lang="pl-PL"/>
          </a:p>
        </p:txBody>
      </p:sp>
      <p:grpSp>
        <p:nvGrpSpPr>
          <p:cNvPr id="2" name="Grupa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Dowolny kształt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Dowolny kształt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>
    <mc:Choice xmlns=""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://www.olimpiadageograficzna.edu.pl/OG2018/og-2018-2019/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hyperlink" Target="http://www.diament.agh.edu.pl/aktualnosci/info/article/test-z-informatyki-w-i-etapie-xiii-ogolnopolskiej-olimpiady-o-diamentowy-indeks-agh/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hyperlink" Target="http://www.facebook.com/lopinczow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1187624" y="2060848"/>
            <a:ext cx="7510133" cy="3024336"/>
          </a:xfrm>
          <a:prstGeom prst="rect">
            <a:avLst/>
          </a:prstGeom>
          <a:noFill/>
        </p:spPr>
        <p:txBody>
          <a:bodyPr wrap="none" lIns="91380" tIns="45692" rIns="91380" bIns="45692">
            <a:prstTxWarp prst="textButton">
              <a:avLst/>
            </a:prstTxWarp>
            <a:spAutoFit/>
          </a:bodyPr>
          <a:lstStyle/>
          <a:p>
            <a:pPr algn="ctr"/>
            <a:r>
              <a:rPr lang="pl-PL" sz="4400" b="1" dirty="0">
                <a:ln w="10541" cmpd="sng">
                  <a:solidFill>
                    <a:srgbClr val="002060"/>
                  </a:solidFill>
                  <a:prstDash val="solid"/>
                </a:ln>
                <a:solidFill>
                  <a:prstClr val="black"/>
                </a:solidFill>
                <a:effectLst>
                  <a:glow rad="63500">
                    <a:srgbClr val="4BACC6">
                      <a:satMod val="175000"/>
                      <a:alpha val="40000"/>
                    </a:srgbClr>
                  </a:glow>
                </a:effectLst>
              </a:rPr>
              <a:t>Liceum Ogólnokształcące</a:t>
            </a:r>
          </a:p>
          <a:p>
            <a:pPr algn="ctr"/>
            <a:r>
              <a:rPr lang="pl-PL" sz="4400" b="1" dirty="0">
                <a:ln w="10541" cmpd="sng">
                  <a:solidFill>
                    <a:srgbClr val="002060"/>
                  </a:solidFill>
                  <a:prstDash val="solid"/>
                </a:ln>
                <a:solidFill>
                  <a:prstClr val="black"/>
                </a:solidFill>
                <a:effectLst>
                  <a:glow rad="63500">
                    <a:srgbClr val="4BACC6">
                      <a:satMod val="175000"/>
                      <a:alpha val="40000"/>
                    </a:srgbClr>
                  </a:glow>
                </a:effectLst>
              </a:rPr>
              <a:t> </a:t>
            </a:r>
          </a:p>
          <a:p>
            <a:pPr algn="ctr"/>
            <a:endParaRPr lang="pl-PL" sz="4400" b="1" dirty="0">
              <a:ln w="10541" cmpd="sng">
                <a:solidFill>
                  <a:srgbClr val="002060"/>
                </a:solidFill>
                <a:prstDash val="solid"/>
              </a:ln>
              <a:solidFill>
                <a:prstClr val="black"/>
              </a:solidFill>
              <a:effectLst>
                <a:glow rad="63500">
                  <a:srgbClr val="4BACC6">
                    <a:satMod val="175000"/>
                    <a:alpha val="40000"/>
                  </a:srgbClr>
                </a:glow>
              </a:effectLst>
            </a:endParaRPr>
          </a:p>
          <a:p>
            <a:pPr algn="ctr"/>
            <a:endParaRPr lang="pl-PL" sz="4400" b="1" dirty="0">
              <a:ln w="10541" cmpd="sng">
                <a:solidFill>
                  <a:srgbClr val="002060"/>
                </a:solidFill>
                <a:prstDash val="solid"/>
              </a:ln>
              <a:solidFill>
                <a:prstClr val="black"/>
              </a:solidFill>
              <a:effectLst>
                <a:glow rad="63500">
                  <a:srgbClr val="4BACC6">
                    <a:satMod val="175000"/>
                    <a:alpha val="40000"/>
                  </a:srgbClr>
                </a:glow>
              </a:effectLst>
            </a:endParaRPr>
          </a:p>
          <a:p>
            <a:pPr algn="ctr"/>
            <a:r>
              <a:rPr lang="pl-PL" sz="4400" b="1" dirty="0">
                <a:ln w="10541" cmpd="sng">
                  <a:solidFill>
                    <a:srgbClr val="002060"/>
                  </a:solidFill>
                  <a:prstDash val="solid"/>
                </a:ln>
                <a:solidFill>
                  <a:prstClr val="black"/>
                </a:solidFill>
                <a:effectLst>
                  <a:glow rad="63500">
                    <a:srgbClr val="4BACC6">
                      <a:satMod val="175000"/>
                      <a:alpha val="40000"/>
                    </a:srgbClr>
                  </a:glow>
                </a:effectLst>
              </a:rPr>
              <a:t>im. Hugona Kołłątaja</a:t>
            </a:r>
          </a:p>
          <a:p>
            <a:pPr algn="ctr"/>
            <a:endParaRPr lang="pl-PL" sz="4400" b="1" dirty="0">
              <a:ln w="10541" cmpd="sng">
                <a:solidFill>
                  <a:srgbClr val="002060"/>
                </a:solidFill>
                <a:prstDash val="solid"/>
              </a:ln>
              <a:solidFill>
                <a:prstClr val="black"/>
              </a:solidFill>
              <a:effectLst>
                <a:glow rad="63500">
                  <a:srgbClr val="4BACC6">
                    <a:satMod val="175000"/>
                    <a:alpha val="40000"/>
                  </a:srgbClr>
                </a:glow>
              </a:effectLst>
            </a:endParaRPr>
          </a:p>
          <a:p>
            <a:pPr algn="ctr"/>
            <a:endParaRPr lang="pl-PL" sz="4400" b="1" dirty="0">
              <a:ln w="10541" cmpd="sng">
                <a:solidFill>
                  <a:srgbClr val="002060"/>
                </a:solidFill>
                <a:prstDash val="solid"/>
              </a:ln>
              <a:solidFill>
                <a:prstClr val="black"/>
              </a:solidFill>
              <a:effectLst>
                <a:glow rad="63500">
                  <a:srgbClr val="4BACC6">
                    <a:satMod val="175000"/>
                    <a:alpha val="40000"/>
                  </a:srgbClr>
                </a:glow>
              </a:effectLst>
            </a:endParaRPr>
          </a:p>
          <a:p>
            <a:pPr algn="ctr"/>
            <a:endParaRPr lang="pl-PL" sz="4400" b="1" dirty="0">
              <a:ln w="10541" cmpd="sng">
                <a:solidFill>
                  <a:srgbClr val="002060"/>
                </a:solidFill>
                <a:prstDash val="solid"/>
              </a:ln>
              <a:solidFill>
                <a:prstClr val="black"/>
              </a:solidFill>
              <a:effectLst>
                <a:glow rad="63500">
                  <a:srgbClr val="4BACC6">
                    <a:satMod val="175000"/>
                    <a:alpha val="40000"/>
                  </a:srgbClr>
                </a:glow>
              </a:effectLst>
            </a:endParaRPr>
          </a:p>
          <a:p>
            <a:pPr algn="ctr"/>
            <a:r>
              <a:rPr lang="pl-PL" sz="4400" b="1" dirty="0">
                <a:ln w="10541" cmpd="sng">
                  <a:solidFill>
                    <a:srgbClr val="002060"/>
                  </a:solidFill>
                  <a:prstDash val="solid"/>
                </a:ln>
                <a:solidFill>
                  <a:prstClr val="black"/>
                </a:solidFill>
                <a:effectLst>
                  <a:glow rad="63500">
                    <a:srgbClr val="4BACC6">
                      <a:satMod val="175000"/>
                      <a:alpha val="40000"/>
                    </a:srgbClr>
                  </a:glow>
                </a:effectLst>
              </a:rPr>
              <a:t>w Pińczowie </a:t>
            </a:r>
            <a:r>
              <a:rPr lang="pl-PL" sz="5400" b="1" dirty="0">
                <a:ln w="10541" cmpd="sng">
                  <a:solidFill>
                    <a:srgbClr val="002060"/>
                  </a:solidFill>
                  <a:prstDash val="solid"/>
                </a:ln>
                <a:solidFill>
                  <a:prstClr val="black"/>
                </a:solidFill>
                <a:effectLst>
                  <a:glow rad="63500">
                    <a:srgbClr val="4BACC6">
                      <a:satMod val="175000"/>
                      <a:alpha val="40000"/>
                    </a:srgbClr>
                  </a:glow>
                </a:effectLst>
              </a:rPr>
              <a:t> </a:t>
            </a:r>
          </a:p>
        </p:txBody>
      </p:sp>
    </p:spTree>
    <p:extLst>
      <p:ext uri="{BB962C8B-B14F-4D97-AF65-F5344CB8AC3E}">
        <p14:creationId xmlns="" xmlns:p14="http://schemas.microsoft.com/office/powerpoint/2010/main" val="323378191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314994"/>
            <a:ext cx="8229600" cy="5282358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pl-PL" sz="2000" b="1" dirty="0"/>
              <a:t>Andrzej Głuszak  </a:t>
            </a:r>
            <a:r>
              <a:rPr lang="pl-PL" sz="2000" dirty="0"/>
              <a:t>–</a:t>
            </a:r>
          </a:p>
          <a:p>
            <a:pPr algn="ctr">
              <a:buNone/>
            </a:pPr>
            <a:r>
              <a:rPr lang="pl-PL" sz="1800" dirty="0"/>
              <a:t>znalazł się w gronie 50 najlepiej zdających  maturę                                                             w  III edycji Ogólnopolskiego Projektu </a:t>
            </a:r>
          </a:p>
          <a:p>
            <a:pPr algn="ctr">
              <a:buNone/>
            </a:pPr>
            <a:endParaRPr lang="pl-PL" sz="1800" dirty="0"/>
          </a:p>
          <a:p>
            <a:pPr algn="ctr">
              <a:buNone/>
            </a:pPr>
            <a:r>
              <a:rPr lang="pl-PL" sz="1800" b="1" dirty="0"/>
              <a:t>,,Matura na 100 procent” w roku szkolnym 2015/2016</a:t>
            </a:r>
          </a:p>
        </p:txBody>
      </p:sp>
      <p:sp>
        <p:nvSpPr>
          <p:cNvPr id="4" name="Tytuł 1"/>
          <p:cNvSpPr>
            <a:spLocks noGrp="1"/>
          </p:cNvSpPr>
          <p:nvPr>
            <p:ph type="title"/>
          </p:nvPr>
        </p:nvSpPr>
        <p:spPr>
          <a:xfrm>
            <a:off x="530843" y="750322"/>
            <a:ext cx="8229600" cy="564672"/>
          </a:xfrm>
        </p:spPr>
        <p:txBody>
          <a:bodyPr>
            <a:noAutofit/>
          </a:bodyPr>
          <a:lstStyle/>
          <a:p>
            <a:pPr algn="ctr"/>
            <a:r>
              <a:rPr lang="pl-PL" sz="3600" dirty="0"/>
              <a:t>PRYMUS MATURALNY</a:t>
            </a:r>
          </a:p>
        </p:txBody>
      </p:sp>
      <p:pic>
        <p:nvPicPr>
          <p:cNvPr id="1028" name="Picture 4" descr="C:\Users\Lenovo\Desktop\Scan-głusza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50106" y="3282066"/>
            <a:ext cx="3391074" cy="31024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6349702"/>
          </a:xfrm>
        </p:spPr>
        <p:txBody>
          <a:bodyPr/>
          <a:lstStyle/>
          <a:p>
            <a:pPr algn="ctr">
              <a:buNone/>
            </a:pPr>
            <a:r>
              <a:rPr lang="pl-PL" sz="2400" dirty="0">
                <a:solidFill>
                  <a:schemeClr val="accent1"/>
                </a:solidFill>
              </a:rPr>
              <a:t>PRYMUS MATURALNY</a:t>
            </a:r>
            <a:endParaRPr lang="pl-PL" sz="2400" b="1" dirty="0">
              <a:solidFill>
                <a:schemeClr val="accent1"/>
              </a:solidFill>
              <a:latin typeface="+mj-lt"/>
            </a:endParaRPr>
          </a:p>
          <a:p>
            <a:pPr algn="ctr">
              <a:buNone/>
            </a:pPr>
            <a:r>
              <a:rPr lang="pl-PL" sz="2400" b="1" dirty="0">
                <a:latin typeface="+mj-lt"/>
              </a:rPr>
              <a:t>Paulina Gręda  </a:t>
            </a:r>
          </a:p>
          <a:p>
            <a:pPr algn="ctr">
              <a:buNone/>
            </a:pPr>
            <a:r>
              <a:rPr lang="pl-PL" sz="1800" dirty="0"/>
              <a:t>znalazła się w gronie </a:t>
            </a:r>
            <a:r>
              <a:rPr lang="pl-PL" sz="1800" b="1" dirty="0"/>
              <a:t>67</a:t>
            </a:r>
            <a:r>
              <a:rPr lang="pl-PL" sz="1800" dirty="0"/>
              <a:t> najlepiej zdających  maturę  w Polsce                                                          </a:t>
            </a:r>
          </a:p>
          <a:p>
            <a:pPr algn="ctr">
              <a:buNone/>
            </a:pPr>
            <a:r>
              <a:rPr lang="pl-PL" sz="1800" dirty="0"/>
              <a:t>VI edycji Ogólnopolskiego Projektu </a:t>
            </a:r>
            <a:r>
              <a:rPr lang="pl-PL" sz="1800" b="1" dirty="0"/>
              <a:t>,, Matura na 100 procent</a:t>
            </a:r>
            <a:r>
              <a:rPr lang="pl-PL" sz="1800" dirty="0"/>
              <a:t>”                                        </a:t>
            </a:r>
          </a:p>
          <a:p>
            <a:pPr algn="ctr">
              <a:buNone/>
            </a:pPr>
            <a:r>
              <a:rPr lang="pl-PL" sz="1800" dirty="0"/>
              <a:t> </a:t>
            </a:r>
            <a:r>
              <a:rPr lang="pl-PL" sz="1800" b="1" dirty="0"/>
              <a:t>2018/2019</a:t>
            </a:r>
          </a:p>
          <a:p>
            <a:pPr algn="ctr">
              <a:buNone/>
            </a:pPr>
            <a:r>
              <a:rPr lang="pl-PL" sz="1800" dirty="0">
                <a:latin typeface="+mj-lt"/>
              </a:rPr>
              <a:t>,,</a:t>
            </a:r>
            <a:endParaRPr lang="pl-PL" sz="2400" dirty="0">
              <a:latin typeface="+mj-lt"/>
            </a:endParaRPr>
          </a:p>
          <a:p>
            <a:pPr>
              <a:buNone/>
            </a:pPr>
            <a:r>
              <a:rPr lang="pl-PL" sz="1200" b="1" dirty="0">
                <a:latin typeface="+mj-lt"/>
              </a:rPr>
              <a:t>       </a:t>
            </a:r>
            <a:endParaRPr lang="pl-PL" sz="1200" dirty="0">
              <a:latin typeface="+mj-lt"/>
            </a:endParaRPr>
          </a:p>
          <a:p>
            <a:pPr>
              <a:buNone/>
            </a:pPr>
            <a:endParaRPr lang="pl-PL" sz="1200" dirty="0">
              <a:solidFill>
                <a:srgbClr val="FF0000"/>
              </a:solidFill>
            </a:endParaRPr>
          </a:p>
        </p:txBody>
      </p:sp>
      <p:pic>
        <p:nvPicPr>
          <p:cNvPr id="4" name="Obraz 3" descr="1"/>
          <p:cNvPicPr/>
          <p:nvPr/>
        </p:nvPicPr>
        <p:blipFill>
          <a:blip r:embed="rId2" cstate="print">
            <a:lum bright="-16000" contrast="27000"/>
          </a:blip>
          <a:srcRect/>
          <a:stretch>
            <a:fillRect/>
          </a:stretch>
        </p:blipFill>
        <p:spPr bwMode="auto">
          <a:xfrm>
            <a:off x="2036862" y="2571750"/>
            <a:ext cx="4249638" cy="38862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881196"/>
          </a:xfrm>
        </p:spPr>
        <p:txBody>
          <a:bodyPr>
            <a:normAutofit fontScale="90000"/>
          </a:bodyPr>
          <a:lstStyle/>
          <a:p>
            <a:pPr algn="ctr"/>
            <a:r>
              <a:rPr lang="pl-PL" sz="3200" i="1" dirty="0"/>
              <a:t>OLIMPIADY PRZEDMIOTOWE </a:t>
            </a:r>
            <a:r>
              <a:rPr lang="pl-PL" sz="3200" dirty="0"/>
              <a:t/>
            </a:r>
            <a:br>
              <a:rPr lang="pl-PL" sz="3200" dirty="0"/>
            </a:br>
            <a:r>
              <a:rPr lang="pl-PL" sz="3200" b="1" dirty="0"/>
              <a:t>GEOGRAFIA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343872"/>
          </a:xfrm>
        </p:spPr>
        <p:txBody>
          <a:bodyPr vert="horz" anchor="t">
            <a:normAutofit/>
          </a:bodyPr>
          <a:lstStyle/>
          <a:p>
            <a:pPr>
              <a:buNone/>
            </a:pPr>
            <a:r>
              <a:rPr lang="pl-PL" sz="2000" b="1" dirty="0"/>
              <a:t>                                              </a:t>
            </a:r>
            <a:r>
              <a:rPr lang="pl-PL" sz="2400" b="1" dirty="0"/>
              <a:t> Szymon Pasternak </a:t>
            </a:r>
          </a:p>
          <a:p>
            <a:r>
              <a:rPr lang="pl-PL" sz="2000" dirty="0"/>
              <a:t>tytuł finalisty  </a:t>
            </a:r>
            <a:r>
              <a:rPr lang="pl-PL" sz="2000" dirty="0">
                <a:solidFill>
                  <a:srgbClr val="FF0000"/>
                </a:solidFill>
                <a:hlinkClick r:id="rId2"/>
              </a:rPr>
              <a:t>XLV Olimpiady Geograficznej–  2018/2019</a:t>
            </a:r>
            <a:r>
              <a:rPr lang="pl-PL" sz="2000" dirty="0">
                <a:solidFill>
                  <a:srgbClr val="FF0000"/>
                </a:solidFill>
              </a:rPr>
              <a:t> </a:t>
            </a:r>
          </a:p>
          <a:p>
            <a:r>
              <a:rPr lang="pl-PL" sz="2000" dirty="0"/>
              <a:t>tytuł finalist</a:t>
            </a:r>
            <a:r>
              <a:rPr lang="pl-PL" sz="2000" b="1" dirty="0"/>
              <a:t>y </a:t>
            </a:r>
            <a:r>
              <a:rPr lang="pl-PL" sz="2000" u="sng" dirty="0">
                <a:solidFill>
                  <a:srgbClr val="FFC000"/>
                </a:solidFill>
              </a:rPr>
              <a:t>XLVI Olimpiady Geograficznej -  2019/2020</a:t>
            </a:r>
          </a:p>
          <a:p>
            <a:pPr algn="ctr">
              <a:buNone/>
            </a:pPr>
            <a:endParaRPr lang="pl-PL" sz="2000" b="1" dirty="0"/>
          </a:p>
          <a:p>
            <a:pPr>
              <a:buNone/>
            </a:pPr>
            <a:r>
              <a:rPr lang="pl-PL" sz="2000" b="1" dirty="0"/>
              <a:t>          (zwolnienie z egz. maturalnego z geografii z wynikiem  100%)</a:t>
            </a:r>
          </a:p>
          <a:p>
            <a:pPr>
              <a:buNone/>
            </a:pPr>
            <a:endParaRPr lang="pl-PL" sz="2000" b="1" dirty="0"/>
          </a:p>
          <a:p>
            <a:pPr>
              <a:buNone/>
            </a:pPr>
            <a:r>
              <a:rPr lang="pl-PL" sz="2000" b="1" dirty="0"/>
              <a:t>                   </a:t>
            </a:r>
            <a:endParaRPr lang="pl-PL" sz="16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500" y="3047998"/>
            <a:ext cx="3524250" cy="284095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/>
              <a:t>Olimpiada o Diamentowy Indeks AGH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 vert="horz" anchor="t">
            <a:normAutofit/>
          </a:bodyPr>
          <a:lstStyle/>
          <a:p>
            <a:pPr algn="ctr">
              <a:buNone/>
            </a:pPr>
            <a:r>
              <a:rPr lang="pl-PL" sz="2400" dirty="0"/>
              <a:t>Agnieszka </a:t>
            </a:r>
            <a:r>
              <a:rPr lang="pl-PL" sz="2400" dirty="0" err="1"/>
              <a:t>Martowicz</a:t>
            </a:r>
            <a:r>
              <a:rPr lang="pl-PL" sz="2400" dirty="0"/>
              <a:t> </a:t>
            </a:r>
          </a:p>
          <a:p>
            <a:pPr algn="ctr">
              <a:buNone/>
            </a:pPr>
            <a:r>
              <a:rPr lang="pl-PL" sz="2000" dirty="0"/>
              <a:t>finalistka</a:t>
            </a:r>
          </a:p>
          <a:p>
            <a:pPr algn="ctr">
              <a:buNone/>
            </a:pPr>
            <a:r>
              <a:rPr lang="pl-PL" sz="2000" b="1" dirty="0">
                <a:hlinkClick r:id="rId2" tooltip="Test z informatyki w I etapie XIII Ogólnopolskiej Olimpiady "/>
              </a:rPr>
              <a:t>XIII Ogólnopolskiej Olimpiady „O Diamentowy Indeks AGH”</a:t>
            </a:r>
            <a:endParaRPr lang="pl-PL" sz="2000" b="1" dirty="0"/>
          </a:p>
          <a:p>
            <a:pPr algn="ctr">
              <a:buNone/>
            </a:pPr>
            <a:r>
              <a:rPr lang="pl-PL" sz="2000" i="1" dirty="0"/>
              <a:t> z zakresu</a:t>
            </a:r>
            <a:r>
              <a:rPr lang="pl-PL" sz="2000" dirty="0"/>
              <a:t>: geografia  z elementami geologii . </a:t>
            </a:r>
          </a:p>
          <a:p>
            <a:endParaRPr lang="pl-PL" dirty="0"/>
          </a:p>
        </p:txBody>
      </p:sp>
      <p:pic>
        <p:nvPicPr>
          <p:cNvPr id="4" name="Obraz 3" descr="C:\Users\Marzena\Downloads\FOTO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9653" y="3708334"/>
            <a:ext cx="2724694" cy="2823093"/>
          </a:xfrm>
          <a:prstGeom prst="round2DiagRect">
            <a:avLst>
              <a:gd name="adj1" fmla="val 32320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81000"/>
            <a:lum/>
          </a:blip>
          <a:srcRect/>
          <a:stretch>
            <a:fillRect l="-39000" r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5991944"/>
          </a:xfrm>
        </p:spPr>
        <p:txBody>
          <a:bodyPr>
            <a:normAutofit fontScale="77500" lnSpcReduction="20000"/>
          </a:bodyPr>
          <a:lstStyle/>
          <a:p>
            <a:pPr algn="ctr">
              <a:buNone/>
            </a:pPr>
            <a:endParaRPr lang="pl-PL" sz="3400" b="1" dirty="0"/>
          </a:p>
          <a:p>
            <a:pPr algn="ctr">
              <a:buNone/>
            </a:pPr>
            <a:r>
              <a:rPr lang="pl-PL" sz="3400" b="1" dirty="0">
                <a:solidFill>
                  <a:schemeClr val="accent1"/>
                </a:solidFill>
              </a:rPr>
              <a:t>OLIMPIADA STATYSTYCZNA </a:t>
            </a:r>
            <a:endParaRPr lang="pl-PL" sz="3400" dirty="0">
              <a:solidFill>
                <a:schemeClr val="accent1"/>
              </a:solidFill>
            </a:endParaRPr>
          </a:p>
          <a:p>
            <a:pPr>
              <a:buNone/>
            </a:pPr>
            <a:r>
              <a:rPr lang="pl-PL" sz="2800" dirty="0"/>
              <a:t>              </a:t>
            </a:r>
          </a:p>
          <a:p>
            <a:pPr>
              <a:buNone/>
            </a:pPr>
            <a:r>
              <a:rPr lang="pl-PL" sz="2800" dirty="0"/>
              <a:t>               Klaudia </a:t>
            </a:r>
            <a:r>
              <a:rPr lang="pl-PL" sz="2800" dirty="0" err="1"/>
              <a:t>Tarabuła</a:t>
            </a:r>
            <a:r>
              <a:rPr lang="pl-PL" sz="2800" dirty="0"/>
              <a:t>, Szymon Pasternak, Daria Woźniak</a:t>
            </a:r>
            <a:r>
              <a:rPr lang="pl-PL" sz="3400" b="1" dirty="0"/>
              <a:t> </a:t>
            </a:r>
          </a:p>
          <a:p>
            <a:pPr algn="ctr">
              <a:buNone/>
            </a:pPr>
            <a:endParaRPr lang="pl-PL" b="1" dirty="0"/>
          </a:p>
          <a:p>
            <a:pPr algn="ctr">
              <a:buNone/>
            </a:pPr>
            <a:endParaRPr lang="pl-PL" b="1" dirty="0"/>
          </a:p>
          <a:p>
            <a:pPr algn="ctr">
              <a:buNone/>
            </a:pPr>
            <a:r>
              <a:rPr lang="pl-PL" sz="3400" b="1" dirty="0">
                <a:solidFill>
                  <a:schemeClr val="accent1"/>
                </a:solidFill>
              </a:rPr>
              <a:t>XXXIV Olimpiada Wiedzy Ekologicznej</a:t>
            </a:r>
          </a:p>
          <a:p>
            <a:r>
              <a:rPr lang="pl-PL" dirty="0"/>
              <a:t>Agata Dora</a:t>
            </a:r>
          </a:p>
          <a:p>
            <a:r>
              <a:rPr lang="pl-PL" dirty="0"/>
              <a:t> Anna Leszczyńska</a:t>
            </a:r>
          </a:p>
          <a:p>
            <a:pPr>
              <a:buNone/>
            </a:pPr>
            <a:endParaRPr lang="pl-PL" dirty="0"/>
          </a:p>
          <a:p>
            <a:pPr algn="ctr">
              <a:buNone/>
            </a:pPr>
            <a:r>
              <a:rPr lang="pl-PL" sz="3400" b="1" dirty="0">
                <a:solidFill>
                  <a:schemeClr val="accent1"/>
                </a:solidFill>
              </a:rPr>
              <a:t>43 Olimpiada Języka Angielskiego</a:t>
            </a:r>
          </a:p>
          <a:p>
            <a:r>
              <a:rPr lang="pl-PL" dirty="0"/>
              <a:t>Adam </a:t>
            </a:r>
            <a:r>
              <a:rPr lang="pl-PL" dirty="0" err="1"/>
              <a:t>Lenczowski</a:t>
            </a:r>
            <a:endParaRPr lang="pl-PL" dirty="0"/>
          </a:p>
          <a:p>
            <a:r>
              <a:rPr lang="pl-PL" dirty="0"/>
              <a:t>Paulina Sekuła</a:t>
            </a:r>
          </a:p>
          <a:p>
            <a:r>
              <a:rPr lang="pl-PL" dirty="0"/>
              <a:t>Alicja </a:t>
            </a:r>
            <a:r>
              <a:rPr lang="pl-PL" dirty="0" err="1"/>
              <a:t>Podlach</a:t>
            </a:r>
            <a:endParaRPr lang="pl-PL" dirty="0"/>
          </a:p>
          <a:p>
            <a:r>
              <a:rPr lang="pl-PL" dirty="0"/>
              <a:t>Michał Szczeciński,</a:t>
            </a:r>
          </a:p>
          <a:p>
            <a:r>
              <a:rPr lang="pl-PL" dirty="0"/>
              <a:t>Mateusz Piątek</a:t>
            </a:r>
          </a:p>
          <a:p>
            <a:r>
              <a:rPr lang="pl-PL" dirty="0"/>
              <a:t>Łukasz </a:t>
            </a:r>
            <a:r>
              <a:rPr lang="pl-PL" dirty="0" err="1"/>
              <a:t>Bajór</a:t>
            </a:r>
            <a:endParaRPr lang="pl-PL" dirty="0"/>
          </a:p>
          <a:p>
            <a:pPr>
              <a:buNone/>
            </a:pPr>
            <a:endParaRPr lang="pl-PL" dirty="0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14000"/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15BA0BCA-7F45-4C56-A697-2510A47646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42901"/>
            <a:ext cx="8229600" cy="1638300"/>
          </a:xfrm>
        </p:spPr>
        <p:txBody>
          <a:bodyPr vert="horz" lIns="0" rIns="0" bIns="0" anchor="b">
            <a:noAutofit/>
          </a:bodyPr>
          <a:lstStyle/>
          <a:p>
            <a:pPr algn="ctr"/>
            <a:r>
              <a:rPr lang="pl-PL" sz="3200" b="1" dirty="0">
                <a:latin typeface="Constantia"/>
              </a:rPr>
              <a:t/>
            </a:r>
            <a:br>
              <a:rPr lang="pl-PL" sz="3200" b="1" dirty="0">
                <a:latin typeface="Constantia"/>
              </a:rPr>
            </a:br>
            <a:r>
              <a:rPr lang="pl-PL" sz="3200" b="1" dirty="0">
                <a:latin typeface="Constantia"/>
              </a:rPr>
              <a:t/>
            </a:r>
            <a:br>
              <a:rPr lang="pl-PL" sz="3200" b="1" dirty="0">
                <a:latin typeface="Constantia"/>
              </a:rPr>
            </a:br>
            <a:r>
              <a:rPr lang="pl-PL" sz="3200" b="1" dirty="0">
                <a:latin typeface="Constantia"/>
              </a:rPr>
              <a:t/>
            </a:r>
            <a:br>
              <a:rPr lang="pl-PL" sz="3200" b="1" dirty="0">
                <a:latin typeface="Constantia"/>
              </a:rPr>
            </a:br>
            <a:r>
              <a:rPr lang="pl-PL" sz="3200" b="1" dirty="0">
                <a:latin typeface="Constantia"/>
              </a:rPr>
              <a:t>Świętokrzyski  Maraton Matematyczny</a:t>
            </a:r>
            <a:br>
              <a:rPr lang="pl-PL" sz="3200" b="1" dirty="0">
                <a:latin typeface="Constantia"/>
              </a:rPr>
            </a:br>
            <a:r>
              <a:rPr lang="pl-PL" sz="3200" b="1" dirty="0">
                <a:latin typeface="Constantia"/>
              </a:rPr>
              <a:t> 2020 r.</a:t>
            </a:r>
            <a:endParaRPr lang="pl-PL" sz="3200" dirty="0">
              <a:cs typeface="Calibri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="" xmlns:a16="http://schemas.microsoft.com/office/drawing/2014/main" id="{FAC4C55A-199A-42BF-AD98-A12B0A7CB7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anchor="t">
            <a:normAutofit/>
          </a:bodyPr>
          <a:lstStyle/>
          <a:p>
            <a:pPr marL="0" indent="0" algn="ctr">
              <a:buNone/>
            </a:pPr>
            <a:endParaRPr lang="pl-PL" b="1" dirty="0">
              <a:latin typeface="Book Antiqua" panose="02040602050305030304" pitchFamily="18" charset="0"/>
            </a:endParaRPr>
          </a:p>
          <a:p>
            <a:pPr marL="0" indent="0" algn="ctr">
              <a:buNone/>
            </a:pPr>
            <a:r>
              <a:rPr lang="pl-PL" sz="2800" b="1" i="1" dirty="0">
                <a:latin typeface="Book Antiqua" panose="02040602050305030304" pitchFamily="18" charset="0"/>
              </a:rPr>
              <a:t>Finaliści:</a:t>
            </a:r>
          </a:p>
          <a:p>
            <a:pPr marL="0" indent="0" algn="ctr">
              <a:buNone/>
            </a:pPr>
            <a:endParaRPr lang="pl-PL" b="1" i="1" dirty="0">
              <a:latin typeface="Book Antiqua" panose="02040602050305030304" pitchFamily="18" charset="0"/>
              <a:ea typeface="+mn-lt"/>
              <a:cs typeface="+mn-lt"/>
            </a:endParaRPr>
          </a:p>
          <a:p>
            <a:pPr marL="0" indent="0" algn="ctr">
              <a:buNone/>
            </a:pPr>
            <a:r>
              <a:rPr lang="pl-PL" b="1" dirty="0">
                <a:latin typeface="Book Antiqua" panose="02040602050305030304" pitchFamily="18" charset="0"/>
                <a:ea typeface="+mn-lt"/>
                <a:cs typeface="+mn-lt"/>
              </a:rPr>
              <a:t>Agnieszka </a:t>
            </a:r>
            <a:r>
              <a:rPr lang="pl-PL" b="1" dirty="0" err="1">
                <a:latin typeface="Book Antiqua" panose="02040602050305030304" pitchFamily="18" charset="0"/>
                <a:ea typeface="+mn-lt"/>
                <a:cs typeface="+mn-lt"/>
              </a:rPr>
              <a:t>Martowicz</a:t>
            </a:r>
            <a:r>
              <a:rPr lang="pl-PL" dirty="0">
                <a:latin typeface="Book Antiqua" panose="02040602050305030304" pitchFamily="18" charset="0"/>
                <a:ea typeface="+mn-lt"/>
                <a:cs typeface="+mn-lt"/>
              </a:rPr>
              <a:t> </a:t>
            </a:r>
            <a:endParaRPr lang="pl-PL" dirty="0">
              <a:latin typeface="Book Antiqua" panose="02040602050305030304" pitchFamily="18" charset="0"/>
            </a:endParaRPr>
          </a:p>
          <a:p>
            <a:pPr marL="0" indent="0" algn="ctr">
              <a:buNone/>
            </a:pPr>
            <a:r>
              <a:rPr lang="pl-PL" b="1" dirty="0">
                <a:latin typeface="Book Antiqua" panose="02040602050305030304" pitchFamily="18" charset="0"/>
                <a:ea typeface="+mn-lt"/>
                <a:cs typeface="+mn-lt"/>
              </a:rPr>
              <a:t>Bartosz </a:t>
            </a:r>
            <a:r>
              <a:rPr lang="pl-PL" b="1" dirty="0" err="1">
                <a:latin typeface="Book Antiqua" panose="02040602050305030304" pitchFamily="18" charset="0"/>
                <a:ea typeface="+mn-lt"/>
                <a:cs typeface="+mn-lt"/>
              </a:rPr>
              <a:t>Sternak</a:t>
            </a:r>
            <a:r>
              <a:rPr lang="pl-PL" dirty="0">
                <a:latin typeface="Book Antiqua" panose="02040602050305030304" pitchFamily="18" charset="0"/>
                <a:ea typeface="+mn-lt"/>
                <a:cs typeface="+mn-lt"/>
              </a:rPr>
              <a:t> </a:t>
            </a:r>
            <a:endParaRPr lang="pl-PL" dirty="0">
              <a:latin typeface="Book Antiqua" panose="02040602050305030304" pitchFamily="18" charset="0"/>
            </a:endParaRPr>
          </a:p>
          <a:p>
            <a:pPr marL="0" indent="0" algn="ctr">
              <a:buNone/>
            </a:pPr>
            <a:r>
              <a:rPr lang="pl-PL" b="1" dirty="0">
                <a:latin typeface="Book Antiqua" panose="02040602050305030304" pitchFamily="18" charset="0"/>
                <a:ea typeface="+mn-lt"/>
                <a:cs typeface="+mn-lt"/>
              </a:rPr>
              <a:t>Klaudia </a:t>
            </a:r>
            <a:r>
              <a:rPr lang="pl-PL" b="1" dirty="0" err="1">
                <a:latin typeface="Book Antiqua" panose="02040602050305030304" pitchFamily="18" charset="0"/>
                <a:ea typeface="+mn-lt"/>
                <a:cs typeface="+mn-lt"/>
              </a:rPr>
              <a:t>Tarabuła</a:t>
            </a:r>
            <a:r>
              <a:rPr lang="pl-PL" dirty="0">
                <a:latin typeface="Book Antiqua" panose="02040602050305030304" pitchFamily="18" charset="0"/>
                <a:ea typeface="+mn-lt"/>
                <a:cs typeface="+mn-lt"/>
              </a:rPr>
              <a:t> </a:t>
            </a:r>
            <a:endParaRPr lang="pl-PL" dirty="0">
              <a:latin typeface="Book Antiqua" panose="02040602050305030304" pitchFamily="18" charset="0"/>
            </a:endParaRPr>
          </a:p>
          <a:p>
            <a:pPr marL="0" indent="0" algn="ctr">
              <a:buNone/>
            </a:pPr>
            <a:r>
              <a:rPr lang="pl-PL" b="1" dirty="0">
                <a:latin typeface="Book Antiqua" panose="02040602050305030304" pitchFamily="18" charset="0"/>
                <a:ea typeface="+mn-lt"/>
                <a:cs typeface="+mn-lt"/>
              </a:rPr>
              <a:t>Daria Woźniak</a:t>
            </a:r>
            <a:r>
              <a:rPr lang="pl-PL" dirty="0">
                <a:latin typeface="Book Antiqua" panose="02040602050305030304" pitchFamily="18" charset="0"/>
                <a:ea typeface="+mn-lt"/>
                <a:cs typeface="+mn-lt"/>
              </a:rPr>
              <a:t> </a:t>
            </a:r>
          </a:p>
          <a:p>
            <a:pPr marL="0" indent="0" algn="ctr">
              <a:buNone/>
            </a:pPr>
            <a:r>
              <a:rPr lang="pl-PL" b="1" dirty="0">
                <a:latin typeface="Book Antiqua" panose="02040602050305030304" pitchFamily="18" charset="0"/>
                <a:ea typeface="+mn-lt"/>
                <a:cs typeface="+mn-lt"/>
              </a:rPr>
              <a:t>Kacper </a:t>
            </a:r>
            <a:r>
              <a:rPr lang="pl-PL" b="1" dirty="0" err="1">
                <a:latin typeface="Book Antiqua" panose="02040602050305030304" pitchFamily="18" charset="0"/>
                <a:ea typeface="+mn-lt"/>
                <a:cs typeface="+mn-lt"/>
              </a:rPr>
              <a:t>Zacharz</a:t>
            </a:r>
            <a:r>
              <a:rPr lang="pl-PL" dirty="0">
                <a:latin typeface="Book Antiqua" panose="02040602050305030304" pitchFamily="18" charset="0"/>
                <a:ea typeface="+mn-lt"/>
                <a:cs typeface="+mn-lt"/>
              </a:rPr>
              <a:t> </a:t>
            </a:r>
            <a:endParaRPr lang="pl-PL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1240181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348648"/>
          </a:xfrm>
        </p:spPr>
        <p:txBody>
          <a:bodyPr>
            <a:normAutofit fontScale="90000"/>
          </a:bodyPr>
          <a:lstStyle/>
          <a:p>
            <a:pPr algn="ctr"/>
            <a:r>
              <a:rPr lang="pl-PL" sz="2000"/>
              <a:t/>
            </a:r>
            <a:br>
              <a:rPr lang="pl-PL" sz="2000"/>
            </a:br>
            <a:r>
              <a:rPr lang="pl-PL" sz="2000"/>
              <a:t/>
            </a:r>
            <a:br>
              <a:rPr lang="pl-PL" sz="2000"/>
            </a:br>
            <a:endParaRPr lang="pl-PL" sz="200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4839816"/>
          </a:xfrm>
        </p:spPr>
        <p:txBody>
          <a:bodyPr/>
          <a:lstStyle/>
          <a:p>
            <a:pPr algn="ctr">
              <a:buNone/>
            </a:pPr>
            <a:r>
              <a:rPr lang="pl-PL" b="1" dirty="0">
                <a:solidFill>
                  <a:schemeClr val="accent1"/>
                </a:solidFill>
              </a:rPr>
              <a:t>Europejski konkurs</a:t>
            </a:r>
          </a:p>
          <a:p>
            <a:pPr algn="ctr">
              <a:buNone/>
            </a:pPr>
            <a:r>
              <a:rPr lang="pl-PL" b="1" dirty="0">
                <a:solidFill>
                  <a:schemeClr val="accent1"/>
                </a:solidFill>
              </a:rPr>
              <a:t> </a:t>
            </a:r>
            <a:r>
              <a:rPr lang="pl-PL" b="1" dirty="0" err="1">
                <a:solidFill>
                  <a:schemeClr val="accent1"/>
                </a:solidFill>
              </a:rPr>
              <a:t>YPEF-YOUNG</a:t>
            </a:r>
            <a:r>
              <a:rPr lang="pl-PL" b="1" dirty="0">
                <a:solidFill>
                  <a:schemeClr val="accent1"/>
                </a:solidFill>
              </a:rPr>
              <a:t> PEOPLE IN EUROPEAN FORESTS</a:t>
            </a:r>
          </a:p>
          <a:p>
            <a:pPr algn="ctr">
              <a:buNone/>
            </a:pPr>
            <a:r>
              <a:rPr lang="pl-PL" sz="2400" b="1" i="1" dirty="0">
                <a:solidFill>
                  <a:schemeClr val="accent1"/>
                </a:solidFill>
              </a:rPr>
              <a:t>MŁODZIEŻ W LASACH EUROPY</a:t>
            </a:r>
          </a:p>
          <a:p>
            <a:pPr algn="ctr">
              <a:buNone/>
            </a:pPr>
            <a:endParaRPr lang="pl-PL" sz="2800" b="1" dirty="0"/>
          </a:p>
          <a:p>
            <a:pPr algn="ctr">
              <a:buNone/>
            </a:pPr>
            <a:r>
              <a:rPr lang="pl-PL" sz="1800" b="1" dirty="0">
                <a:latin typeface="Book Antiqua" panose="02040602050305030304" pitchFamily="18" charset="0"/>
              </a:rPr>
              <a:t>(językiem obowiązującym był  język angielski)</a:t>
            </a:r>
          </a:p>
          <a:p>
            <a:pPr algn="ctr">
              <a:buNone/>
            </a:pPr>
            <a:endParaRPr lang="pl-PL" sz="1800" b="1" dirty="0">
              <a:latin typeface="Book Antiqua" panose="02040602050305030304" pitchFamily="18" charset="0"/>
            </a:endParaRPr>
          </a:p>
          <a:p>
            <a:pPr>
              <a:buNone/>
            </a:pPr>
            <a:r>
              <a:rPr lang="pl-PL" dirty="0">
                <a:latin typeface="Book Antiqua" panose="02040602050305030304" pitchFamily="18" charset="0"/>
              </a:rPr>
              <a:t> 2017/2018 -   udział w  </a:t>
            </a:r>
            <a:r>
              <a:rPr lang="pl-PL" b="1" dirty="0">
                <a:latin typeface="Book Antiqua" panose="02040602050305030304" pitchFamily="18" charset="0"/>
              </a:rPr>
              <a:t>finale ogólnopolskim</a:t>
            </a:r>
          </a:p>
          <a:p>
            <a:pPr>
              <a:buNone/>
            </a:pPr>
            <a:r>
              <a:rPr lang="pl-PL" dirty="0">
                <a:latin typeface="Book Antiqua" panose="02040602050305030304" pitchFamily="18" charset="0"/>
              </a:rPr>
              <a:t> 2018/2019 -    </a:t>
            </a:r>
            <a:r>
              <a:rPr lang="pl-PL" b="1" dirty="0">
                <a:latin typeface="Book Antiqua" panose="02040602050305030304" pitchFamily="18" charset="0"/>
              </a:rPr>
              <a:t>III  miejsce w Polsce  </a:t>
            </a:r>
            <a:endParaRPr lang="pl-PL" dirty="0">
              <a:latin typeface="Book Antiqua" panose="02040602050305030304" pitchFamily="18" charset="0"/>
            </a:endParaRPr>
          </a:p>
          <a:p>
            <a:endParaRPr lang="pl-PL" dirty="0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0" descr="ypef 201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7290" y="836712"/>
            <a:ext cx="6858048" cy="554461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0F75FEE9-DEA4-441E-85FB-461634E44B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cap="all" dirty="0">
                <a:latin typeface="Constantia"/>
              </a:rPr>
              <a:t>OLIMPIADA LITERATURY </a:t>
            </a:r>
            <a:br>
              <a:rPr lang="pl-PL" cap="all" dirty="0">
                <a:latin typeface="Constantia"/>
              </a:rPr>
            </a:br>
            <a:r>
              <a:rPr lang="pl-PL" cap="all" dirty="0">
                <a:latin typeface="Constantia"/>
              </a:rPr>
              <a:t>I JĘZYKA POLSKIEGO</a:t>
            </a:r>
            <a:endParaRPr lang="pl-PL" dirty="0">
              <a:cs typeface="Calibri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="" xmlns:a16="http://schemas.microsoft.com/office/drawing/2014/main" id="{FABBC54C-5172-4FDD-9453-F3026E9DA5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anchor="t">
            <a:normAutofit/>
          </a:bodyPr>
          <a:lstStyle/>
          <a:p>
            <a:pPr marL="0" indent="0" algn="ctr">
              <a:buNone/>
            </a:pPr>
            <a:endParaRPr lang="pl-PL" b="1" cap="all" dirty="0">
              <a:ea typeface="+mn-lt"/>
              <a:cs typeface="+mn-lt"/>
            </a:endParaRPr>
          </a:p>
          <a:p>
            <a:pPr marL="0" indent="0" algn="ctr">
              <a:buNone/>
            </a:pPr>
            <a:r>
              <a:rPr lang="pl-PL" b="1" cap="all" dirty="0">
                <a:ea typeface="+mn-lt"/>
                <a:cs typeface="+mn-lt"/>
              </a:rPr>
              <a:t>Alicja Goły</a:t>
            </a:r>
          </a:p>
          <a:p>
            <a:pPr marL="0" indent="0" algn="ctr">
              <a:buNone/>
            </a:pPr>
            <a:r>
              <a:rPr lang="pl-PL" sz="2000" cap="all" dirty="0">
                <a:ea typeface="+mn-lt"/>
                <a:cs typeface="+mn-lt"/>
              </a:rPr>
              <a:t>2019/2020</a:t>
            </a:r>
            <a:endParaRPr lang="pl-PL" sz="2000" b="1" cap="all" dirty="0">
              <a:ea typeface="+mn-lt"/>
              <a:cs typeface="+mn-lt"/>
            </a:endParaRPr>
          </a:p>
          <a:p>
            <a:pPr marL="0" indent="0">
              <a:buNone/>
            </a:pPr>
            <a:endParaRPr lang="pl-PL" sz="2000" b="1" cap="all" dirty="0">
              <a:ea typeface="+mn-lt"/>
              <a:cs typeface="+mn-lt"/>
            </a:endParaRPr>
          </a:p>
          <a:p>
            <a:pPr marL="0" indent="0" algn="ctr">
              <a:buNone/>
            </a:pPr>
            <a:r>
              <a:rPr lang="pl-PL" sz="2000" cap="all" dirty="0">
                <a:ea typeface="+mn-lt"/>
                <a:cs typeface="+mn-lt"/>
              </a:rPr>
              <a:t>Wśród</a:t>
            </a:r>
          </a:p>
          <a:p>
            <a:pPr marL="0" indent="0" algn="ctr">
              <a:buNone/>
            </a:pPr>
            <a:r>
              <a:rPr lang="pl-PL" sz="2000" b="1" cap="all" dirty="0">
                <a:ea typeface="+mn-lt"/>
                <a:cs typeface="+mn-lt"/>
              </a:rPr>
              <a:t>  </a:t>
            </a:r>
            <a:r>
              <a:rPr lang="pl-PL" sz="2400" b="1" cap="all" dirty="0">
                <a:ea typeface="+mn-lt"/>
                <a:cs typeface="+mn-lt"/>
              </a:rPr>
              <a:t>11</a:t>
            </a:r>
            <a:r>
              <a:rPr lang="pl-PL" sz="2000" b="1" cap="all" dirty="0">
                <a:ea typeface="+mn-lt"/>
                <a:cs typeface="+mn-lt"/>
              </a:rPr>
              <a:t> uczniów zakwalifikowanych do  etapu okręgowego</a:t>
            </a:r>
            <a:endParaRPr lang="pl-PL" b="1" cap="all" dirty="0"/>
          </a:p>
        </p:txBody>
      </p:sp>
    </p:spTree>
    <p:extLst>
      <p:ext uri="{BB962C8B-B14F-4D97-AF65-F5344CB8AC3E}">
        <p14:creationId xmlns="" xmlns:p14="http://schemas.microsoft.com/office/powerpoint/2010/main" val="261156124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sz="5400"/>
              <a:t>Konkursy przedmiotowe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 vert="horz" anchor="t">
            <a:normAutofit fontScale="92500"/>
          </a:bodyPr>
          <a:lstStyle/>
          <a:p>
            <a:r>
              <a:rPr lang="pl-PL" sz="1400" dirty="0">
                <a:latin typeface="Book Antiqua" panose="02040602050305030304" pitchFamily="18" charset="0"/>
              </a:rPr>
              <a:t>Konkurs Ministerstwa Edukacji Narodowej ,,Książki naszych marzeń" </a:t>
            </a:r>
          </a:p>
          <a:p>
            <a:r>
              <a:rPr lang="pl-PL" sz="1400" dirty="0">
                <a:latin typeface="Book Antiqua" panose="02040602050305030304" pitchFamily="18" charset="0"/>
              </a:rPr>
              <a:t>Ogólnopolski Konkurs Plastyczny „TĘCZA”</a:t>
            </a:r>
            <a:endParaRPr lang="pl-PL" sz="1400" dirty="0">
              <a:latin typeface="Book Antiqua" panose="02040602050305030304" pitchFamily="18" charset="0"/>
              <a:cs typeface="Calibri"/>
            </a:endParaRPr>
          </a:p>
          <a:p>
            <a:r>
              <a:rPr lang="pl-PL" sz="1400" dirty="0">
                <a:latin typeface="Book Antiqua" panose="02040602050305030304" pitchFamily="18" charset="0"/>
              </a:rPr>
              <a:t>IX Ogólnopolski Konkurs Poetycki im. Feliksa Raka</a:t>
            </a:r>
            <a:endParaRPr lang="pl-PL" sz="1400" dirty="0">
              <a:latin typeface="Book Antiqua" panose="02040602050305030304" pitchFamily="18" charset="0"/>
              <a:cs typeface="Calibri"/>
            </a:endParaRPr>
          </a:p>
          <a:p>
            <a:r>
              <a:rPr lang="pl-PL" sz="1400" u="sng" dirty="0">
                <a:latin typeface="Book Antiqua" panose="02040602050305030304" pitchFamily="18" charset="0"/>
              </a:rPr>
              <a:t>X </a:t>
            </a:r>
            <a:r>
              <a:rPr lang="pl-PL" sz="1400" dirty="0">
                <a:latin typeface="Book Antiqua" panose="02040602050305030304" pitchFamily="18" charset="0"/>
              </a:rPr>
              <a:t>Jubileuszowy Ogólnopolski  Konkurs Polonistyczny „ Z ortografią na co dzień”.</a:t>
            </a:r>
            <a:endParaRPr lang="pl-PL" sz="1400" dirty="0">
              <a:latin typeface="Book Antiqua" panose="02040602050305030304" pitchFamily="18" charset="0"/>
              <a:cs typeface="Calibri"/>
            </a:endParaRPr>
          </a:p>
          <a:p>
            <a:r>
              <a:rPr lang="pl-PL" sz="1400" dirty="0">
                <a:latin typeface="Book Antiqua" panose="02040602050305030304" pitchFamily="18" charset="0"/>
              </a:rPr>
              <a:t>Konkursu ,,POZNAJ SWOJE PRAWA W PRACY’’</a:t>
            </a:r>
            <a:endParaRPr lang="pl-PL" sz="1400" dirty="0">
              <a:latin typeface="Book Antiqua" panose="02040602050305030304" pitchFamily="18" charset="0"/>
              <a:cs typeface="Calibri"/>
            </a:endParaRPr>
          </a:p>
          <a:p>
            <a:r>
              <a:rPr lang="pl-PL" sz="1400" dirty="0">
                <a:latin typeface="Book Antiqua" panose="02040602050305030304" pitchFamily="18" charset="0"/>
              </a:rPr>
              <a:t>Ogólnopolski Konkurs Fizyczny ,,EUREKA ’’ i Chemiczny ,,ALCHEMIK’’</a:t>
            </a:r>
            <a:endParaRPr lang="pl-PL" sz="1400" dirty="0">
              <a:latin typeface="Book Antiqua" panose="02040602050305030304" pitchFamily="18" charset="0"/>
              <a:cs typeface="Calibri"/>
            </a:endParaRPr>
          </a:p>
          <a:p>
            <a:r>
              <a:rPr lang="pl-PL" sz="1400" dirty="0">
                <a:latin typeface="Book Antiqua" panose="02040602050305030304" pitchFamily="18" charset="0"/>
              </a:rPr>
              <a:t>Świętokrzyski Maraton Maturalny </a:t>
            </a:r>
            <a:endParaRPr lang="pl-PL" sz="1400" dirty="0">
              <a:latin typeface="Book Antiqua" panose="02040602050305030304" pitchFamily="18" charset="0"/>
              <a:cs typeface="Calibri"/>
            </a:endParaRPr>
          </a:p>
          <a:p>
            <a:r>
              <a:rPr lang="pl-PL" sz="1400" dirty="0">
                <a:latin typeface="Book Antiqua" panose="02040602050305030304" pitchFamily="18" charset="0"/>
                <a:cs typeface="Calibri"/>
              </a:rPr>
              <a:t>Matematyka bez granic</a:t>
            </a:r>
          </a:p>
          <a:p>
            <a:r>
              <a:rPr lang="pl-PL" sz="1400" dirty="0">
                <a:latin typeface="Book Antiqua" panose="02040602050305030304" pitchFamily="18" charset="0"/>
              </a:rPr>
              <a:t>„Olimpiada Solidarności. Dwie dekady historii”</a:t>
            </a:r>
            <a:endParaRPr lang="pl-PL" sz="1400" dirty="0">
              <a:latin typeface="Book Antiqua" panose="02040602050305030304" pitchFamily="18" charset="0"/>
              <a:cs typeface="Calibri"/>
            </a:endParaRPr>
          </a:p>
          <a:p>
            <a:r>
              <a:rPr lang="pl-PL" sz="1400" dirty="0">
                <a:latin typeface="Book Antiqua" panose="02040602050305030304" pitchFamily="18" charset="0"/>
              </a:rPr>
              <a:t>Powiatowy konkurs plastyczny ,, Ze smogiem walczymy , bo go nie lubimy’’</a:t>
            </a:r>
            <a:endParaRPr lang="pl-PL" sz="1400" dirty="0">
              <a:latin typeface="Book Antiqua" panose="02040602050305030304" pitchFamily="18" charset="0"/>
              <a:cs typeface="Calibri"/>
            </a:endParaRPr>
          </a:p>
          <a:p>
            <a:pPr fontAlgn="base"/>
            <a:r>
              <a:rPr lang="pl-PL" sz="1400" dirty="0">
                <a:latin typeface="Book Antiqua" panose="02040602050305030304" pitchFamily="18" charset="0"/>
              </a:rPr>
              <a:t>Ogólnopolski konkurs Wiedzy o Kanadzie „</a:t>
            </a:r>
            <a:r>
              <a:rPr lang="pl-PL" sz="1400" dirty="0" err="1">
                <a:latin typeface="Book Antiqua" panose="02040602050305030304" pitchFamily="18" charset="0"/>
              </a:rPr>
              <a:t>Discover</a:t>
            </a:r>
            <a:r>
              <a:rPr lang="pl-PL" sz="1400" dirty="0">
                <a:latin typeface="Book Antiqua" panose="02040602050305030304" pitchFamily="18" charset="0"/>
              </a:rPr>
              <a:t> </a:t>
            </a:r>
            <a:r>
              <a:rPr lang="pl-PL" sz="1400" dirty="0" err="1">
                <a:latin typeface="Book Antiqua" panose="02040602050305030304" pitchFamily="18" charset="0"/>
              </a:rPr>
              <a:t>Canada”Organizator</a:t>
            </a:r>
            <a:r>
              <a:rPr lang="pl-PL" sz="1400" dirty="0">
                <a:latin typeface="Book Antiqua" panose="02040602050305030304" pitchFamily="18" charset="0"/>
              </a:rPr>
              <a:t>: I Liceum Ogólnokształcące im Karola Miarki w Żorach oraz Instytut Kultur i Literatur Anglojęzycznych Uniwersytetu Śląskiego</a:t>
            </a:r>
            <a:endParaRPr lang="pl-PL" sz="1400" dirty="0">
              <a:latin typeface="Book Antiqua" panose="02040602050305030304" pitchFamily="18" charset="0"/>
              <a:cs typeface="Calibri"/>
            </a:endParaRPr>
          </a:p>
          <a:p>
            <a:r>
              <a:rPr lang="pl-PL" sz="1400" dirty="0">
                <a:latin typeface="Book Antiqua" panose="02040602050305030304" pitchFamily="18" charset="0"/>
              </a:rPr>
              <a:t>X Świętokrzyski Konkurs Poezji w Języku Angielskim </a:t>
            </a:r>
            <a:r>
              <a:rPr lang="pl-PL" sz="1400" dirty="0" err="1">
                <a:latin typeface="Book Antiqua" panose="02040602050305030304" pitchFamily="18" charset="0"/>
              </a:rPr>
              <a:t>Organizator:Ś</a:t>
            </a:r>
            <a:r>
              <a:rPr lang="pl-PL" sz="1400" dirty="0">
                <a:latin typeface="Book Antiqua" panose="02040602050305030304" pitchFamily="18" charset="0"/>
              </a:rPr>
              <a:t> </a:t>
            </a:r>
            <a:r>
              <a:rPr lang="pl-PL" sz="1400" dirty="0" err="1">
                <a:latin typeface="Book Antiqua" panose="02040602050305030304" pitchFamily="18" charset="0"/>
              </a:rPr>
              <a:t>więtokrzyskie</a:t>
            </a:r>
            <a:r>
              <a:rPr lang="pl-PL" sz="1400" dirty="0">
                <a:latin typeface="Book Antiqua" panose="02040602050305030304" pitchFamily="18" charset="0"/>
              </a:rPr>
              <a:t> Centrum Doskonalenia Nauczycieli w Kielcach, wydawnictwo językowe Pearson</a:t>
            </a:r>
            <a:endParaRPr lang="pl-PL" sz="1400" dirty="0">
              <a:latin typeface="Book Antiqua" panose="02040602050305030304" pitchFamily="18" charset="0"/>
              <a:cs typeface="Calibri"/>
            </a:endParaRPr>
          </a:p>
          <a:p>
            <a:pPr fontAlgn="base"/>
            <a:r>
              <a:rPr lang="pl-PL" sz="1400" dirty="0">
                <a:latin typeface="Book Antiqua" panose="02040602050305030304" pitchFamily="18" charset="0"/>
              </a:rPr>
              <a:t>Ogólnopolski konkurs wiedzy o USA „ </a:t>
            </a:r>
            <a:r>
              <a:rPr lang="pl-PL" sz="1400" dirty="0" err="1">
                <a:latin typeface="Book Antiqua" panose="02040602050305030304" pitchFamily="18" charset="0"/>
              </a:rPr>
              <a:t>Know</a:t>
            </a:r>
            <a:r>
              <a:rPr lang="pl-PL" sz="1400" dirty="0">
                <a:latin typeface="Book Antiqua" panose="02040602050305030304" pitchFamily="18" charset="0"/>
              </a:rPr>
              <a:t> </a:t>
            </a:r>
            <a:r>
              <a:rPr lang="pl-PL" sz="1400" dirty="0" err="1">
                <a:latin typeface="Book Antiqua" panose="02040602050305030304" pitchFamily="18" charset="0"/>
              </a:rPr>
              <a:t>America</a:t>
            </a:r>
            <a:r>
              <a:rPr lang="pl-PL" sz="1400" dirty="0">
                <a:latin typeface="Book Antiqua" panose="02040602050305030304" pitchFamily="18" charset="0"/>
              </a:rPr>
              <a:t>” Organizator: Ośrodek Studiów Amerykańskich Uniwersytetu Warszawskiego we współpracy z Ambasadą Stanów Zjednoczonych Ameryki</a:t>
            </a:r>
            <a:endParaRPr lang="pl-PL" sz="1400" dirty="0">
              <a:latin typeface="Book Antiqua" panose="02040602050305030304" pitchFamily="18" charset="0"/>
              <a:cs typeface="Calibri"/>
            </a:endParaRPr>
          </a:p>
          <a:p>
            <a:r>
              <a:rPr lang="pl-PL" sz="1400" dirty="0">
                <a:latin typeface="Book Antiqua" panose="02040602050305030304" pitchFamily="18" charset="0"/>
              </a:rPr>
              <a:t>Konkurs Plastyczny „ Bożonarodzeniowa Pocztówka dla Niepodległej Organizator konkursu: Samorządowa Instytucja Kultury „ Kasztelania” w Kijach.</a:t>
            </a:r>
            <a:endParaRPr lang="pl-PL" sz="1400" dirty="0">
              <a:latin typeface="Book Antiqua" panose="02040602050305030304" pitchFamily="18" charset="0"/>
              <a:cs typeface="Calibri"/>
            </a:endParaRPr>
          </a:p>
          <a:p>
            <a:pPr>
              <a:buNone/>
            </a:pPr>
            <a:endParaRPr lang="pl-PL" sz="2800" dirty="0">
              <a:solidFill>
                <a:srgbClr val="FF0000"/>
              </a:solidFill>
            </a:endParaRPr>
          </a:p>
          <a:p>
            <a:endParaRPr lang="pl-PL" dirty="0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836712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pl-PL" sz="4000" b="1" i="1">
                <a:ln>
                  <a:prstDash val="solid"/>
                </a:ln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Oferta  klas pierwszych liceum</a:t>
            </a:r>
            <a:br>
              <a:rPr lang="pl-PL" sz="4000" b="1" i="1">
                <a:ln>
                  <a:prstDash val="solid"/>
                </a:ln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pl-PL" sz="4000" b="1" i="1">
                <a:ln>
                  <a:prstDash val="solid"/>
                </a:ln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na rok szkolny 2020/2021</a:t>
            </a:r>
            <a:endParaRPr lang="pl-PL" sz="3600" i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67544" y="2636912"/>
            <a:ext cx="6696744" cy="3888432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spcBef>
                <a:spcPts val="0"/>
              </a:spcBef>
              <a:buFont typeface="Wingdings" pitchFamily="2" charset="2"/>
              <a:buChar char="ü"/>
            </a:pPr>
            <a:r>
              <a:rPr lang="pl-PL" sz="2800" b="1">
                <a:latin typeface="Times New Roman" pitchFamily="18" charset="0"/>
                <a:cs typeface="Times New Roman" pitchFamily="18" charset="0"/>
              </a:rPr>
              <a:t>  klasa akademicka</a:t>
            </a:r>
            <a:endParaRPr lang="pl-PL" sz="280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Font typeface="Wingdings" pitchFamily="2" charset="2"/>
              <a:buChar char="ü"/>
            </a:pPr>
            <a:r>
              <a:rPr lang="pl-PL" sz="2800" b="1">
                <a:latin typeface="Times New Roman" pitchFamily="18" charset="0"/>
                <a:cs typeface="Times New Roman" pitchFamily="18" charset="0"/>
              </a:rPr>
              <a:t>  klasa biologiczno - chemiczna</a:t>
            </a:r>
            <a:endParaRPr lang="pl-PL" sz="280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Font typeface="Wingdings" pitchFamily="2" charset="2"/>
              <a:buChar char="ü"/>
            </a:pPr>
            <a:r>
              <a:rPr lang="pl-PL" sz="2800" b="1">
                <a:latin typeface="Times New Roman" pitchFamily="18" charset="0"/>
                <a:cs typeface="Times New Roman" pitchFamily="18" charset="0"/>
              </a:rPr>
              <a:t>  klasa humanistyczna 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Font typeface="Wingdings" pitchFamily="2" charset="2"/>
              <a:buChar char="ü"/>
            </a:pPr>
            <a:r>
              <a:rPr lang="pl-PL" sz="2800" b="1">
                <a:latin typeface="Times New Roman" pitchFamily="18" charset="0"/>
                <a:cs typeface="Times New Roman" pitchFamily="18" charset="0"/>
              </a:rPr>
              <a:t>  klasa ogólna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="" xmlns:a16="http://schemas.microsoft.com/office/drawing/2014/main" id="{F5675144-ED19-481F-819B-35238FF8524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6072" y="3944983"/>
            <a:ext cx="3754905" cy="249935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000"/>
                            </p:stCondLst>
                            <p:childTnLst>
                              <p:par>
                                <p:cTn id="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allAtOnce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pl-PL" sz="4000"/>
              <a:t>IV Powiatowy Konkurs Pięknego Czytania</a:t>
            </a:r>
          </a:p>
        </p:txBody>
      </p:sp>
      <p:pic>
        <p:nvPicPr>
          <p:cNvPr id="8" name="Obraz 7" descr="IMG_272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32040" y="1916832"/>
            <a:ext cx="4104456" cy="3312368"/>
          </a:xfrm>
          <a:prstGeom prst="round2DiagRect">
            <a:avLst>
              <a:gd name="adj1" fmla="val 0"/>
              <a:gd name="adj2" fmla="val 29771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9" name="Picture 5" descr="C:\Users\HP\Desktop\konkurs pieknego czytania\IMG_242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916832"/>
            <a:ext cx="4269353" cy="320201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Symbol zastępczy zawartości 9"/>
          <p:cNvSpPr>
            <a:spLocks noGrp="1"/>
          </p:cNvSpPr>
          <p:nvPr>
            <p:ph idx="1"/>
          </p:nvPr>
        </p:nvSpPr>
        <p:spPr>
          <a:xfrm>
            <a:off x="-3204864" y="7893496"/>
            <a:ext cx="8229600" cy="4389120"/>
          </a:xfrm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360040"/>
          </a:xfrm>
        </p:spPr>
        <p:txBody>
          <a:bodyPr>
            <a:normAutofit fontScale="90000"/>
          </a:bodyPr>
          <a:lstStyle/>
          <a:p>
            <a:pPr algn="ctr"/>
            <a:r>
              <a:rPr lang="pl-PL" sz="2800" b="1" dirty="0"/>
              <a:t>IV Powiatowy Konkurs Pięknego Czytania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00034" y="620688"/>
            <a:ext cx="8229600" cy="5625796"/>
          </a:xfrm>
        </p:spPr>
        <p:txBody>
          <a:bodyPr vert="horz" anchor="t">
            <a:normAutofit/>
          </a:bodyPr>
          <a:lstStyle/>
          <a:p>
            <a:pPr>
              <a:buNone/>
            </a:pPr>
            <a:r>
              <a:rPr lang="pl-PL" sz="1800" dirty="0"/>
              <a:t>      </a:t>
            </a:r>
            <a:r>
              <a:rPr lang="pl-PL" sz="1600" dirty="0"/>
              <a:t> Wzięło w nim udział 24 uczestników. </a:t>
            </a:r>
          </a:p>
          <a:p>
            <a:pPr>
              <a:buNone/>
            </a:pPr>
            <a:r>
              <a:rPr lang="pl-PL" sz="1200" dirty="0"/>
              <a:t>Wśród szkół, które zgłosiły swój udział znalazły się : Samorządowa Szkoła Podstawowa w Michałowie, Szkoła Podstawowa nr 2 w Pińczowie, Zespół Placówek Oświatowych w Gackach, Szkoła Podstawowa w Młodzawach Dużych, Zespół Szkół nr 1 w Pińczowie, Szkoła Podstawowa w Brześciu, Zespół Szkół Centrum Kształcenia Rolniczego oraz Szkoła Podstawowa w Działoszycach.</a:t>
            </a:r>
            <a:r>
              <a:rPr lang="pl-PL" sz="1200" dirty="0">
                <a:solidFill>
                  <a:srgbClr val="FF0000"/>
                </a:solidFill>
              </a:rPr>
              <a:t> </a:t>
            </a:r>
          </a:p>
          <a:p>
            <a:pPr>
              <a:buNone/>
            </a:pPr>
            <a:r>
              <a:rPr lang="pl-PL" sz="1600" dirty="0"/>
              <a:t>Zwycięzcami konkursu zostali:           </a:t>
            </a:r>
          </a:p>
          <a:p>
            <a:pPr>
              <a:buNone/>
            </a:pPr>
            <a:r>
              <a:rPr lang="pl-PL" sz="1600" dirty="0"/>
              <a:t>kategoria: </a:t>
            </a:r>
            <a:r>
              <a:rPr lang="pl-PL" sz="1600" dirty="0">
                <a:highlight>
                  <a:srgbClr val="FFFF00"/>
                </a:highlight>
              </a:rPr>
              <a:t>szkoły podstawowe i gimnazja</a:t>
            </a:r>
            <a:endParaRPr lang="pl-PL" dirty="0">
              <a:highlight>
                <a:srgbClr val="FFFF00"/>
              </a:highlight>
            </a:endParaRPr>
          </a:p>
          <a:p>
            <a:pPr algn="ctr">
              <a:buNone/>
            </a:pPr>
            <a:r>
              <a:rPr lang="pl-PL" sz="1600" dirty="0"/>
              <a:t> </a:t>
            </a:r>
            <a:r>
              <a:rPr lang="pl-PL" sz="1600" b="1" dirty="0"/>
              <a:t>Natalia Warda- </a:t>
            </a:r>
            <a:r>
              <a:rPr lang="pl-PL" sz="1600" dirty="0"/>
              <a:t>tytuł </a:t>
            </a:r>
            <a:r>
              <a:rPr lang="pl-PL" sz="1600" b="1" dirty="0"/>
              <a:t>Mistrza Pięknego Czytania z Zespół Szkół nr 1   w Pińczowie,</a:t>
            </a:r>
          </a:p>
          <a:p>
            <a:pPr>
              <a:buNone/>
            </a:pPr>
            <a:r>
              <a:rPr lang="pl-PL" sz="1600" b="1" dirty="0"/>
              <a:t>                                             II  miejsce - Amelia </a:t>
            </a:r>
            <a:r>
              <a:rPr lang="pl-PL" sz="1600" b="1" dirty="0" err="1"/>
              <a:t>Miśtal</a:t>
            </a:r>
            <a:r>
              <a:rPr lang="pl-PL" sz="1600" b="1" dirty="0"/>
              <a:t> z </a:t>
            </a:r>
            <a:r>
              <a:rPr lang="pl-PL" sz="1600" b="1" dirty="0" err="1"/>
              <a:t>Zespółu</a:t>
            </a:r>
            <a:r>
              <a:rPr lang="pl-PL" sz="1600" b="1" dirty="0"/>
              <a:t> Szkół nr 1 w Pińczowie</a:t>
            </a:r>
          </a:p>
          <a:p>
            <a:pPr>
              <a:buNone/>
            </a:pPr>
            <a:r>
              <a:rPr lang="pl-PL" sz="1600" b="1" dirty="0"/>
              <a:t>                                             III miejsce  Maja Sęk ze Szkoły Podstawowej z Działoszyc</a:t>
            </a:r>
            <a:r>
              <a:rPr lang="pl-PL" sz="1600" dirty="0"/>
              <a:t>.</a:t>
            </a:r>
          </a:p>
          <a:p>
            <a:pPr>
              <a:buNone/>
            </a:pPr>
            <a:r>
              <a:rPr lang="pl-PL" sz="1600" dirty="0">
                <a:latin typeface="Arial"/>
                <a:cs typeface="Arial"/>
              </a:rPr>
              <a:t>kategoria: </a:t>
            </a:r>
            <a:r>
              <a:rPr lang="pl-PL" sz="1600" dirty="0">
                <a:highlight>
                  <a:srgbClr val="FFFF00"/>
                </a:highlight>
                <a:latin typeface="Arial"/>
                <a:cs typeface="Arial"/>
              </a:rPr>
              <a:t>szkoły </a:t>
            </a:r>
            <a:r>
              <a:rPr lang="pl-PL" sz="1600" dirty="0" err="1">
                <a:highlight>
                  <a:srgbClr val="FFFF00"/>
                </a:highlight>
                <a:latin typeface="Arial"/>
                <a:cs typeface="Arial"/>
              </a:rPr>
              <a:t>ponadgimnazjalne</a:t>
            </a:r>
            <a:endParaRPr lang="pl-PL" sz="1600" dirty="0">
              <a:highlight>
                <a:srgbClr val="FFFF00"/>
              </a:highlight>
              <a:latin typeface="Arial"/>
              <a:cs typeface="Arial"/>
            </a:endParaRPr>
          </a:p>
          <a:p>
            <a:pPr>
              <a:buNone/>
            </a:pPr>
            <a:r>
              <a:rPr lang="pl-PL" sz="1600" dirty="0"/>
              <a:t>    </a:t>
            </a:r>
            <a:r>
              <a:rPr lang="pl-PL" sz="1600" b="1" dirty="0"/>
              <a:t>Bartosz </a:t>
            </a:r>
            <a:r>
              <a:rPr lang="pl-PL" sz="1600" b="1" dirty="0" err="1"/>
              <a:t>Pyrz</a:t>
            </a:r>
            <a:r>
              <a:rPr lang="pl-PL" sz="1600" b="1" dirty="0"/>
              <a:t>  LO   w Pińczowie</a:t>
            </a:r>
            <a:r>
              <a:rPr lang="pl-PL" sz="1600" dirty="0"/>
              <a:t> -  tytuł </a:t>
            </a:r>
            <a:r>
              <a:rPr lang="pl-PL" sz="1600" b="1" dirty="0"/>
              <a:t>Mistrza Pięknego Czytania</a:t>
            </a:r>
            <a:endParaRPr lang="pl-PL" sz="1600" dirty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pl-PL" sz="1600" dirty="0">
                <a:latin typeface="Arial" pitchFamily="34" charset="0"/>
                <a:cs typeface="Arial" pitchFamily="34" charset="0"/>
              </a:rPr>
              <a:t>                                           </a:t>
            </a:r>
          </a:p>
          <a:p>
            <a:pPr>
              <a:buNone/>
            </a:pPr>
            <a:endParaRPr lang="pl-PL" sz="1600" dirty="0"/>
          </a:p>
          <a:p>
            <a:pPr>
              <a:buNone/>
            </a:pPr>
            <a:endParaRPr lang="pl-PL" sz="1600" dirty="0"/>
          </a:p>
          <a:p>
            <a:endParaRPr lang="pl-PL" sz="1400" dirty="0"/>
          </a:p>
        </p:txBody>
      </p:sp>
      <p:pic>
        <p:nvPicPr>
          <p:cNvPr id="4" name="Obraz 3" descr="IMG 2326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86356" y="3828419"/>
            <a:ext cx="5857916" cy="2520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11560" y="116632"/>
            <a:ext cx="8229600" cy="504056"/>
          </a:xfrm>
        </p:spPr>
        <p:txBody>
          <a:bodyPr>
            <a:noAutofit/>
          </a:bodyPr>
          <a:lstStyle/>
          <a:p>
            <a:pPr algn="ctr"/>
            <a:r>
              <a:rPr lang="pl-PL" sz="3600"/>
              <a:t>Akcja Narodowego Czytania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41588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pl-PL" sz="1800">
                <a:latin typeface="Arial" pitchFamily="34" charset="0"/>
                <a:cs typeface="Arial" pitchFamily="34" charset="0"/>
              </a:rPr>
              <a:t>  </a:t>
            </a:r>
            <a:r>
              <a:rPr lang="pl-PL" sz="1800" b="1">
                <a:latin typeface="Arial" pitchFamily="34" charset="0"/>
                <a:cs typeface="Arial" pitchFamily="34" charset="0"/>
              </a:rPr>
              <a:t>VIII Akcja Narodowego Czytania </a:t>
            </a:r>
            <a:r>
              <a:rPr lang="pl-PL" sz="1800">
                <a:latin typeface="Arial" pitchFamily="34" charset="0"/>
                <a:cs typeface="Arial" pitchFamily="34" charset="0"/>
              </a:rPr>
              <a:t>:</a:t>
            </a:r>
          </a:p>
          <a:p>
            <a:pPr>
              <a:buNone/>
            </a:pPr>
            <a:r>
              <a:rPr lang="pl-PL" sz="1800">
                <a:latin typeface="Arial" pitchFamily="34" charset="0"/>
                <a:cs typeface="Arial" pitchFamily="34" charset="0"/>
              </a:rPr>
              <a:t> Bartosz </a:t>
            </a:r>
            <a:r>
              <a:rPr lang="pl-PL" sz="1800" err="1">
                <a:latin typeface="Arial" pitchFamily="34" charset="0"/>
                <a:cs typeface="Arial" pitchFamily="34" charset="0"/>
              </a:rPr>
              <a:t>Pyrz</a:t>
            </a:r>
            <a:r>
              <a:rPr lang="pl-PL" sz="1800">
                <a:latin typeface="Arial" pitchFamily="34" charset="0"/>
                <a:cs typeface="Arial" pitchFamily="34" charset="0"/>
              </a:rPr>
              <a:t>, Julia Pasternak, Filip Maj, Natalia Nowak ,Julia Majcher</a:t>
            </a:r>
          </a:p>
        </p:txBody>
      </p:sp>
      <p:pic>
        <p:nvPicPr>
          <p:cNvPr id="4" name="Obraz 3" descr="201916191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490931">
            <a:off x="928662" y="1916832"/>
            <a:ext cx="6595666" cy="41044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9552" y="260648"/>
            <a:ext cx="8229600" cy="492664"/>
          </a:xfrm>
        </p:spPr>
        <p:txBody>
          <a:bodyPr>
            <a:normAutofit/>
          </a:bodyPr>
          <a:lstStyle/>
          <a:p>
            <a:pPr algn="ctr"/>
            <a:r>
              <a:rPr lang="pl-PL" sz="2400"/>
              <a:t>Konkurs Recytatorski „…gdy nad głowami świszczą kule…”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271864"/>
          </a:xfrm>
        </p:spPr>
        <p:txBody>
          <a:bodyPr/>
          <a:lstStyle/>
          <a:p>
            <a:pPr>
              <a:buNone/>
            </a:pPr>
            <a:r>
              <a:rPr lang="pl-PL" sz="1600" dirty="0">
                <a:latin typeface="Arial" pitchFamily="34" charset="0"/>
                <a:cs typeface="Arial" pitchFamily="34" charset="0"/>
              </a:rPr>
              <a:t>                       Organizator :</a:t>
            </a:r>
            <a:r>
              <a:rPr lang="pl-PL" sz="1600" b="1" dirty="0">
                <a:latin typeface="Arial" pitchFamily="34" charset="0"/>
                <a:cs typeface="Arial" pitchFamily="34" charset="0"/>
              </a:rPr>
              <a:t>oddział IPN w Kielcach</a:t>
            </a:r>
            <a:endParaRPr lang="pl-PL" sz="1600" dirty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pl-PL" sz="1600" dirty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pl-PL" sz="1600" dirty="0">
                <a:latin typeface="Arial" pitchFamily="34" charset="0"/>
                <a:cs typeface="Arial" pitchFamily="34" charset="0"/>
              </a:rPr>
              <a:t>Julia Pasternak , Laura Pasternak , Kacper Mrożek , Natalia Nowak , Natalia </a:t>
            </a:r>
            <a:r>
              <a:rPr lang="pl-PL" sz="1600" dirty="0" err="1">
                <a:latin typeface="Arial" pitchFamily="34" charset="0"/>
                <a:cs typeface="Arial" pitchFamily="34" charset="0"/>
              </a:rPr>
              <a:t>Natwora</a:t>
            </a:r>
            <a:r>
              <a:rPr lang="pl-PL" sz="1600" dirty="0">
                <a:latin typeface="Arial" pitchFamily="34" charset="0"/>
                <a:cs typeface="Arial" pitchFamily="34" charset="0"/>
              </a:rPr>
              <a:t>, </a:t>
            </a:r>
          </a:p>
          <a:p>
            <a:pPr algn="ctr">
              <a:buNone/>
            </a:pPr>
            <a:r>
              <a:rPr lang="pl-PL" sz="1600" dirty="0">
                <a:latin typeface="Arial" pitchFamily="34" charset="0"/>
                <a:cs typeface="Arial" pitchFamily="34" charset="0"/>
              </a:rPr>
              <a:t>Bartosz </a:t>
            </a:r>
            <a:r>
              <a:rPr lang="pl-PL" sz="1600" dirty="0" err="1">
                <a:latin typeface="Arial" pitchFamily="34" charset="0"/>
                <a:cs typeface="Arial" pitchFamily="34" charset="0"/>
              </a:rPr>
              <a:t>Liburski</a:t>
            </a:r>
            <a:r>
              <a:rPr lang="pl-PL" sz="1600" dirty="0">
                <a:latin typeface="Arial" pitchFamily="34" charset="0"/>
                <a:cs typeface="Arial" pitchFamily="34" charset="0"/>
              </a:rPr>
              <a:t>  </a:t>
            </a:r>
            <a:endParaRPr lang="pl-PL" sz="1200" dirty="0"/>
          </a:p>
        </p:txBody>
      </p:sp>
      <p:pic>
        <p:nvPicPr>
          <p:cNvPr id="4" name="Obraz 3" descr="7321745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38350" y="2305050"/>
            <a:ext cx="5257800" cy="382905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648072"/>
          </a:xfrm>
        </p:spPr>
        <p:txBody>
          <a:bodyPr>
            <a:normAutofit/>
          </a:bodyPr>
          <a:lstStyle/>
          <a:p>
            <a:pPr algn="ctr"/>
            <a:r>
              <a:rPr lang="pl-PL" sz="2400"/>
              <a:t>Wielki  Świętokrzyski Quiz Historyczny „Gramy dla Niepodległej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556792"/>
            <a:ext cx="8229600" cy="4767808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pl-PL" sz="1600" b="1" dirty="0">
                <a:latin typeface="Arial" pitchFamily="34" charset="0"/>
                <a:cs typeface="Arial" pitchFamily="34" charset="0"/>
              </a:rPr>
              <a:t>Wyróżnienia w </a:t>
            </a:r>
            <a:r>
              <a:rPr lang="pl-PL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pl-PL" sz="1600" b="1" dirty="0">
                <a:latin typeface="Arial" pitchFamily="34" charset="0"/>
                <a:cs typeface="Arial" pitchFamily="34" charset="0"/>
              </a:rPr>
              <a:t>finale wojewódzkim </a:t>
            </a:r>
            <a:r>
              <a:rPr lang="pl-PL" sz="1600" dirty="0">
                <a:latin typeface="Arial" pitchFamily="34" charset="0"/>
                <a:cs typeface="Arial" pitchFamily="34" charset="0"/>
              </a:rPr>
              <a:t>:</a:t>
            </a:r>
          </a:p>
          <a:p>
            <a:pPr>
              <a:buNone/>
            </a:pPr>
            <a:endParaRPr lang="pl-PL" sz="1600" dirty="0">
              <a:latin typeface="Arial" pitchFamily="34" charset="0"/>
              <a:cs typeface="Arial" pitchFamily="34" charset="0"/>
            </a:endParaRPr>
          </a:p>
          <a:p>
            <a:pPr algn="ctr">
              <a:buNone/>
            </a:pPr>
            <a:r>
              <a:rPr lang="pl-PL" sz="1600" dirty="0">
                <a:latin typeface="Arial" pitchFamily="34" charset="0"/>
                <a:cs typeface="Arial" pitchFamily="34" charset="0"/>
              </a:rPr>
              <a:t> Daria Bartosik, Laura Pasternak, Karol Mitręga,  Oliwia Kozłowska, Zuzanna Domagała, Julia Kwiecień  </a:t>
            </a:r>
          </a:p>
          <a:p>
            <a:pPr>
              <a:buNone/>
            </a:pPr>
            <a:r>
              <a:rPr lang="pl-PL" sz="1600" dirty="0">
                <a:latin typeface="Arial" pitchFamily="34" charset="0"/>
                <a:cs typeface="Arial" pitchFamily="34" charset="0"/>
              </a:rPr>
              <a:t>                                               </a:t>
            </a:r>
            <a:endParaRPr lang="pl-PL" sz="1600" b="1" dirty="0">
              <a:latin typeface="Arial" pitchFamily="34" charset="0"/>
              <a:cs typeface="Arial" pitchFamily="34" charset="0"/>
            </a:endParaRPr>
          </a:p>
          <a:p>
            <a:endParaRPr lang="pl-PL" dirty="0"/>
          </a:p>
        </p:txBody>
      </p:sp>
      <p:pic>
        <p:nvPicPr>
          <p:cNvPr id="5" name="Obraz 4" descr="7070693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83487" y="2889067"/>
            <a:ext cx="7354821" cy="3259183"/>
          </a:xfrm>
          <a:prstGeom prst="round2DiagRect">
            <a:avLst>
              <a:gd name="adj1" fmla="val 48373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sz="3600">
                <a:latin typeface="Times New Roman" pitchFamily="18" charset="0"/>
                <a:cs typeface="Times New Roman" pitchFamily="18" charset="0"/>
              </a:rPr>
              <a:t>Współpraca szkoły z wyższymi uczelniami</a:t>
            </a:r>
            <a:r>
              <a:rPr lang="pl-PL" sz="5400"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5400">
                <a:latin typeface="Times New Roman" pitchFamily="18" charset="0"/>
                <a:cs typeface="Times New Roman" pitchFamily="18" charset="0"/>
              </a:rPr>
            </a:b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sz="2400" dirty="0">
                <a:latin typeface="Book Antiqua" panose="02040602050305030304" pitchFamily="18" charset="0"/>
                <a:cs typeface="Times New Roman" pitchFamily="18" charset="0"/>
              </a:rPr>
              <a:t>Współpracujemy z :</a:t>
            </a:r>
          </a:p>
          <a:p>
            <a:pPr>
              <a:buFont typeface="Wingdings" pitchFamily="2" charset="2"/>
              <a:buChar char="ü"/>
            </a:pPr>
            <a:r>
              <a:rPr lang="pl-PL" sz="2400" b="1" dirty="0">
                <a:solidFill>
                  <a:srgbClr val="FF0000"/>
                </a:solidFill>
                <a:latin typeface="Book Antiqua" panose="02040602050305030304" pitchFamily="18" charset="0"/>
                <a:cs typeface="Times New Roman" pitchFamily="18" charset="0"/>
              </a:rPr>
              <a:t> </a:t>
            </a:r>
            <a:r>
              <a:rPr lang="pl-PL" sz="2400" b="1" dirty="0">
                <a:latin typeface="Book Antiqua" panose="02040602050305030304" pitchFamily="18" charset="0"/>
                <a:cs typeface="Times New Roman" pitchFamily="18" charset="0"/>
              </a:rPr>
              <a:t>Z Akademią Górniczo-Hutniczą w Krakowie;</a:t>
            </a:r>
          </a:p>
          <a:p>
            <a:pPr>
              <a:buFont typeface="Wingdings" pitchFamily="2" charset="2"/>
              <a:buChar char="ü"/>
            </a:pPr>
            <a:r>
              <a:rPr lang="pl-PL" sz="2400" b="1" dirty="0">
                <a:latin typeface="Book Antiqua" panose="02040602050305030304" pitchFamily="18" charset="0"/>
                <a:cs typeface="Times New Roman" pitchFamily="18" charset="0"/>
              </a:rPr>
              <a:t>Politechniką Świętokrzyską;</a:t>
            </a:r>
          </a:p>
          <a:p>
            <a:pPr>
              <a:buFont typeface="Wingdings" pitchFamily="2" charset="2"/>
              <a:buChar char="ü"/>
            </a:pPr>
            <a:r>
              <a:rPr lang="pl-PL" sz="2400" b="1" dirty="0">
                <a:latin typeface="Book Antiqua" panose="02040602050305030304" pitchFamily="18" charset="0"/>
                <a:cs typeface="Times New Roman" pitchFamily="18" charset="0"/>
              </a:rPr>
              <a:t>Uniwersytetem Jagiellońskim;</a:t>
            </a:r>
          </a:p>
          <a:p>
            <a:pPr>
              <a:buFont typeface="Wingdings" pitchFamily="2" charset="2"/>
              <a:buChar char="ü"/>
            </a:pPr>
            <a:r>
              <a:rPr lang="pl-PL" sz="2400" b="1" dirty="0">
                <a:latin typeface="Book Antiqua" panose="02040602050305030304" pitchFamily="18" charset="0"/>
                <a:cs typeface="Times New Roman" pitchFamily="18" charset="0"/>
              </a:rPr>
              <a:t>Uniwersytetem Jana Kochanowskiego w Kielcach;</a:t>
            </a:r>
          </a:p>
          <a:p>
            <a:pPr>
              <a:buFont typeface="Wingdings" pitchFamily="2" charset="2"/>
              <a:buChar char="ü"/>
            </a:pPr>
            <a:r>
              <a:rPr lang="pl-PL" sz="2400" b="1" dirty="0">
                <a:latin typeface="Book Antiqua" panose="02040602050305030304" pitchFamily="18" charset="0"/>
                <a:cs typeface="Times New Roman" pitchFamily="18" charset="0"/>
              </a:rPr>
              <a:t>Wyższą Szkołą Ekonomii,  Prawa i Nauk Medycznych </a:t>
            </a:r>
          </a:p>
          <a:p>
            <a:pPr marL="0" indent="0">
              <a:buNone/>
            </a:pPr>
            <a:r>
              <a:rPr lang="pl-PL" sz="2400" b="1" dirty="0">
                <a:latin typeface="Book Antiqua" panose="02040602050305030304" pitchFamily="18" charset="0"/>
                <a:cs typeface="Times New Roman" pitchFamily="18" charset="0"/>
              </a:rPr>
              <a:t>     im. prof. Edwarda Lipińskiego w Kielcach;</a:t>
            </a:r>
          </a:p>
          <a:p>
            <a:pPr>
              <a:buFont typeface="Wingdings" pitchFamily="2" charset="2"/>
              <a:buChar char="ü"/>
            </a:pPr>
            <a:r>
              <a:rPr lang="pl-PL" sz="2400" b="1" dirty="0">
                <a:latin typeface="Book Antiqua" panose="02040602050305030304" pitchFamily="18" charset="0"/>
                <a:cs typeface="Times New Roman" pitchFamily="18" charset="0"/>
              </a:rPr>
              <a:t>Uniwersytetem Warszawskim Wydział Geografii I Studiów Regionalnych.</a:t>
            </a:r>
          </a:p>
          <a:p>
            <a:pPr>
              <a:buFont typeface="Wingdings" pitchFamily="2" charset="2"/>
              <a:buChar char="ü"/>
            </a:pPr>
            <a:r>
              <a:rPr lang="pl-PL" sz="2400" b="1" dirty="0">
                <a:latin typeface="Book Antiqua" panose="02040602050305030304" pitchFamily="18" charset="0"/>
              </a:rPr>
              <a:t>Akademią Sztuki Wojennej w Warszawie</a:t>
            </a:r>
            <a:endParaRPr lang="pl-PL" sz="2400" b="1" dirty="0">
              <a:latin typeface="Book Antiqua" panose="02040602050305030304" pitchFamily="18" charset="0"/>
              <a:cs typeface="Times New Roman" pitchFamily="18" charset="0"/>
            </a:endParaRPr>
          </a:p>
          <a:p>
            <a:endParaRPr lang="pl-PL" dirty="0">
              <a:latin typeface="Book Antiqua" panose="0204060205030503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852704"/>
          </a:xfrm>
        </p:spPr>
        <p:txBody>
          <a:bodyPr>
            <a:normAutofit/>
          </a:bodyPr>
          <a:lstStyle/>
          <a:p>
            <a:pPr algn="ctr"/>
            <a:r>
              <a:rPr lang="pl-PL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Diamentowy Indeks AGH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996952"/>
            <a:ext cx="4463342" cy="29787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996952"/>
            <a:ext cx="4399337" cy="29523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04081850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6063952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pl-PL" sz="1800" dirty="0">
                <a:latin typeface="Arial" pitchFamily="34" charset="0"/>
                <a:cs typeface="Arial" pitchFamily="34" charset="0"/>
              </a:rPr>
              <a:t>Ogólnopolska olimpiada „O Diamentowy Indeks AGH” </a:t>
            </a:r>
          </a:p>
          <a:p>
            <a:pPr algn="ctr">
              <a:buNone/>
            </a:pPr>
            <a:r>
              <a:rPr lang="pl-PL" sz="1800" dirty="0">
                <a:latin typeface="Arial" pitchFamily="34" charset="0"/>
                <a:cs typeface="Arial" pitchFamily="34" charset="0"/>
              </a:rPr>
              <a:t>realizowana jest w zakresie  przedmiotów: </a:t>
            </a:r>
          </a:p>
          <a:p>
            <a:pPr algn="ctr">
              <a:buNone/>
            </a:pPr>
            <a:endParaRPr lang="pl-PL" sz="1800" dirty="0">
              <a:latin typeface="Arial" pitchFamily="34" charset="0"/>
              <a:cs typeface="Arial" pitchFamily="34" charset="0"/>
            </a:endParaRPr>
          </a:p>
          <a:p>
            <a:pPr algn="ctr">
              <a:buNone/>
            </a:pPr>
            <a:r>
              <a:rPr lang="pl-PL" sz="1800" b="1" dirty="0">
                <a:latin typeface="Arial" pitchFamily="34" charset="0"/>
                <a:cs typeface="Arial" pitchFamily="34" charset="0"/>
              </a:rPr>
              <a:t>matematyki, fizyki, chemii , informatyki i geografii z elementami geologii </a:t>
            </a:r>
          </a:p>
          <a:p>
            <a:pPr algn="ctr">
              <a:buNone/>
            </a:pPr>
            <a:endParaRPr lang="pl-PL" sz="1400" dirty="0">
              <a:latin typeface="Arial" pitchFamily="34" charset="0"/>
              <a:cs typeface="Arial" pitchFamily="34" charset="0"/>
            </a:endParaRPr>
          </a:p>
          <a:p>
            <a:pPr algn="ctr">
              <a:buNone/>
            </a:pPr>
            <a:r>
              <a:rPr lang="pl-PL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pl-PL" sz="1400" b="1" dirty="0">
                <a:latin typeface="Arial" pitchFamily="34" charset="0"/>
                <a:cs typeface="Arial" pitchFamily="34" charset="0"/>
              </a:rPr>
              <a:t>Laureaci tej Olimpiady są przyjmowani na studia w AGH w Krakowie z pominięciem procedury rekrutacyjnej. </a:t>
            </a:r>
          </a:p>
          <a:p>
            <a:pPr algn="ctr">
              <a:buNone/>
            </a:pPr>
            <a:endParaRPr lang="pl-PL" sz="1400" b="1" dirty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pl-PL" sz="1400" dirty="0">
                <a:latin typeface="Arial" pitchFamily="34" charset="0"/>
                <a:cs typeface="Arial" pitchFamily="34" charset="0"/>
              </a:rPr>
              <a:t>                                                        Półfinały odbywają się w LO od 13 lat .</a:t>
            </a:r>
          </a:p>
          <a:p>
            <a:pPr>
              <a:buNone/>
            </a:pPr>
            <a:r>
              <a:rPr lang="pl-PL" sz="1400" dirty="0">
                <a:latin typeface="Arial" pitchFamily="34" charset="0"/>
                <a:cs typeface="Arial" pitchFamily="34" charset="0"/>
              </a:rPr>
              <a:t> </a:t>
            </a:r>
            <a:endParaRPr lang="pl-PL" sz="1200" dirty="0"/>
          </a:p>
          <a:p>
            <a:pPr>
              <a:buNone/>
            </a:pPr>
            <a:endParaRPr lang="pl-PL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3068960"/>
            <a:ext cx="6192688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836712"/>
            <a:ext cx="8229600" cy="794352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/>
              <a:t/>
            </a:r>
            <a:br>
              <a:rPr lang="pl-PL" dirty="0"/>
            </a:br>
            <a:r>
              <a:rPr lang="pl-PL" dirty="0"/>
              <a:t>Instytut Geografii UJK Kielce</a:t>
            </a:r>
          </a:p>
        </p:txBody>
      </p:sp>
      <p:pic>
        <p:nvPicPr>
          <p:cNvPr id="1026" name="Picture 2" descr="C:\Users\Gość\Desktop\P42301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492896"/>
            <a:ext cx="4223764" cy="308758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7" name="Picture 3" descr="C:\Users\Gość\Desktop\P423013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1" y="2492896"/>
            <a:ext cx="4116089" cy="308758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399170233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0" y="761066"/>
            <a:ext cx="8496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dirty="0">
                <a:solidFill>
                  <a:schemeClr val="accent1"/>
                </a:solidFill>
              </a:rPr>
              <a:t>SPOTKANIA  Z  ABSOLWENTAMI   LO</a:t>
            </a:r>
          </a:p>
        </p:txBody>
      </p:sp>
      <p:pic>
        <p:nvPicPr>
          <p:cNvPr id="31746" name="Picture 2" descr="2351646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54492" y="1907865"/>
            <a:ext cx="4466563" cy="329115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Prostokąt 5"/>
          <p:cNvSpPr/>
          <p:nvPr/>
        </p:nvSpPr>
        <p:spPr>
          <a:xfrm>
            <a:off x="995386" y="5362560"/>
            <a:ext cx="698477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dirty="0"/>
              <a:t>                       </a:t>
            </a:r>
            <a:r>
              <a:rPr lang="pl-PL" b="1" dirty="0">
                <a:latin typeface="Book Antiqua" panose="02040602050305030304" pitchFamily="18" charset="0"/>
              </a:rPr>
              <a:t>prof. dr hab. Marian Stanisław Binek </a:t>
            </a:r>
            <a:endParaRPr lang="pl-PL" dirty="0">
              <a:latin typeface="Book Antiqua" panose="02040602050305030304" pitchFamily="18" charset="0"/>
            </a:endParaRPr>
          </a:p>
          <a:p>
            <a:pPr algn="ctr"/>
            <a:r>
              <a:rPr lang="pl-PL" dirty="0">
                <a:latin typeface="Book Antiqua" panose="02040602050305030304" pitchFamily="18" charset="0"/>
              </a:rPr>
              <a:t> Prorektor ds. Nauki Wydziału Medycyny Weterynaryjnej SGGW Katedra Nauk Przedklinicznych   w Warszawie, </a:t>
            </a:r>
          </a:p>
          <a:p>
            <a:r>
              <a:rPr lang="pl-PL" dirty="0">
                <a:latin typeface="Book Antiqua" panose="02040602050305030304" pitchFamily="18" charset="0"/>
              </a:rPr>
              <a:t>              wiceprezes Polskiego Towarzystwa Mikrobiologów. 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57224" y="857232"/>
            <a:ext cx="7829576" cy="5143536"/>
          </a:xfrm>
        </p:spPr>
        <p:txBody>
          <a:bodyPr>
            <a:normAutofit/>
          </a:bodyPr>
          <a:lstStyle/>
          <a:p>
            <a:pPr algn="ctr">
              <a:buNone/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Klasa o profilu akademickim</a:t>
            </a:r>
            <a:r>
              <a:rPr lang="pl-PL" sz="2800" b="1" dirty="0">
                <a:cs typeface="Arial" pitchFamily="34" charset="0"/>
              </a:rPr>
              <a:t> </a:t>
            </a:r>
          </a:p>
          <a:p>
            <a:pPr algn="ctr">
              <a:buNone/>
              <a:defRPr/>
            </a:pPr>
            <a:endParaRPr lang="pl-PL" sz="2800" b="1" dirty="0">
              <a:cs typeface="Arial" pitchFamily="34" charset="0"/>
            </a:endParaRPr>
          </a:p>
          <a:p>
            <a:pPr algn="ctr">
              <a:buNone/>
              <a:defRPr/>
            </a:pPr>
            <a:r>
              <a:rPr lang="pl-PL" sz="2800" b="1" i="1" dirty="0">
                <a:cs typeface="Arial" pitchFamily="34" charset="0"/>
              </a:rPr>
              <a:t>od 120 punktów</a:t>
            </a:r>
          </a:p>
          <a:p>
            <a:pPr>
              <a:buNone/>
              <a:defRPr/>
            </a:pPr>
            <a:endParaRPr lang="pl-PL" sz="1800" dirty="0"/>
          </a:p>
          <a:p>
            <a:pPr>
              <a:lnSpc>
                <a:spcPct val="110000"/>
              </a:lnSpc>
              <a:buNone/>
              <a:defRPr/>
            </a:pPr>
            <a:r>
              <a:rPr lang="pl-PL" sz="1800" dirty="0"/>
              <a:t>Oferujemy:</a:t>
            </a:r>
          </a:p>
          <a:p>
            <a:pPr>
              <a:lnSpc>
                <a:spcPct val="110000"/>
              </a:lnSpc>
              <a:buFont typeface="Wingdings" pitchFamily="2" charset="2"/>
              <a:buChar char="Ø"/>
              <a:defRPr/>
            </a:pPr>
            <a:r>
              <a:rPr lang="pl-PL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pl-PL" sz="2400" b="1" dirty="0">
                <a:latin typeface="Book Antiqua" panose="02040602050305030304" pitchFamily="18" charset="0"/>
                <a:cs typeface="Arial" pitchFamily="34" charset="0"/>
              </a:rPr>
              <a:t>matematyka </a:t>
            </a:r>
            <a:r>
              <a:rPr lang="pl-PL" sz="2400" dirty="0">
                <a:latin typeface="Book Antiqua" panose="02040602050305030304" pitchFamily="18" charset="0"/>
                <a:cs typeface="Arial" pitchFamily="34" charset="0"/>
              </a:rPr>
              <a:t>na poziomie rozszerzonym</a:t>
            </a:r>
            <a:br>
              <a:rPr lang="pl-PL" sz="2400" dirty="0">
                <a:latin typeface="Book Antiqua" panose="02040602050305030304" pitchFamily="18" charset="0"/>
                <a:cs typeface="Arial" pitchFamily="34" charset="0"/>
              </a:rPr>
            </a:br>
            <a:endParaRPr lang="pl-PL" sz="2400" dirty="0">
              <a:latin typeface="Book Antiqua" panose="02040602050305030304" pitchFamily="18" charset="0"/>
              <a:cs typeface="Arial" pitchFamily="34" charset="0"/>
            </a:endParaRPr>
          </a:p>
          <a:p>
            <a:pPr>
              <a:lnSpc>
                <a:spcPct val="110000"/>
              </a:lnSpc>
              <a:buFont typeface="Wingdings" pitchFamily="2" charset="2"/>
              <a:buChar char="Ø"/>
              <a:defRPr/>
            </a:pPr>
            <a:r>
              <a:rPr lang="pl-PL" sz="2400" b="1" dirty="0">
                <a:latin typeface="Book Antiqua" panose="02040602050305030304" pitchFamily="18" charset="0"/>
                <a:cs typeface="Arial" pitchFamily="34" charset="0"/>
              </a:rPr>
              <a:t>język angielski </a:t>
            </a:r>
            <a:r>
              <a:rPr lang="pl-PL" sz="2400" dirty="0">
                <a:latin typeface="Book Antiqua" panose="02040602050305030304" pitchFamily="18" charset="0"/>
                <a:cs typeface="Arial" pitchFamily="34" charset="0"/>
              </a:rPr>
              <a:t>na poziomie rozszerzonym </a:t>
            </a:r>
            <a:br>
              <a:rPr lang="pl-PL" sz="2400" dirty="0">
                <a:latin typeface="Book Antiqua" panose="02040602050305030304" pitchFamily="18" charset="0"/>
                <a:cs typeface="Arial" pitchFamily="34" charset="0"/>
              </a:rPr>
            </a:br>
            <a:endParaRPr lang="pl-PL" sz="2400" dirty="0">
              <a:latin typeface="Book Antiqua" panose="02040602050305030304" pitchFamily="18" charset="0"/>
              <a:cs typeface="Arial" pitchFamily="34" charset="0"/>
            </a:endParaRPr>
          </a:p>
          <a:p>
            <a:pPr algn="ctr">
              <a:lnSpc>
                <a:spcPct val="110000"/>
              </a:lnSpc>
              <a:buFont typeface="Wingdings" pitchFamily="2" charset="2"/>
              <a:buChar char="Ø"/>
              <a:defRPr/>
            </a:pPr>
            <a:r>
              <a:rPr lang="pl-PL" sz="2400" dirty="0">
                <a:latin typeface="Book Antiqua" panose="02040602050305030304" pitchFamily="18" charset="0"/>
                <a:cs typeface="Arial" pitchFamily="34" charset="0"/>
              </a:rPr>
              <a:t>do wyboru przez ucznia </a:t>
            </a:r>
            <a:r>
              <a:rPr lang="pl-PL" sz="2400" b="1" dirty="0">
                <a:latin typeface="Book Antiqua" panose="02040602050305030304" pitchFamily="18" charset="0"/>
                <a:cs typeface="Arial" pitchFamily="34" charset="0"/>
              </a:rPr>
              <a:t>fizyka</a:t>
            </a:r>
            <a:r>
              <a:rPr lang="pl-PL" sz="2400" dirty="0">
                <a:latin typeface="Book Antiqua" panose="02040602050305030304" pitchFamily="18" charset="0"/>
                <a:cs typeface="Arial" pitchFamily="34" charset="0"/>
              </a:rPr>
              <a:t> lub </a:t>
            </a:r>
            <a:r>
              <a:rPr lang="pl-PL" sz="2400" b="1" dirty="0">
                <a:latin typeface="Book Antiqua" panose="02040602050305030304" pitchFamily="18" charset="0"/>
                <a:cs typeface="Arial" pitchFamily="34" charset="0"/>
              </a:rPr>
              <a:t>geografia                   </a:t>
            </a:r>
            <a:r>
              <a:rPr lang="pl-PL" sz="2400" dirty="0">
                <a:latin typeface="Book Antiqua" panose="02040602050305030304" pitchFamily="18" charset="0"/>
                <a:cs typeface="Arial" pitchFamily="34" charset="0"/>
              </a:rPr>
              <a:t> na poziomie rozszerzonym</a:t>
            </a:r>
          </a:p>
          <a:p>
            <a:pPr algn="ctr">
              <a:buNone/>
              <a:defRPr/>
            </a:pPr>
            <a:endParaRPr lang="pl-PL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120000"/>
              </a:lnSpc>
              <a:buFont typeface="Wingdings" pitchFamily="2" charset="2"/>
              <a:buChar char="Ø"/>
              <a:defRPr/>
            </a:pPr>
            <a:endParaRPr lang="pl-PL" sz="1800" dirty="0"/>
          </a:p>
          <a:p>
            <a:pPr>
              <a:buNone/>
            </a:pPr>
            <a:endParaRPr lang="pl-PL" sz="1800" dirty="0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sz="5400"/>
              <a:t>SPOTKANIA  Z ABSOLWENTAMI</a:t>
            </a:r>
            <a:endParaRPr lang="pl-PL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1" y="2636912"/>
            <a:ext cx="3024336" cy="34563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Prostokąt 4"/>
          <p:cNvSpPr/>
          <p:nvPr/>
        </p:nvSpPr>
        <p:spPr>
          <a:xfrm>
            <a:off x="3929058" y="2071678"/>
            <a:ext cx="4819406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600" b="1" dirty="0">
                <a:latin typeface="Book Antiqua" panose="02040602050305030304" pitchFamily="18" charset="0"/>
              </a:rPr>
              <a:t>Tomasz Wites </a:t>
            </a:r>
            <a:r>
              <a:rPr lang="pl-PL" sz="1600" dirty="0">
                <a:latin typeface="Book Antiqua" panose="02040602050305030304" pitchFamily="18" charset="0"/>
              </a:rPr>
              <a:t>- geograf, doktor nauk o Ziemi, pracownik naukowo-dydaktyczny Wydziału Geografii i Studiów Regionalnych Uniwersytetu Warszawskiego, sekretarz Zarządu Głównego Polskiego Towarzystwa Geograficznego. Dwukrotny stypendysta Rektora Uniwersytetu Warszawskiego, stypendysta tygodnika „POLITYKA” – Zostańcie z nami, stypendysta Fundacji na Rzecz Nauki Polskiej – START, laureat AZYMUTÓW – nagrody dla najlepszego pracownika dydaktycznego na kierunku Geografia WGSR UW. Specjalizuje się w geografii regionalnej, obserwacje terenowe prowadził w 40 państwach świata. Znalazł się w gronie najlepszych Wykładowców w roku akademickim 2015/2016, nagrodzonych na podstawie ankiet ewaluacyjnych Słuchaczy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11560" y="836712"/>
            <a:ext cx="8229600" cy="692696"/>
          </a:xfrm>
        </p:spPr>
        <p:txBody>
          <a:bodyPr>
            <a:normAutofit fontScale="90000"/>
          </a:bodyPr>
          <a:lstStyle/>
          <a:p>
            <a:r>
              <a:rPr lang="pl-PL" sz="5400"/>
              <a:t>SPOTKANIA  Z ABSOLWENTAMI</a:t>
            </a:r>
            <a:r>
              <a:rPr lang="pl-PL" sz="5400">
                <a:solidFill>
                  <a:srgbClr val="FF0000"/>
                </a:solidFill>
              </a:rPr>
              <a:t/>
            </a:r>
            <a:br>
              <a:rPr lang="pl-PL" sz="5400">
                <a:solidFill>
                  <a:srgbClr val="FF0000"/>
                </a:solidFill>
              </a:rPr>
            </a:br>
            <a:endParaRPr lang="pl-PL"/>
          </a:p>
        </p:txBody>
      </p:sp>
      <p:pic>
        <p:nvPicPr>
          <p:cNvPr id="1026" name="Picture 2" descr="C:\Users\Lenovo\Downloads\P102037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980728"/>
            <a:ext cx="4824536" cy="321887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Prostokąt 7"/>
          <p:cNvSpPr/>
          <p:nvPr/>
        </p:nvSpPr>
        <p:spPr>
          <a:xfrm>
            <a:off x="395536" y="4365104"/>
            <a:ext cx="842493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000" b="1" dirty="0">
                <a:latin typeface="Book Antiqua" panose="02040602050305030304" pitchFamily="18" charset="0"/>
              </a:rPr>
              <a:t>Mariusz Kędziora</a:t>
            </a:r>
          </a:p>
          <a:p>
            <a:endParaRPr lang="pl-PL" sz="1000" dirty="0">
              <a:latin typeface="Book Antiqua" panose="02040602050305030304" pitchFamily="18" charset="0"/>
            </a:endParaRPr>
          </a:p>
          <a:p>
            <a:r>
              <a:rPr lang="pl-PL" dirty="0">
                <a:latin typeface="Book Antiqua" panose="02040602050305030304" pitchFamily="18" charset="0"/>
              </a:rPr>
              <a:t>Od 12 lat pracuje w firmie Microsoft. Przez 8 lat jako Ewangelista w dziale Nowych Technologii (DX), przez 3 lata jako Technical </a:t>
            </a:r>
            <a:r>
              <a:rPr lang="pl-PL" dirty="0" err="1">
                <a:latin typeface="Book Antiqua" panose="02040602050305030304" pitchFamily="18" charset="0"/>
              </a:rPr>
              <a:t>Account</a:t>
            </a:r>
            <a:r>
              <a:rPr lang="pl-PL" dirty="0">
                <a:latin typeface="Book Antiqua" panose="02040602050305030304" pitchFamily="18" charset="0"/>
              </a:rPr>
              <a:t> Manager w dziale Microsoft Services , a obecnie jako </a:t>
            </a:r>
            <a:r>
              <a:rPr lang="pl-PL" dirty="0" err="1">
                <a:latin typeface="Book Antiqua" panose="02040602050305030304" pitchFamily="18" charset="0"/>
              </a:rPr>
              <a:t>App</a:t>
            </a:r>
            <a:r>
              <a:rPr lang="pl-PL" dirty="0">
                <a:latin typeface="Book Antiqua" panose="02040602050305030304" pitchFamily="18" charset="0"/>
              </a:rPr>
              <a:t> </a:t>
            </a:r>
            <a:r>
              <a:rPr lang="pl-PL" dirty="0" err="1">
                <a:latin typeface="Book Antiqua" panose="02040602050305030304" pitchFamily="18" charset="0"/>
              </a:rPr>
              <a:t>Innovation</a:t>
            </a:r>
            <a:r>
              <a:rPr lang="pl-PL" dirty="0">
                <a:latin typeface="Book Antiqua" panose="02040602050305030304" pitchFamily="18" charset="0"/>
              </a:rPr>
              <a:t> </a:t>
            </a:r>
            <a:r>
              <a:rPr lang="pl-PL" dirty="0" err="1">
                <a:latin typeface="Book Antiqua" panose="02040602050305030304" pitchFamily="18" charset="0"/>
              </a:rPr>
              <a:t>Lead</a:t>
            </a:r>
            <a:r>
              <a:rPr lang="pl-PL" dirty="0">
                <a:latin typeface="Book Antiqua" panose="02040602050305030304" pitchFamily="18" charset="0"/>
              </a:rPr>
              <a:t> na region CEE (Europy Środkowo-Wschodniej). Odpowiedzialny za powstawanie innowacyjnych aplikacji z wykorzystaniem najnowszych technologii (Al, </a:t>
            </a:r>
            <a:r>
              <a:rPr lang="pl-PL" dirty="0" err="1">
                <a:latin typeface="Book Antiqua" panose="02040602050305030304" pitchFamily="18" charset="0"/>
              </a:rPr>
              <a:t>Cloud</a:t>
            </a:r>
            <a:r>
              <a:rPr lang="pl-PL" dirty="0">
                <a:latin typeface="Book Antiqua" panose="02040602050305030304" pitchFamily="18" charset="0"/>
              </a:rPr>
              <a:t>, </a:t>
            </a:r>
            <a:r>
              <a:rPr lang="pl-PL" dirty="0" err="1">
                <a:latin typeface="Book Antiqua" panose="02040602050305030304" pitchFamily="18" charset="0"/>
              </a:rPr>
              <a:t>IoT</a:t>
            </a:r>
            <a:r>
              <a:rPr lang="pl-PL" dirty="0">
                <a:latin typeface="Book Antiqua" panose="02040602050305030304" pitchFamily="18" charset="0"/>
              </a:rPr>
              <a:t>).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71750" y="533400"/>
            <a:ext cx="8229600" cy="720080"/>
          </a:xfrm>
        </p:spPr>
        <p:txBody>
          <a:bodyPr>
            <a:normAutofit/>
          </a:bodyPr>
          <a:lstStyle/>
          <a:p>
            <a:r>
              <a:rPr lang="pl-PL" sz="3600" dirty="0"/>
              <a:t>          ,,Szkoła pamięta” - lekcja historii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983832"/>
          </a:xfrm>
        </p:spPr>
        <p:txBody>
          <a:bodyPr/>
          <a:lstStyle/>
          <a:p>
            <a:pPr algn="ctr">
              <a:buNone/>
            </a:pPr>
            <a:r>
              <a:rPr lang="pl-PL" b="1" dirty="0"/>
              <a:t> </a:t>
            </a:r>
            <a:r>
              <a:rPr lang="pl-PL" dirty="0"/>
              <a:t>Spotkanie z  bohaterem – Panią </a:t>
            </a:r>
            <a:r>
              <a:rPr lang="pl-PL" b="1" dirty="0"/>
              <a:t>Teresą </a:t>
            </a:r>
            <a:r>
              <a:rPr lang="pl-PL" b="1" dirty="0" err="1"/>
              <a:t>Znojek</a:t>
            </a:r>
            <a:r>
              <a:rPr lang="pl-PL" b="1" dirty="0"/>
              <a:t>,</a:t>
            </a:r>
          </a:p>
          <a:p>
            <a:pPr>
              <a:buNone/>
            </a:pPr>
            <a:r>
              <a:rPr lang="pl-PL" dirty="0"/>
              <a:t> łączniczka i sanitariuszka w czasie  II wojny światowej.</a:t>
            </a:r>
          </a:p>
          <a:p>
            <a:pPr>
              <a:buNone/>
            </a:pPr>
            <a:endParaRPr lang="pl-PL" dirty="0"/>
          </a:p>
          <a:p>
            <a:pPr>
              <a:buNone/>
            </a:pPr>
            <a:r>
              <a:rPr lang="pl-PL" dirty="0"/>
              <a:t> </a:t>
            </a:r>
          </a:p>
        </p:txBody>
      </p:sp>
      <p:pic>
        <p:nvPicPr>
          <p:cNvPr id="4" name="Symbol zastępczy zawartości 3" descr="76710781"/>
          <p:cNvPicPr>
            <a:picLocks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744" y="2686050"/>
            <a:ext cx="4768782" cy="38392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3000" r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ctrTitle"/>
          </p:nvPr>
        </p:nvSpPr>
        <p:spPr>
          <a:xfrm>
            <a:off x="533400" y="1928802"/>
            <a:ext cx="7851648" cy="2571768"/>
          </a:xfrm>
        </p:spPr>
        <p:txBody>
          <a:bodyPr>
            <a:normAutofit/>
          </a:bodyPr>
          <a:lstStyle/>
          <a:p>
            <a:pPr algn="ctr"/>
            <a:r>
              <a:rPr lang="pl-PL" sz="13800">
                <a:latin typeface="Times New Roman" pitchFamily="18" charset="0"/>
                <a:cs typeface="Times New Roman" pitchFamily="18" charset="0"/>
              </a:rPr>
              <a:t>Sport</a:t>
            </a:r>
            <a:endParaRPr lang="pl-PL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360040"/>
          </a:xfrm>
        </p:spPr>
        <p:txBody>
          <a:bodyPr>
            <a:normAutofit fontScale="90000"/>
          </a:bodyPr>
          <a:lstStyle/>
          <a:p>
            <a:pPr algn="ctr"/>
            <a:r>
              <a:rPr lang="pl-PL" sz="2400"/>
              <a:t>Turniej Piłki Siatkowej w Warszawie</a:t>
            </a:r>
            <a:endParaRPr lang="pl-PL" sz="2400">
              <a:solidFill>
                <a:srgbClr val="FF0000"/>
              </a:solidFill>
            </a:endParaRPr>
          </a:p>
        </p:txBody>
      </p:sp>
      <p:pic>
        <p:nvPicPr>
          <p:cNvPr id="1026" name="Picture 2" descr="C:\Users\Lenovo\Desktop\DSCN88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5762" y="692696"/>
            <a:ext cx="3863439" cy="273630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7" name="Picture 3" descr="C:\Users\Lenovo\Desktop\DSCN886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764704"/>
            <a:ext cx="3743400" cy="280831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8" name="Picture 4" descr="C:\Users\Lenovo\Desktop\DSCN885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3789040"/>
            <a:ext cx="3744416" cy="273000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9" name="Picture 5" descr="C:\Users\Lenovo\Desktop\DSCN885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47790" y="3717032"/>
            <a:ext cx="3839384" cy="288032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111376769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55576" y="332656"/>
            <a:ext cx="6203032" cy="564672"/>
          </a:xfrm>
        </p:spPr>
        <p:txBody>
          <a:bodyPr>
            <a:noAutofit/>
          </a:bodyPr>
          <a:lstStyle/>
          <a:p>
            <a:pPr algn="ctr"/>
            <a:r>
              <a:rPr lang="pl-PL" sz="3200" b="1"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Powiatowa Liga Piłki Siatkowej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48264" y="188640"/>
            <a:ext cx="1686694" cy="12466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 descr="C:\Users\Lenovo\Desktop\DSCN88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1" y="1052736"/>
            <a:ext cx="3816425" cy="28630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3" name="Picture 5" descr="C:\Users\Lenovo\Desktop\Liga powiatowa\11365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09647" y="1158948"/>
            <a:ext cx="4190531" cy="25844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174" name="Picture 6" descr="C:\Users\Lenovo\Desktop\Liga powiatowa\11382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26269" y="4005064"/>
            <a:ext cx="4749719" cy="2664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339566934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6203032" cy="1143000"/>
          </a:xfrm>
        </p:spPr>
        <p:txBody>
          <a:bodyPr>
            <a:noAutofit/>
          </a:bodyPr>
          <a:lstStyle/>
          <a:p>
            <a:pPr algn="ctr"/>
            <a:r>
              <a:rPr lang="pl-PL" sz="4400" b="1"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Klub Karate Shorin- Ryu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80312" y="692696"/>
            <a:ext cx="1065782" cy="1080120"/>
          </a:xfrm>
          <a:prstGeom prst="ellipse">
            <a:avLst/>
          </a:prstGeom>
          <a:ln w="63500" cap="rnd">
            <a:solidFill>
              <a:schemeClr val="bg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99792" y="2060848"/>
            <a:ext cx="2880319" cy="404079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F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pole tekstowe 7"/>
          <p:cNvSpPr txBox="1"/>
          <p:nvPr/>
        </p:nvSpPr>
        <p:spPr>
          <a:xfrm>
            <a:off x="2555776" y="6237312"/>
            <a:ext cx="30963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dr  Aleksander Staniszew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Lenovo\Downloads\IMG_83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0384" y="645542"/>
            <a:ext cx="3956072" cy="263944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6" name="Picture 4" descr="C:\Users\Lenovo\Downloads\IMG_825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3573016"/>
            <a:ext cx="3960440" cy="264235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7" name="Picture 5" descr="C:\Users\Lenovo\Downloads\IMG_827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9552" y="980728"/>
            <a:ext cx="3672408" cy="513589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301974415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564672"/>
          </a:xfrm>
        </p:spPr>
        <p:txBody>
          <a:bodyPr>
            <a:normAutofit/>
          </a:bodyPr>
          <a:lstStyle/>
          <a:p>
            <a:pPr algn="ctr"/>
            <a:r>
              <a:rPr lang="pl-PL" sz="3200" dirty="0"/>
              <a:t>Kołłątajowski Turniej w Halowej  Piłce Nożnej</a:t>
            </a:r>
          </a:p>
        </p:txBody>
      </p:sp>
      <p:pic>
        <p:nvPicPr>
          <p:cNvPr id="4098" name="Picture 2" descr="C:\Users\Lenovo\Desktop\DSC_03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67237" y="980728"/>
            <a:ext cx="3993195" cy="2664296"/>
          </a:xfrm>
          <a:prstGeom prst="snip2DiagRect">
            <a:avLst>
              <a:gd name="adj1" fmla="val 0"/>
              <a:gd name="adj2" fmla="val 29741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099" name="Picture 3" descr="C:\Users\Lenovo\Desktop\DSC_029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3789040"/>
            <a:ext cx="3961479" cy="2643135"/>
          </a:xfrm>
          <a:prstGeom prst="snip2DiagRect">
            <a:avLst>
              <a:gd name="adj1" fmla="val 0"/>
              <a:gd name="adj2" fmla="val 32811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100" name="Picture 4" descr="C:\Users\Lenovo\Desktop\DSC_040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1196752"/>
            <a:ext cx="3459187" cy="5112568"/>
          </a:xfrm>
          <a:prstGeom prst="snip2DiagRect">
            <a:avLst>
              <a:gd name="adj1" fmla="val 0"/>
              <a:gd name="adj2" fmla="val 32276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Lenovo\Desktop\DSC_037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8" y="404664"/>
            <a:ext cx="4209218" cy="280842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24" name="Picture 4" descr="C:\Users\Lenovo\Desktop\DSC_023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3429000"/>
            <a:ext cx="4209042" cy="280831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25" name="Picture 5" descr="C:\Users\Lenovo\Desktop\DSC_04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908720"/>
            <a:ext cx="3531195" cy="5292485"/>
          </a:xfrm>
          <a:prstGeom prst="snip2DiagRect">
            <a:avLst>
              <a:gd name="adj1" fmla="val 0"/>
              <a:gd name="adj2" fmla="val 38616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27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5328592"/>
          </a:xfrm>
        </p:spPr>
        <p:txBody>
          <a:bodyPr>
            <a:normAutofit fontScale="77500" lnSpcReduction="20000"/>
          </a:bodyPr>
          <a:lstStyle/>
          <a:p>
            <a:pPr algn="ctr">
              <a:lnSpc>
                <a:spcPct val="120000"/>
              </a:lnSpc>
              <a:buNone/>
              <a:defRPr/>
            </a:pPr>
            <a:endParaRPr lang="pl-PL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lnSpc>
                <a:spcPct val="120000"/>
              </a:lnSpc>
              <a:buNone/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Klasa o profilu biologiczno – chemicznym </a:t>
            </a:r>
          </a:p>
          <a:p>
            <a:pPr algn="ctr">
              <a:lnSpc>
                <a:spcPct val="120000"/>
              </a:lnSpc>
              <a:buNone/>
              <a:defRPr/>
            </a:pPr>
            <a:endParaRPr lang="pl-PL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lnSpc>
                <a:spcPct val="120000"/>
              </a:lnSpc>
              <a:buNone/>
              <a:defRPr/>
            </a:pPr>
            <a:r>
              <a:rPr lang="pl-PL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od 100 punktów</a:t>
            </a:r>
          </a:p>
          <a:p>
            <a:pPr algn="ctr">
              <a:lnSpc>
                <a:spcPct val="120000"/>
              </a:lnSpc>
              <a:buNone/>
              <a:defRPr/>
            </a:pPr>
            <a:endParaRPr lang="pl-PL" sz="2800" i="1" dirty="0"/>
          </a:p>
          <a:p>
            <a:pPr>
              <a:lnSpc>
                <a:spcPct val="120000"/>
              </a:lnSpc>
              <a:buNone/>
              <a:defRPr/>
            </a:pPr>
            <a:r>
              <a:rPr lang="pl-PL" sz="1800" dirty="0"/>
              <a:t>Oferujemy:</a:t>
            </a:r>
          </a:p>
          <a:p>
            <a:pPr>
              <a:lnSpc>
                <a:spcPct val="120000"/>
              </a:lnSpc>
              <a:buNone/>
              <a:defRPr/>
            </a:pPr>
            <a:endParaRPr lang="pl-PL" sz="1800" dirty="0"/>
          </a:p>
          <a:p>
            <a:pPr algn="ctr">
              <a:lnSpc>
                <a:spcPct val="120000"/>
              </a:lnSpc>
              <a:buFont typeface="Wingdings" pitchFamily="2" charset="2"/>
              <a:buChar char="Ø"/>
              <a:defRPr/>
            </a:pPr>
            <a:r>
              <a:rPr lang="pl-PL" sz="2400" b="1" dirty="0">
                <a:latin typeface="Book Antiqua" panose="02040602050305030304" pitchFamily="18" charset="0"/>
                <a:cs typeface="Arial" pitchFamily="34" charset="0"/>
              </a:rPr>
              <a:t>Biologia</a:t>
            </a:r>
            <a:r>
              <a:rPr lang="pl-PL" sz="2400" dirty="0">
                <a:latin typeface="Book Antiqua" panose="02040602050305030304" pitchFamily="18" charset="0"/>
                <a:cs typeface="Arial" pitchFamily="34" charset="0"/>
              </a:rPr>
              <a:t> na poziomie rozszerzonym </a:t>
            </a:r>
          </a:p>
          <a:p>
            <a:pPr algn="ctr">
              <a:lnSpc>
                <a:spcPct val="120000"/>
              </a:lnSpc>
              <a:buFont typeface="Wingdings" pitchFamily="2" charset="2"/>
              <a:buChar char="Ø"/>
              <a:defRPr/>
            </a:pPr>
            <a:endParaRPr lang="pl-PL" sz="2400" dirty="0">
              <a:latin typeface="Book Antiqua" panose="02040602050305030304" pitchFamily="18" charset="0"/>
              <a:cs typeface="Arial" pitchFamily="34" charset="0"/>
            </a:endParaRPr>
          </a:p>
          <a:p>
            <a:pPr algn="ctr">
              <a:lnSpc>
                <a:spcPct val="120000"/>
              </a:lnSpc>
              <a:buFont typeface="Wingdings" pitchFamily="2" charset="2"/>
              <a:buChar char="Ø"/>
              <a:defRPr/>
            </a:pPr>
            <a:r>
              <a:rPr lang="pl-PL" sz="2400" b="1" dirty="0">
                <a:latin typeface="Book Antiqua" panose="02040602050305030304" pitchFamily="18" charset="0"/>
                <a:cs typeface="Arial" pitchFamily="34" charset="0"/>
              </a:rPr>
              <a:t>  chemia </a:t>
            </a:r>
            <a:r>
              <a:rPr lang="pl-PL" sz="2400" dirty="0">
                <a:latin typeface="Book Antiqua" panose="02040602050305030304" pitchFamily="18" charset="0"/>
                <a:cs typeface="Arial" pitchFamily="34" charset="0"/>
              </a:rPr>
              <a:t>na poziomie rozszerzonym</a:t>
            </a:r>
          </a:p>
          <a:p>
            <a:pPr algn="ctr">
              <a:lnSpc>
                <a:spcPct val="120000"/>
              </a:lnSpc>
              <a:buNone/>
              <a:defRPr/>
            </a:pPr>
            <a:r>
              <a:rPr lang="pl-PL" sz="2400" dirty="0">
                <a:latin typeface="Book Antiqua" panose="02040602050305030304" pitchFamily="18" charset="0"/>
                <a:cs typeface="Arial" pitchFamily="34" charset="0"/>
              </a:rPr>
              <a:t> </a:t>
            </a:r>
          </a:p>
          <a:p>
            <a:pPr algn="ctr">
              <a:lnSpc>
                <a:spcPct val="120000"/>
              </a:lnSpc>
              <a:buFont typeface="Wingdings" pitchFamily="2" charset="2"/>
              <a:buChar char="Ø"/>
              <a:defRPr/>
            </a:pPr>
            <a:r>
              <a:rPr lang="pl-PL" sz="2400" dirty="0">
                <a:latin typeface="Book Antiqua" panose="02040602050305030304" pitchFamily="18" charset="0"/>
                <a:cs typeface="Arial" pitchFamily="34" charset="0"/>
              </a:rPr>
              <a:t>do wyboru przez ucznia </a:t>
            </a:r>
            <a:r>
              <a:rPr lang="pl-PL" sz="2400" b="1" dirty="0">
                <a:latin typeface="Book Antiqua" panose="02040602050305030304" pitchFamily="18" charset="0"/>
                <a:cs typeface="Arial" pitchFamily="34" charset="0"/>
              </a:rPr>
              <a:t>język angielski </a:t>
            </a:r>
            <a:r>
              <a:rPr lang="pl-PL" sz="2400" dirty="0">
                <a:latin typeface="Book Antiqua" panose="02040602050305030304" pitchFamily="18" charset="0"/>
                <a:cs typeface="Arial" pitchFamily="34" charset="0"/>
              </a:rPr>
              <a:t>lub </a:t>
            </a:r>
            <a:r>
              <a:rPr lang="pl-PL" sz="2400" b="1" dirty="0">
                <a:latin typeface="Book Antiqua" panose="02040602050305030304" pitchFamily="18" charset="0"/>
                <a:cs typeface="Arial" pitchFamily="34" charset="0"/>
              </a:rPr>
              <a:t>matematyka</a:t>
            </a:r>
            <a:r>
              <a:rPr lang="pl-PL" sz="2400" dirty="0">
                <a:latin typeface="Book Antiqua" panose="02040602050305030304" pitchFamily="18" charset="0"/>
                <a:cs typeface="Arial" pitchFamily="34" charset="0"/>
              </a:rPr>
              <a:t>                              na poziomie rozszerzonym</a:t>
            </a:r>
          </a:p>
          <a:p>
            <a:pPr marL="0" indent="0" algn="ctr">
              <a:lnSpc>
                <a:spcPct val="120000"/>
              </a:lnSpc>
              <a:buNone/>
              <a:defRPr/>
            </a:pPr>
            <a:r>
              <a:rPr lang="pl-PL" sz="2200" dirty="0">
                <a:latin typeface="Arial" pitchFamily="34" charset="0"/>
                <a:cs typeface="Arial" pitchFamily="34" charset="0"/>
              </a:rPr>
              <a:t/>
            </a:r>
            <a:br>
              <a:rPr lang="pl-PL" sz="2200" dirty="0">
                <a:latin typeface="Arial" pitchFamily="34" charset="0"/>
                <a:cs typeface="Arial" pitchFamily="34" charset="0"/>
              </a:rPr>
            </a:br>
            <a:endParaRPr lang="pl-PL" sz="2200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20000"/>
              </a:lnSpc>
              <a:buNone/>
              <a:defRPr/>
            </a:pPr>
            <a:endParaRPr lang="pl-PL" sz="1800" dirty="0"/>
          </a:p>
          <a:p>
            <a:pPr algn="ctr">
              <a:buNone/>
              <a:defRPr/>
            </a:pPr>
            <a:endParaRPr lang="pl-PL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120000"/>
              </a:lnSpc>
              <a:buNone/>
              <a:defRPr/>
            </a:pPr>
            <a:endParaRPr lang="pl-PL" sz="1800" dirty="0"/>
          </a:p>
          <a:p>
            <a:pPr>
              <a:buNone/>
            </a:pPr>
            <a:endParaRPr lang="pl-PL" sz="1800" dirty="0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11351280_887935924602873_5348388262391942937_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8" y="1268760"/>
            <a:ext cx="7511286" cy="49684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1259632" y="116632"/>
            <a:ext cx="6912767" cy="520429"/>
          </a:xfrm>
        </p:spPr>
        <p:txBody>
          <a:bodyPr>
            <a:normAutofit fontScale="90000"/>
          </a:bodyPr>
          <a:lstStyle/>
          <a:p>
            <a:pPr algn="ctr"/>
            <a:r>
              <a:rPr lang="pl-PL" sz="3600" dirty="0"/>
              <a:t>OBIEKTY SPORTOWE LO</a:t>
            </a:r>
          </a:p>
        </p:txBody>
      </p:sp>
      <p:pic>
        <p:nvPicPr>
          <p:cNvPr id="1027" name="Picture 3" descr="C:\Users\Lenovo\Desktop\DO PREZENTACJI\SPORTOWY\202001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686845">
            <a:off x="4801278" y="1337130"/>
            <a:ext cx="4248472" cy="273630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28" name="Picture 4" descr="C:\Users\Lenovo\Desktop\DO PREZENTACJI\SPORTOWY\202001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1760" y="3645024"/>
            <a:ext cx="4574637" cy="2940421"/>
          </a:xfrm>
          <a:prstGeom prst="rect">
            <a:avLst/>
          </a:prstGeom>
          <a:noFill/>
        </p:spPr>
      </p:pic>
      <p:pic>
        <p:nvPicPr>
          <p:cNvPr id="2050" name="Picture 2" descr="C:\Users\Lenovo\Desktop\Resized_20200115_140413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7537" y="1215210"/>
            <a:ext cx="4008445" cy="280831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427949046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9552" y="417438"/>
            <a:ext cx="8229600" cy="1080436"/>
          </a:xfrm>
        </p:spPr>
        <p:txBody>
          <a:bodyPr>
            <a:normAutofit fontScale="90000"/>
          </a:bodyPr>
          <a:lstStyle/>
          <a:p>
            <a:pPr algn="ctr"/>
            <a:r>
              <a:rPr lang="pl-PL" sz="3600" dirty="0"/>
              <a:t/>
            </a:r>
            <a:br>
              <a:rPr lang="pl-PL" sz="3600" dirty="0"/>
            </a:br>
            <a:r>
              <a:rPr lang="pl-PL" sz="3600" dirty="0"/>
              <a:t/>
            </a:r>
            <a:br>
              <a:rPr lang="pl-PL" sz="3600" dirty="0"/>
            </a:br>
            <a:r>
              <a:rPr lang="pl-PL" sz="3600" dirty="0"/>
              <a:t>Akcje Charytatywne</a:t>
            </a:r>
            <a:br>
              <a:rPr lang="pl-PL" sz="3600" dirty="0"/>
            </a:br>
            <a:r>
              <a:rPr lang="pl-PL" sz="3600" b="1" i="1" dirty="0"/>
              <a:t>Szlachetna Paczka</a:t>
            </a:r>
            <a:endParaRPr lang="pl-PL" sz="3600" dirty="0"/>
          </a:p>
        </p:txBody>
      </p:sp>
      <p:pic>
        <p:nvPicPr>
          <p:cNvPr id="1029" name="Picture 5" descr="C:\Users\Lenovo\Desktop\DO PREZENTACJI\SZLACHETNA PACZKA\IMG_20200114_10050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1628800"/>
            <a:ext cx="5328592" cy="34968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pole tekstowe 3"/>
          <p:cNvSpPr txBox="1"/>
          <p:nvPr/>
        </p:nvSpPr>
        <p:spPr>
          <a:xfrm>
            <a:off x="1259632" y="5517232"/>
            <a:ext cx="7200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>
                <a:latin typeface="Book Antiqua" panose="02040602050305030304" pitchFamily="18" charset="0"/>
              </a:rPr>
              <a:t>Młodzież naszego liceum dołączyła do ogólnopolskiej akcji charytatywnej. Artykuły spożywcze, biurowe, środki czystości przekazano potrzebującym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01280" y="264678"/>
            <a:ext cx="8229600" cy="816818"/>
          </a:xfrm>
        </p:spPr>
        <p:txBody>
          <a:bodyPr>
            <a:noAutofit/>
          </a:bodyPr>
          <a:lstStyle/>
          <a:p>
            <a:pPr algn="ctr"/>
            <a:r>
              <a:rPr lang="pl-PL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Współpraca z Placówką Opiekuńczo- Wychowawczą w Pacanowie </a:t>
            </a:r>
          </a:p>
        </p:txBody>
      </p:sp>
      <p:pic>
        <p:nvPicPr>
          <p:cNvPr id="4098" name="Picture 2" descr="C:\Users\Lenovo\Desktop\Wizyta_mlodziezy_w_domu_dziecka\48383019_2033251213404666_3496818362149765120_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1352550"/>
            <a:ext cx="3600400" cy="194676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 descr="C:\Users\Lenovo\Desktop\Wizyta_mlodziezy_w_domu_dziecka\48408026_2033250913404696_6661863376995483648_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18094" y="2172761"/>
            <a:ext cx="2754306" cy="36724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2" descr="C:\Users\Lenovo\Desktop\Wizyta_mlodziezy_w_domu_dziecka\48375549_2033251060071348_7719535563677630464_n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3632" y="3718412"/>
            <a:ext cx="4032448" cy="273630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1"/>
          <p:cNvSpPr txBox="1">
            <a:spLocks/>
          </p:cNvSpPr>
          <p:nvPr/>
        </p:nvSpPr>
        <p:spPr>
          <a:xfrm>
            <a:off x="395536" y="116632"/>
            <a:ext cx="8229600" cy="576064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2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Gramy z</a:t>
            </a:r>
            <a:r>
              <a:rPr lang="pl-PL" sz="2400" b="1" i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 WOŚP</a:t>
            </a:r>
            <a:endParaRPr kumimoji="0" lang="pl-PL" sz="2400" b="1" i="1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5462" y="3409950"/>
            <a:ext cx="4176464" cy="28575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pole tekstowe 3"/>
          <p:cNvSpPr txBox="1"/>
          <p:nvPr/>
        </p:nvSpPr>
        <p:spPr>
          <a:xfrm>
            <a:off x="395536" y="908720"/>
            <a:ext cx="8208912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/>
              <a:t>Wolontariusze: Aleksandra Czekalska, Klaudia Mitręga, Natalia Szostak, Maciej Kilian, Julia Majcher, Roksana Trzcina, Zuzanna Ślusarczyk, Bartosz </a:t>
            </a:r>
            <a:r>
              <a:rPr lang="pl-PL" sz="1600" dirty="0" err="1"/>
              <a:t>Liburski</a:t>
            </a:r>
            <a:r>
              <a:rPr lang="pl-PL" sz="1600" dirty="0"/>
              <a:t>, Bartosz Gałęziowski, Zuzanna Domagała, Oliwa Kozłowska, Maja Pietrzykowska, Krzysztof Głogowiec, Zuzanna Wojtaś, Zuzanna Kudełka, </a:t>
            </a:r>
            <a:r>
              <a:rPr lang="pl-PL" sz="1600" dirty="0" err="1"/>
              <a:t>Nicol</a:t>
            </a:r>
            <a:r>
              <a:rPr lang="pl-PL" sz="1600" dirty="0"/>
              <a:t> Tracz oraz Zuzanna Madej, </a:t>
            </a:r>
          </a:p>
          <a:p>
            <a:r>
              <a:rPr lang="pl-PL" sz="1600" dirty="0"/>
              <a:t>                         </a:t>
            </a:r>
            <a:r>
              <a:rPr lang="pl-PL" sz="1600" dirty="0">
                <a:latin typeface="+mj-lt"/>
              </a:rPr>
              <a:t>uzbierali         </a:t>
            </a:r>
            <a:r>
              <a:rPr lang="pl-PL" sz="3200" b="1" dirty="0">
                <a:latin typeface="+mj-lt"/>
              </a:rPr>
              <a:t>11778,4 </a:t>
            </a:r>
            <a:r>
              <a:rPr lang="pl-PL" sz="3200" dirty="0">
                <a:latin typeface="+mj-lt"/>
              </a:rPr>
              <a:t>zł</a:t>
            </a:r>
            <a:r>
              <a:rPr lang="pl-PL" sz="3200" b="1" dirty="0">
                <a:latin typeface="+mj-lt"/>
              </a:rPr>
              <a:t>   i   20 </a:t>
            </a:r>
            <a:r>
              <a:rPr lang="pl-PL" sz="3200" dirty="0">
                <a:latin typeface="+mj-lt"/>
              </a:rPr>
              <a:t>euro</a:t>
            </a:r>
            <a:r>
              <a:rPr lang="pl-PL" sz="1600" dirty="0"/>
              <a:t>.</a:t>
            </a:r>
          </a:p>
          <a:p>
            <a:r>
              <a:rPr lang="pl-PL" sz="1600" dirty="0"/>
              <a:t>                             Najwyższe kwoty  III sztabu w Pińczowie :zebrały:</a:t>
            </a:r>
          </a:p>
          <a:p>
            <a:pPr algn="ctr"/>
            <a:r>
              <a:rPr lang="pl-PL" sz="1600" dirty="0"/>
              <a:t> Aleksandra Czekalska </a:t>
            </a:r>
            <a:r>
              <a:rPr lang="pl-PL" sz="2000" b="1" dirty="0">
                <a:latin typeface="+mj-lt"/>
              </a:rPr>
              <a:t>3015,94 zł</a:t>
            </a:r>
            <a:r>
              <a:rPr lang="pl-PL" sz="2000" dirty="0">
                <a:latin typeface="+mj-lt"/>
              </a:rPr>
              <a:t>, </a:t>
            </a:r>
          </a:p>
          <a:p>
            <a:pPr algn="ctr"/>
            <a:r>
              <a:rPr lang="pl-PL" sz="1600" dirty="0"/>
              <a:t> Klaudia Mitręga   </a:t>
            </a:r>
            <a:r>
              <a:rPr lang="pl-PL" sz="2000" b="1" dirty="0">
                <a:latin typeface="+mj-lt"/>
              </a:rPr>
              <a:t>1892,68 zł</a:t>
            </a:r>
            <a:r>
              <a:rPr lang="pl-PL" sz="2000" dirty="0"/>
              <a:t>. </a:t>
            </a:r>
          </a:p>
          <a:p>
            <a:endParaRPr lang="pl-PL" sz="1400" dirty="0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268760"/>
            <a:ext cx="7822267" cy="40865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="" xmlns:p14="http://schemas.microsoft.com/office/powerpoint/2010/main" val="138545179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723900"/>
            <a:ext cx="8314506" cy="1085850"/>
          </a:xfrm>
        </p:spPr>
        <p:txBody>
          <a:bodyPr>
            <a:noAutofit/>
          </a:bodyPr>
          <a:lstStyle/>
          <a:p>
            <a:pPr algn="ctr"/>
            <a:r>
              <a:rPr lang="pl-PL" sz="2400" dirty="0">
                <a:latin typeface="Times New Roman" pitchFamily="18" charset="0"/>
                <a:cs typeface="Times New Roman" pitchFamily="18" charset="0"/>
              </a:rPr>
              <a:t>Wizyta młodzieży izraelskiej –listopad 2019</a:t>
            </a:r>
            <a:br>
              <a:rPr lang="pl-PL" sz="2400" dirty="0">
                <a:latin typeface="Times New Roman" pitchFamily="18" charset="0"/>
                <a:cs typeface="Times New Roman" pitchFamily="18" charset="0"/>
              </a:rPr>
            </a:br>
            <a:r>
              <a:rPr lang="pl-PL" sz="2400" dirty="0">
                <a:latin typeface="Times New Roman" pitchFamily="18" charset="0"/>
                <a:cs typeface="Times New Roman" pitchFamily="18" charset="0"/>
              </a:rPr>
              <a:t>Współpraca  z Liceum z </a:t>
            </a:r>
            <a:r>
              <a:rPr lang="pl-PL" sz="2400" dirty="0" err="1">
                <a:latin typeface="Times New Roman" pitchFamily="18" charset="0"/>
                <a:cs typeface="Times New Roman" pitchFamily="18" charset="0"/>
              </a:rPr>
              <a:t>Tivon</a:t>
            </a:r>
            <a:r>
              <a:rPr lang="pl-PL" sz="2400" dirty="0">
                <a:latin typeface="Times New Roman" pitchFamily="18" charset="0"/>
                <a:cs typeface="Times New Roman" pitchFamily="18" charset="0"/>
              </a:rPr>
              <a:t> trwa od 2012 </a:t>
            </a:r>
            <a:r>
              <a:rPr lang="pl-PL" sz="2400" dirty="0" err="1">
                <a:latin typeface="Times New Roman" pitchFamily="18" charset="0"/>
                <a:cs typeface="Times New Roman" pitchFamily="18" charset="0"/>
              </a:rPr>
              <a:t>r</a:t>
            </a:r>
            <a:r>
              <a:rPr lang="pl-PL" sz="24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6" name="Picture 6" descr="C:\Users\Lenovo\Desktop\IMG_52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2286000"/>
            <a:ext cx="6912768" cy="31765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="" xmlns:p14="http://schemas.microsoft.com/office/powerpoint/2010/main" val="328275844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Lenovo\Desktop\WIzmł-izael\wmi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0009" y="493189"/>
            <a:ext cx="4284479" cy="293581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Picture 2" descr="C:\Users\Lenovo\Desktop\IMG_52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6959" y="476672"/>
            <a:ext cx="4300503" cy="302433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Picture 3" descr="C:\Users\Lenovo\Desktop\IMG_522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67744" y="3717032"/>
            <a:ext cx="4673044" cy="30243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328275844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Lenovo\Desktop\IMG_52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170987"/>
            <a:ext cx="6840760" cy="456407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576064"/>
          </a:xfrm>
        </p:spPr>
        <p:txBody>
          <a:bodyPr>
            <a:normAutofit fontScale="90000"/>
          </a:bodyPr>
          <a:lstStyle/>
          <a:p>
            <a:pPr algn="ctr"/>
            <a:r>
              <a:rPr lang="pl-PL"/>
              <a:t>WSPIERAMY TALENTY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1714488"/>
            <a:ext cx="2714644" cy="43894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43372" y="2857496"/>
            <a:ext cx="4000504" cy="26670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35000"/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620688"/>
            <a:ext cx="8229600" cy="5165766"/>
          </a:xfrm>
        </p:spPr>
        <p:txBody>
          <a:bodyPr>
            <a:normAutofit fontScale="92500" lnSpcReduction="20000"/>
          </a:bodyPr>
          <a:lstStyle/>
          <a:p>
            <a:pPr>
              <a:buFont typeface="Wingdings" pitchFamily="2" charset="2"/>
              <a:buChar char="Ø"/>
              <a:defRPr/>
            </a:pPr>
            <a:endParaRPr lang="pl-PL" sz="1800" dirty="0"/>
          </a:p>
          <a:p>
            <a:pPr algn="ctr">
              <a:buNone/>
              <a:defRPr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Klasa o profilu humanistycznym</a:t>
            </a:r>
          </a:p>
          <a:p>
            <a:pPr algn="ctr">
              <a:buNone/>
              <a:defRPr/>
            </a:pPr>
            <a:endParaRPr lang="pl-PL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buNone/>
              <a:defRPr/>
            </a:pPr>
            <a:r>
              <a:rPr lang="pl-PL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od 90 punktów</a:t>
            </a:r>
            <a:endParaRPr lang="pl-PL" sz="2800" i="1" dirty="0"/>
          </a:p>
          <a:p>
            <a:pPr algn="ctr">
              <a:buNone/>
              <a:defRPr/>
            </a:pPr>
            <a:endParaRPr lang="pl-PL" sz="2800" dirty="0"/>
          </a:p>
          <a:p>
            <a:pPr>
              <a:buNone/>
              <a:defRPr/>
            </a:pPr>
            <a:r>
              <a:rPr lang="pl-PL" sz="1800" dirty="0"/>
              <a:t>Oferujemy:</a:t>
            </a:r>
          </a:p>
          <a:p>
            <a:pPr>
              <a:buNone/>
              <a:defRPr/>
            </a:pPr>
            <a:endParaRPr lang="pl-PL" sz="1800" dirty="0"/>
          </a:p>
          <a:p>
            <a:pPr algn="ctr">
              <a:buFont typeface="Wingdings" pitchFamily="2" charset="2"/>
              <a:buChar char="Ø"/>
              <a:defRPr/>
            </a:pPr>
            <a:r>
              <a:rPr lang="pl-PL" sz="2400" b="1" dirty="0">
                <a:latin typeface="Book Antiqua" panose="02040602050305030304" pitchFamily="18" charset="0"/>
                <a:cs typeface="Arial" pitchFamily="34" charset="0"/>
              </a:rPr>
              <a:t>język polski  </a:t>
            </a:r>
            <a:r>
              <a:rPr lang="pl-PL" sz="2400" dirty="0">
                <a:latin typeface="Book Antiqua" panose="02040602050305030304" pitchFamily="18" charset="0"/>
                <a:cs typeface="Arial" pitchFamily="34" charset="0"/>
              </a:rPr>
              <a:t>na poziomie rozszerzonym </a:t>
            </a:r>
          </a:p>
          <a:p>
            <a:pPr algn="ctr">
              <a:buFont typeface="Wingdings" pitchFamily="2" charset="2"/>
              <a:buChar char="Ø"/>
              <a:defRPr/>
            </a:pPr>
            <a:endParaRPr lang="pl-PL" sz="2400" dirty="0">
              <a:latin typeface="Book Antiqua" panose="02040602050305030304" pitchFamily="18" charset="0"/>
              <a:cs typeface="Arial" pitchFamily="34" charset="0"/>
            </a:endParaRPr>
          </a:p>
          <a:p>
            <a:pPr algn="ctr">
              <a:buFont typeface="Wingdings" pitchFamily="2" charset="2"/>
              <a:buChar char="Ø"/>
              <a:defRPr/>
            </a:pPr>
            <a:r>
              <a:rPr lang="pl-PL" sz="2400" b="1" dirty="0">
                <a:latin typeface="Book Antiqua" panose="02040602050305030304" pitchFamily="18" charset="0"/>
                <a:cs typeface="Arial" pitchFamily="34" charset="0"/>
              </a:rPr>
              <a:t>język angielski </a:t>
            </a:r>
            <a:r>
              <a:rPr lang="pl-PL" sz="2400" dirty="0">
                <a:latin typeface="Book Antiqua" panose="02040602050305030304" pitchFamily="18" charset="0"/>
                <a:cs typeface="Arial" pitchFamily="34" charset="0"/>
              </a:rPr>
              <a:t>na poziomie rozszerzonym </a:t>
            </a:r>
            <a:br>
              <a:rPr lang="pl-PL" sz="2400" dirty="0">
                <a:latin typeface="Book Antiqua" panose="02040602050305030304" pitchFamily="18" charset="0"/>
                <a:cs typeface="Arial" pitchFamily="34" charset="0"/>
              </a:rPr>
            </a:br>
            <a:endParaRPr lang="pl-PL" sz="2400" dirty="0">
              <a:latin typeface="Book Antiqua" panose="02040602050305030304" pitchFamily="18" charset="0"/>
              <a:cs typeface="Arial" pitchFamily="34" charset="0"/>
            </a:endParaRPr>
          </a:p>
          <a:p>
            <a:pPr algn="ctr">
              <a:buFont typeface="Wingdings" pitchFamily="2" charset="2"/>
              <a:buChar char="Ø"/>
              <a:defRPr/>
            </a:pPr>
            <a:r>
              <a:rPr lang="pl-PL" sz="2400" dirty="0">
                <a:latin typeface="Book Antiqua" panose="02040602050305030304" pitchFamily="18" charset="0"/>
                <a:cs typeface="Arial" pitchFamily="34" charset="0"/>
              </a:rPr>
              <a:t> do wyboru przez ucznia </a:t>
            </a:r>
            <a:r>
              <a:rPr lang="pl-PL" sz="2400" b="1" dirty="0">
                <a:latin typeface="Book Antiqua" panose="02040602050305030304" pitchFamily="18" charset="0"/>
                <a:cs typeface="Arial" pitchFamily="34" charset="0"/>
              </a:rPr>
              <a:t>historia                                                </a:t>
            </a:r>
            <a:r>
              <a:rPr lang="pl-PL" sz="2400" dirty="0">
                <a:latin typeface="Book Antiqua" panose="02040602050305030304" pitchFamily="18" charset="0"/>
                <a:cs typeface="Arial" pitchFamily="34" charset="0"/>
              </a:rPr>
              <a:t> lub </a:t>
            </a:r>
            <a:r>
              <a:rPr lang="pl-PL" sz="2400" b="1" dirty="0">
                <a:latin typeface="Book Antiqua" panose="02040602050305030304" pitchFamily="18" charset="0"/>
                <a:cs typeface="Arial" pitchFamily="34" charset="0"/>
              </a:rPr>
              <a:t>wiedza o społeczeństwie                                                                              </a:t>
            </a:r>
          </a:p>
          <a:p>
            <a:pPr algn="ctr">
              <a:buNone/>
              <a:defRPr/>
            </a:pPr>
            <a:r>
              <a:rPr lang="pl-PL" sz="2400" dirty="0">
                <a:latin typeface="Book Antiqua" panose="02040602050305030304" pitchFamily="18" charset="0"/>
                <a:cs typeface="Arial" pitchFamily="34" charset="0"/>
              </a:rPr>
              <a:t>na poziomie rozszerzonym </a:t>
            </a:r>
            <a:r>
              <a:rPr lang="pl-PL" sz="2400" dirty="0">
                <a:latin typeface="Arial" pitchFamily="34" charset="0"/>
                <a:cs typeface="Arial" pitchFamily="34" charset="0"/>
              </a:rPr>
              <a:t/>
            </a:r>
            <a:br>
              <a:rPr lang="pl-PL" sz="2400" dirty="0">
                <a:latin typeface="Arial" pitchFamily="34" charset="0"/>
                <a:cs typeface="Arial" pitchFamily="34" charset="0"/>
              </a:rPr>
            </a:br>
            <a:r>
              <a:rPr lang="pl-PL" sz="2400" dirty="0">
                <a:latin typeface="Arial" pitchFamily="34" charset="0"/>
                <a:cs typeface="Arial" pitchFamily="34" charset="0"/>
              </a:rPr>
              <a:t> </a:t>
            </a:r>
          </a:p>
          <a:p>
            <a:pPr>
              <a:buFont typeface="Wingdings" pitchFamily="2" charset="2"/>
              <a:buChar char="Ø"/>
              <a:defRPr/>
            </a:pPr>
            <a:endParaRPr lang="pl-PL" sz="1800" dirty="0"/>
          </a:p>
          <a:p>
            <a:pPr>
              <a:buNone/>
            </a:pPr>
            <a:endParaRPr lang="pl-PL" sz="1800" dirty="0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91264" cy="2160240"/>
          </a:xfrm>
        </p:spPr>
        <p:txBody>
          <a:bodyPr>
            <a:normAutofit/>
          </a:bodyPr>
          <a:lstStyle/>
          <a:p>
            <a:pPr algn="ctr"/>
            <a:r>
              <a:rPr lang="pl-PL" sz="3100"/>
              <a:t>VIII Spotkania z Kinem o Żydowskich Wątkach</a:t>
            </a:r>
            <a:br>
              <a:rPr lang="pl-PL" sz="3100"/>
            </a:br>
            <a:r>
              <a:rPr lang="pl-PL" sz="1400"/>
              <a:t/>
            </a:r>
            <a:br>
              <a:rPr lang="pl-PL" sz="1400"/>
            </a:br>
            <a:r>
              <a:rPr lang="pl-PL" sz="2000"/>
              <a:t>Organizatorem cyklicznych spotkań z kinem oraz znanymi aktorami jest OŚRODEK EDUKACYJNO-MUZEALNY "ŚWIĘTOKRZYSKI SZTETL" w Chmielniku, 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2564904"/>
            <a:ext cx="7227380" cy="406540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9552" y="404664"/>
            <a:ext cx="8229600" cy="1143000"/>
          </a:xfrm>
        </p:spPr>
        <p:txBody>
          <a:bodyPr>
            <a:noAutofit/>
          </a:bodyPr>
          <a:lstStyle/>
          <a:p>
            <a:r>
              <a:rPr lang="pl-PL" sz="3800" b="1"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Dlaczego warto uczyć się w naszej szkole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95536" y="1988840"/>
            <a:ext cx="8424936" cy="4680520"/>
          </a:xfrm>
        </p:spPr>
        <p:txBody>
          <a:bodyPr>
            <a:normAutofit fontScale="25000" lnSpcReduction="20000"/>
          </a:bodyPr>
          <a:lstStyle/>
          <a:p>
            <a:pPr>
              <a:lnSpc>
                <a:spcPct val="80000"/>
              </a:lnSpc>
              <a:buNone/>
              <a:defRPr/>
            </a:pPr>
            <a:r>
              <a:rPr lang="pl-PL" sz="8000" dirty="0">
                <a:latin typeface="Times New Roman" pitchFamily="18" charset="0"/>
                <a:cs typeface="Times New Roman" pitchFamily="18" charset="0"/>
              </a:rPr>
              <a:t>„Hugon” to po prostu :</a:t>
            </a:r>
          </a:p>
          <a:p>
            <a:pPr>
              <a:lnSpc>
                <a:spcPct val="80000"/>
              </a:lnSpc>
              <a:buNone/>
              <a:defRPr/>
            </a:pPr>
            <a:endParaRPr lang="pl-PL" sz="80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80000"/>
              </a:lnSpc>
              <a:buFont typeface="Wingdings" pitchFamily="2" charset="2"/>
              <a:buChar char="ü"/>
              <a:defRPr/>
            </a:pPr>
            <a:r>
              <a:rPr lang="pl-PL" sz="6400" b="1" dirty="0">
                <a:latin typeface="Times New Roman" pitchFamily="18" charset="0"/>
                <a:cs typeface="Times New Roman" pitchFamily="18" charset="0"/>
              </a:rPr>
              <a:t>Szkoła z wiekową tradycją, wykształciła wiele pokoleń uczniów z powiatu pińczowskiego</a:t>
            </a:r>
            <a:br>
              <a:rPr lang="pl-PL" sz="6400" b="1" dirty="0">
                <a:latin typeface="Times New Roman" pitchFamily="18" charset="0"/>
                <a:cs typeface="Times New Roman" pitchFamily="18" charset="0"/>
              </a:rPr>
            </a:br>
            <a:endParaRPr lang="pl-PL" sz="6400" b="1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80000"/>
              </a:lnSpc>
              <a:buFont typeface="Wingdings" pitchFamily="2" charset="2"/>
              <a:buChar char="ü"/>
              <a:defRPr/>
            </a:pPr>
            <a:r>
              <a:rPr lang="pl-PL" sz="6400" b="1" dirty="0">
                <a:latin typeface="Times New Roman" pitchFamily="18" charset="0"/>
                <a:cs typeface="Times New Roman" pitchFamily="18" charset="0"/>
              </a:rPr>
              <a:t>Daje możliwość rzetelnej edukacji.</a:t>
            </a:r>
            <a:br>
              <a:rPr lang="pl-PL" sz="6400" b="1" dirty="0">
                <a:latin typeface="Times New Roman" pitchFamily="18" charset="0"/>
                <a:cs typeface="Times New Roman" pitchFamily="18" charset="0"/>
              </a:rPr>
            </a:br>
            <a:endParaRPr lang="pl-PL" sz="6400" b="1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80000"/>
              </a:lnSpc>
              <a:buFont typeface="Wingdings" pitchFamily="2" charset="2"/>
              <a:buChar char="ü"/>
              <a:defRPr/>
            </a:pPr>
            <a:r>
              <a:rPr lang="pl-PL" sz="6400" b="1" dirty="0">
                <a:latin typeface="Times New Roman" pitchFamily="18" charset="0"/>
                <a:cs typeface="Times New Roman" pitchFamily="18" charset="0"/>
              </a:rPr>
              <a:t>Absolwenci kończą najlepsze uczelnie wyższe w kraju i zagranicą.</a:t>
            </a:r>
            <a:br>
              <a:rPr lang="pl-PL" sz="6400" b="1" dirty="0">
                <a:latin typeface="Times New Roman" pitchFamily="18" charset="0"/>
                <a:cs typeface="Times New Roman" pitchFamily="18" charset="0"/>
              </a:rPr>
            </a:br>
            <a:endParaRPr lang="pl-PL" sz="6400" b="1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80000"/>
              </a:lnSpc>
              <a:buFont typeface="Wingdings" pitchFamily="2" charset="2"/>
              <a:buChar char="ü"/>
              <a:defRPr/>
            </a:pPr>
            <a:r>
              <a:rPr lang="pl-PL" sz="6400" b="1" dirty="0">
                <a:latin typeface="Times New Roman" pitchFamily="18" charset="0"/>
                <a:cs typeface="Times New Roman" pitchFamily="18" charset="0"/>
              </a:rPr>
              <a:t>Kadra nauczycielska posiada wysokie kwalifikacje i doświadczenie.</a:t>
            </a:r>
            <a:br>
              <a:rPr lang="pl-PL" sz="6400" b="1" dirty="0">
                <a:latin typeface="Times New Roman" pitchFamily="18" charset="0"/>
                <a:cs typeface="Times New Roman" pitchFamily="18" charset="0"/>
              </a:rPr>
            </a:br>
            <a:endParaRPr lang="pl-PL" sz="6400" b="1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80000"/>
              </a:lnSpc>
              <a:buFont typeface="Wingdings" pitchFamily="2" charset="2"/>
              <a:buChar char="ü"/>
              <a:defRPr/>
            </a:pPr>
            <a:r>
              <a:rPr lang="pl-PL" sz="6400" b="1" dirty="0">
                <a:latin typeface="Times New Roman" pitchFamily="18" charset="0"/>
                <a:cs typeface="Times New Roman" pitchFamily="18" charset="0"/>
              </a:rPr>
              <a:t>Nauka odbywa się:</a:t>
            </a:r>
            <a:br>
              <a:rPr lang="pl-PL" sz="6400" b="1" dirty="0">
                <a:latin typeface="Times New Roman" pitchFamily="18" charset="0"/>
                <a:cs typeface="Times New Roman" pitchFamily="18" charset="0"/>
              </a:rPr>
            </a:br>
            <a:r>
              <a:rPr lang="pl-PL" sz="64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6400" b="1" dirty="0">
                <a:latin typeface="Times New Roman" pitchFamily="18" charset="0"/>
                <a:cs typeface="Times New Roman" pitchFamily="18" charset="0"/>
              </a:rPr>
            </a:br>
            <a:r>
              <a:rPr lang="pl-PL" sz="6400" b="1" dirty="0">
                <a:latin typeface="Times New Roman" pitchFamily="18" charset="0"/>
                <a:cs typeface="Times New Roman" pitchFamily="18" charset="0"/>
              </a:rPr>
              <a:t>- w systemie jednozmianowym,</a:t>
            </a:r>
            <a:br>
              <a:rPr lang="pl-PL" sz="6400" b="1" dirty="0">
                <a:latin typeface="Times New Roman" pitchFamily="18" charset="0"/>
                <a:cs typeface="Times New Roman" pitchFamily="18" charset="0"/>
              </a:rPr>
            </a:br>
            <a:r>
              <a:rPr lang="pl-PL" sz="64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6400" b="1" dirty="0">
                <a:latin typeface="Times New Roman" pitchFamily="18" charset="0"/>
                <a:cs typeface="Times New Roman" pitchFamily="18" charset="0"/>
              </a:rPr>
            </a:br>
            <a:r>
              <a:rPr lang="pl-PL" sz="6400" b="1" dirty="0">
                <a:latin typeface="Times New Roman" pitchFamily="18" charset="0"/>
                <a:cs typeface="Times New Roman" pitchFamily="18" charset="0"/>
              </a:rPr>
              <a:t>- według rozszerzonej siatki godzin (przedmioty kierunkowe i języki obce).</a:t>
            </a:r>
          </a:p>
          <a:p>
            <a:pPr>
              <a:lnSpc>
                <a:spcPct val="80000"/>
              </a:lnSpc>
              <a:buFont typeface="Wingdings" pitchFamily="2" charset="2"/>
              <a:buChar char="ü"/>
              <a:defRPr/>
            </a:pPr>
            <a:endParaRPr lang="pl-PL" sz="6400" b="1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80000"/>
              </a:lnSpc>
              <a:buFont typeface="Wingdings" pitchFamily="2" charset="2"/>
              <a:buChar char="ü"/>
              <a:defRPr/>
            </a:pPr>
            <a:r>
              <a:rPr lang="pl-PL" sz="6400" b="1" dirty="0">
                <a:latin typeface="Times New Roman" pitchFamily="18" charset="0"/>
                <a:cs typeface="Times New Roman" pitchFamily="18" charset="0"/>
              </a:rPr>
              <a:t>Nauczanie języków obcych prowadzone jest w małych grupach.</a:t>
            </a:r>
            <a:br>
              <a:rPr lang="pl-PL" sz="6400" b="1" dirty="0">
                <a:latin typeface="Times New Roman" pitchFamily="18" charset="0"/>
                <a:cs typeface="Times New Roman" pitchFamily="18" charset="0"/>
              </a:rPr>
            </a:br>
            <a:endParaRPr lang="pl-PL" sz="6400" b="1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80000"/>
              </a:lnSpc>
              <a:buFont typeface="Wingdings" pitchFamily="2" charset="2"/>
              <a:buChar char="ü"/>
              <a:defRPr/>
            </a:pPr>
            <a:r>
              <a:rPr lang="pl-PL" sz="6400" b="1" dirty="0">
                <a:latin typeface="Times New Roman" pitchFamily="18" charset="0"/>
                <a:cs typeface="Times New Roman" pitchFamily="18" charset="0"/>
              </a:rPr>
              <a:t>Nauczyciele mają stały kontakt z rodzicami  poprzez dziennik lekcyjny </a:t>
            </a:r>
            <a:r>
              <a:rPr lang="pl-PL" sz="6400" b="1" dirty="0" err="1">
                <a:latin typeface="Times New Roman" pitchFamily="18" charset="0"/>
                <a:cs typeface="Times New Roman" pitchFamily="18" charset="0"/>
              </a:rPr>
              <a:t>Librus</a:t>
            </a:r>
            <a:endParaRPr lang="pl-PL" sz="6400" b="1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80000"/>
              </a:lnSpc>
              <a:buFont typeface="Wingdings" pitchFamily="2" charset="2"/>
              <a:buChar char="ü"/>
              <a:defRPr/>
            </a:pPr>
            <a:endParaRPr lang="pl-PL" sz="6400" b="1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80000"/>
              </a:lnSpc>
              <a:buFont typeface="Wingdings" pitchFamily="2" charset="2"/>
              <a:buChar char="ü"/>
              <a:defRPr/>
            </a:pPr>
            <a:r>
              <a:rPr lang="pl-PL" sz="6400" b="1" dirty="0">
                <a:latin typeface="Times New Roman" pitchFamily="18" charset="0"/>
                <a:cs typeface="Times New Roman" pitchFamily="18" charset="0"/>
              </a:rPr>
              <a:t>W szkole jest bezpiecznie, nikt nie jest anonimowy.</a:t>
            </a:r>
          </a:p>
          <a:p>
            <a:pPr>
              <a:lnSpc>
                <a:spcPct val="80000"/>
              </a:lnSpc>
              <a:buFont typeface="Wingdings" pitchFamily="2" charset="2"/>
              <a:buChar char="ü"/>
              <a:defRPr/>
            </a:pPr>
            <a:endParaRPr lang="pl-PL" sz="6400" b="1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80000"/>
              </a:lnSpc>
              <a:buFont typeface="Wingdings" pitchFamily="2" charset="2"/>
              <a:buChar char="ü"/>
              <a:defRPr/>
            </a:pPr>
            <a:r>
              <a:rPr lang="pl-PL" sz="6400" b="1" dirty="0">
                <a:latin typeface="Times New Roman" pitchFamily="18" charset="0"/>
                <a:cs typeface="Times New Roman" pitchFamily="18" charset="0"/>
              </a:rPr>
              <a:t>Dziennik elektroniczny zapewnia stały przepływ informacji.</a:t>
            </a:r>
          </a:p>
          <a:p>
            <a:pPr>
              <a:lnSpc>
                <a:spcPct val="80000"/>
              </a:lnSpc>
              <a:buFont typeface="Wingdings" pitchFamily="2" charset="2"/>
              <a:buChar char="ü"/>
              <a:defRPr/>
            </a:pPr>
            <a:endParaRPr lang="pl-PL" sz="3200" dirty="0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5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5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50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95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1500"/>
                            </p:stCondLst>
                            <p:childTnLst>
                              <p:par>
                                <p:cTn id="4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3500"/>
                            </p:stCondLst>
                            <p:childTnLst>
                              <p:par>
                                <p:cTn id="4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500"/>
                            </p:stCondLst>
                            <p:childTnLst>
                              <p:par>
                                <p:cTn id="5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7500"/>
                            </p:stCondLst>
                            <p:childTnLst>
                              <p:par>
                                <p:cTn id="5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9500"/>
                            </p:stCondLst>
                            <p:childTnLst>
                              <p:par>
                                <p:cTn id="6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0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9552" y="476672"/>
            <a:ext cx="8229600" cy="866360"/>
          </a:xfrm>
        </p:spPr>
        <p:txBody>
          <a:bodyPr/>
          <a:lstStyle/>
          <a:p>
            <a:r>
              <a:rPr lang="pl-PL"/>
              <a:t>Dodatkowa oferta dla uczniów:</a:t>
            </a:r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2"/>
          </p:nvPr>
        </p:nvSpPr>
        <p:spPr>
          <a:xfrm>
            <a:off x="457200" y="1628800"/>
            <a:ext cx="4040188" cy="5040560"/>
          </a:xfrm>
        </p:spPr>
        <p:txBody>
          <a:bodyPr>
            <a:normAutofit lnSpcReduction="10000"/>
          </a:bodyPr>
          <a:lstStyle/>
          <a:p>
            <a:pPr>
              <a:buFont typeface="Wingdings" pitchFamily="2" charset="2"/>
              <a:buNone/>
            </a:pPr>
            <a:r>
              <a:rPr lang="pl-PL" sz="2400" b="1" dirty="0"/>
              <a:t>Koła przedmiotowe:</a:t>
            </a:r>
          </a:p>
          <a:p>
            <a:r>
              <a:rPr lang="pl-PL" sz="2400" b="1" dirty="0"/>
              <a:t>Matematyczne</a:t>
            </a:r>
          </a:p>
          <a:p>
            <a:r>
              <a:rPr lang="pl-PL" sz="2400" b="1" dirty="0"/>
              <a:t>Biologiczne</a:t>
            </a:r>
          </a:p>
          <a:p>
            <a:r>
              <a:rPr lang="pl-PL" sz="2400" b="1" dirty="0"/>
              <a:t>Chemiczne</a:t>
            </a:r>
          </a:p>
          <a:p>
            <a:r>
              <a:rPr lang="pl-PL" sz="2400" b="1" dirty="0"/>
              <a:t>Fizyczne</a:t>
            </a:r>
          </a:p>
          <a:p>
            <a:r>
              <a:rPr lang="pl-PL" sz="2400" b="1" dirty="0"/>
              <a:t>Historyczne</a:t>
            </a:r>
          </a:p>
          <a:p>
            <a:r>
              <a:rPr lang="pl-PL" sz="2400" b="1" dirty="0"/>
              <a:t>Polonistyczne</a:t>
            </a:r>
          </a:p>
          <a:p>
            <a:r>
              <a:rPr lang="pl-PL" sz="2400" b="1" dirty="0"/>
              <a:t>Geograficzne</a:t>
            </a:r>
          </a:p>
          <a:p>
            <a:endParaRPr lang="pl-PL" sz="2400" b="1" dirty="0"/>
          </a:p>
          <a:p>
            <a:pPr>
              <a:buFont typeface="Wingdings 2" pitchFamily="18" charset="2"/>
              <a:buNone/>
            </a:pPr>
            <a:r>
              <a:rPr lang="pl-PL" sz="2400" b="1" dirty="0"/>
              <a:t>Zajęcia wyrównawcze: przedmiotowe dla klas pierwszych w ramach konsultacji nauczycieli</a:t>
            </a:r>
          </a:p>
          <a:p>
            <a:endParaRPr lang="pl-PL" dirty="0"/>
          </a:p>
        </p:txBody>
      </p:sp>
      <p:sp>
        <p:nvSpPr>
          <p:cNvPr id="7" name="Symbol zastępczy zawartości 6"/>
          <p:cNvSpPr>
            <a:spLocks noGrp="1"/>
          </p:cNvSpPr>
          <p:nvPr>
            <p:ph sz="quarter" idx="4"/>
          </p:nvPr>
        </p:nvSpPr>
        <p:spPr>
          <a:xfrm>
            <a:off x="4644008" y="1628800"/>
            <a:ext cx="4104455" cy="496855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pl-PL" sz="2400" dirty="0"/>
              <a:t>Zajęcia sportowe:</a:t>
            </a:r>
          </a:p>
          <a:p>
            <a:r>
              <a:rPr lang="pl-PL" dirty="0"/>
              <a:t>Piłka siatkowa</a:t>
            </a:r>
          </a:p>
          <a:p>
            <a:r>
              <a:rPr lang="pl-PL" dirty="0"/>
              <a:t>Karate </a:t>
            </a:r>
            <a:r>
              <a:rPr lang="pl-PL" dirty="0" err="1"/>
              <a:t>Shorin-Ryu</a:t>
            </a:r>
            <a:endParaRPr lang="pl-PL" dirty="0"/>
          </a:p>
          <a:p>
            <a:r>
              <a:rPr lang="pl-PL" dirty="0"/>
              <a:t>Piłka nożna</a:t>
            </a:r>
          </a:p>
          <a:p>
            <a:endParaRPr lang="pl-PL" dirty="0"/>
          </a:p>
          <a:p>
            <a:pPr>
              <a:buNone/>
            </a:pPr>
            <a:r>
              <a:rPr lang="pl-PL" dirty="0"/>
              <a:t>Zajęcia artystyczne:</a:t>
            </a:r>
          </a:p>
          <a:p>
            <a:pPr marL="0" indent="0">
              <a:buNone/>
            </a:pPr>
            <a:r>
              <a:rPr lang="pl-PL" dirty="0"/>
              <a:t>Teatr szkolny „Krata”</a:t>
            </a:r>
          </a:p>
          <a:p>
            <a:endParaRPr lang="pl-PL" dirty="0"/>
          </a:p>
          <a:p>
            <a:pPr marL="0" indent="0">
              <a:buNone/>
            </a:pPr>
            <a:r>
              <a:rPr lang="pl-PL" sz="2400" dirty="0"/>
              <a:t>Warsztaty:</a:t>
            </a:r>
          </a:p>
          <a:p>
            <a:r>
              <a:rPr lang="pl-PL" dirty="0"/>
              <a:t>Wybór ścieżki dalszego kształcenia</a:t>
            </a:r>
          </a:p>
          <a:p>
            <a:r>
              <a:rPr lang="pl-PL" dirty="0"/>
              <a:t>Promocja zdrowego stylu życia</a:t>
            </a:r>
          </a:p>
          <a:p>
            <a:endParaRPr lang="pl-PL" dirty="0"/>
          </a:p>
          <a:p>
            <a:endParaRPr lang="pl-PL" dirty="0"/>
          </a:p>
        </p:txBody>
      </p:sp>
    </p:spTree>
    <p:extLst>
      <p:ext uri="{BB962C8B-B14F-4D97-AF65-F5344CB8AC3E}">
        <p14:creationId xmlns="" xmlns:p14="http://schemas.microsoft.com/office/powerpoint/2010/main" val="358942285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7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0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850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9000"/>
                            </p:stCondLst>
                            <p:childTnLst>
                              <p:par>
                                <p:cTn id="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9500"/>
                            </p:stCondLst>
                            <p:childTnLst>
                              <p:par>
                                <p:cTn id="7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build="p"/>
      <p:bldP spid="7" grpId="0" build="p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6"/>
          <p:cNvSpPr>
            <a:spLocks noGrp="1"/>
          </p:cNvSpPr>
          <p:nvPr>
            <p:ph type="title"/>
          </p:nvPr>
        </p:nvSpPr>
        <p:spPr>
          <a:xfrm>
            <a:off x="431032" y="764704"/>
            <a:ext cx="8712968" cy="1788808"/>
          </a:xfrm>
        </p:spPr>
        <p:txBody>
          <a:bodyPr>
            <a:noAutofit/>
          </a:bodyPr>
          <a:lstStyle/>
          <a:p>
            <a:r>
              <a:rPr lang="pl-PL" sz="3200" b="1">
                <a:latin typeface="Times New Roman" pitchFamily="18" charset="0"/>
                <a:cs typeface="Times New Roman" pitchFamily="18" charset="0"/>
              </a:rPr>
              <a:t>Wszystkie informacje dotyczące życia szkoły,       </a:t>
            </a:r>
            <a:br>
              <a:rPr lang="pl-PL" sz="3200" b="1">
                <a:latin typeface="Times New Roman" pitchFamily="18" charset="0"/>
                <a:cs typeface="Times New Roman" pitchFamily="18" charset="0"/>
              </a:rPr>
            </a:br>
            <a:r>
              <a:rPr lang="pl-PL" sz="3200" b="1">
                <a:latin typeface="Times New Roman" pitchFamily="18" charset="0"/>
                <a:cs typeface="Times New Roman" pitchFamily="18" charset="0"/>
              </a:rPr>
              <a:t>osiągnięcia naszych uczniów znajdują się:</a:t>
            </a:r>
            <a:br>
              <a:rPr lang="pl-PL" sz="3200" b="1">
                <a:latin typeface="Times New Roman" pitchFamily="18" charset="0"/>
                <a:cs typeface="Times New Roman" pitchFamily="18" charset="0"/>
              </a:rPr>
            </a:br>
            <a:endParaRPr lang="pl-PL" sz="32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Symbol zastępczy zawartości 7"/>
          <p:cNvSpPr>
            <a:spLocks noGrp="1"/>
          </p:cNvSpPr>
          <p:nvPr>
            <p:ph idx="1"/>
          </p:nvPr>
        </p:nvSpPr>
        <p:spPr>
          <a:xfrm>
            <a:off x="457200" y="2132856"/>
            <a:ext cx="8229600" cy="4191744"/>
          </a:xfrm>
        </p:spPr>
        <p:txBody>
          <a:bodyPr>
            <a:normAutofit lnSpcReduction="10000"/>
          </a:bodyPr>
          <a:lstStyle/>
          <a:p>
            <a:endParaRPr lang="pl-PL" dirty="0"/>
          </a:p>
          <a:p>
            <a:r>
              <a:rPr lang="pl-PL" dirty="0"/>
              <a:t> Na stronie internetowej szkoły: </a:t>
            </a:r>
          </a:p>
          <a:p>
            <a:endParaRPr lang="pl-PL" dirty="0"/>
          </a:p>
          <a:p>
            <a:pPr marL="0" indent="0">
              <a:buNone/>
            </a:pPr>
            <a:r>
              <a:rPr lang="pl-PL" dirty="0" err="1"/>
              <a:t>www.lo.pinczow.com</a:t>
            </a:r>
            <a:endParaRPr lang="pl-PL" dirty="0"/>
          </a:p>
          <a:p>
            <a:endParaRPr lang="pl-PL" dirty="0"/>
          </a:p>
          <a:p>
            <a:r>
              <a:rPr lang="pl-PL" dirty="0"/>
              <a:t> Na </a:t>
            </a:r>
            <a:r>
              <a:rPr lang="pl-PL" dirty="0" err="1"/>
              <a:t>facebooku</a:t>
            </a:r>
            <a:r>
              <a:rPr lang="pl-PL" dirty="0"/>
              <a:t>: </a:t>
            </a:r>
          </a:p>
          <a:p>
            <a:pPr marL="0" indent="0">
              <a:buNone/>
            </a:pPr>
            <a:endParaRPr lang="pl-PL" dirty="0"/>
          </a:p>
          <a:p>
            <a:pPr>
              <a:buNone/>
            </a:pPr>
            <a:r>
              <a:rPr lang="pl-PL" dirty="0">
                <a:hlinkClick r:id="rId2"/>
              </a:rPr>
              <a:t>http://www.facebook.com/lopinczow</a:t>
            </a:r>
            <a:endParaRPr lang="pl-PL" dirty="0"/>
          </a:p>
          <a:p>
            <a:pPr algn="ctr">
              <a:buNone/>
            </a:pPr>
            <a:r>
              <a:rPr lang="pl-PL" dirty="0">
                <a:latin typeface="+mj-lt"/>
              </a:rPr>
              <a:t>Tel.41/357 28 43</a:t>
            </a:r>
          </a:p>
          <a:p>
            <a:endParaRPr lang="pl-PL" dirty="0"/>
          </a:p>
          <a:p>
            <a:endParaRPr lang="pl-PL" dirty="0"/>
          </a:p>
        </p:txBody>
      </p:sp>
      <p:pic>
        <p:nvPicPr>
          <p:cNvPr id="3" name="Obraz 2">
            <a:extLst>
              <a:ext uri="{FF2B5EF4-FFF2-40B4-BE49-F238E27FC236}">
                <a16:creationId xmlns="" xmlns:a16="http://schemas.microsoft.com/office/drawing/2014/main" id="{A74CFD5A-2F7C-4829-92FA-679E7AB354B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8583" y="2784565"/>
            <a:ext cx="2020389" cy="20203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="" xmlns:p14="http://schemas.microsoft.com/office/powerpoint/2010/main" val="48724507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5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75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75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0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75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10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10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27000"/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67544" y="692696"/>
            <a:ext cx="8229600" cy="5019470"/>
          </a:xfrm>
        </p:spPr>
        <p:txBody>
          <a:bodyPr>
            <a:normAutofit/>
          </a:bodyPr>
          <a:lstStyle/>
          <a:p>
            <a:pPr algn="ctr">
              <a:buNone/>
              <a:defRPr/>
            </a:pPr>
            <a:r>
              <a:rPr lang="pl-PL" sz="3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Klasa  ogólna</a:t>
            </a:r>
          </a:p>
          <a:p>
            <a:pPr algn="ctr">
              <a:buNone/>
              <a:defRPr/>
            </a:pPr>
            <a:endParaRPr lang="pl-PL" sz="33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buNone/>
              <a:defRPr/>
            </a:pPr>
            <a:r>
              <a:rPr lang="pl-PL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od 80 punktów</a:t>
            </a:r>
          </a:p>
          <a:p>
            <a:pPr algn="ctr">
              <a:buNone/>
              <a:defRPr/>
            </a:pPr>
            <a:endParaRPr lang="pl-PL" sz="33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None/>
              <a:defRPr/>
            </a:pPr>
            <a:r>
              <a:rPr lang="pl-PL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Oferujemy:</a:t>
            </a:r>
            <a:endParaRPr lang="pl-PL" sz="3100" dirty="0">
              <a:latin typeface="Arial" pitchFamily="34" charset="0"/>
              <a:cs typeface="Arial" pitchFamily="34" charset="0"/>
            </a:endParaRPr>
          </a:p>
          <a:p>
            <a:pPr algn="ctr">
              <a:buFont typeface="Wingdings" pitchFamily="2" charset="2"/>
              <a:buChar char="Ø"/>
              <a:defRPr/>
            </a:pPr>
            <a:r>
              <a:rPr lang="pl-PL" sz="2200" b="1" dirty="0">
                <a:latin typeface="Book Antiqua" panose="02040602050305030304" pitchFamily="18" charset="0"/>
                <a:cs typeface="Arial" pitchFamily="34" charset="0"/>
              </a:rPr>
              <a:t>geografia</a:t>
            </a:r>
            <a:r>
              <a:rPr lang="pl-PL" sz="2200" dirty="0">
                <a:latin typeface="Book Antiqua" panose="02040602050305030304" pitchFamily="18" charset="0"/>
                <a:cs typeface="Arial" pitchFamily="34" charset="0"/>
              </a:rPr>
              <a:t> na poziomie rozszerzonym</a:t>
            </a:r>
          </a:p>
          <a:p>
            <a:pPr algn="ctr">
              <a:buFont typeface="Wingdings" pitchFamily="2" charset="2"/>
              <a:buChar char="Ø"/>
              <a:defRPr/>
            </a:pPr>
            <a:endParaRPr lang="pl-PL" sz="2200" dirty="0">
              <a:latin typeface="Book Antiqua" panose="02040602050305030304" pitchFamily="18" charset="0"/>
              <a:cs typeface="Arial" pitchFamily="34" charset="0"/>
            </a:endParaRPr>
          </a:p>
          <a:p>
            <a:pPr algn="ctr">
              <a:buFont typeface="Wingdings" pitchFamily="2" charset="2"/>
              <a:buChar char="Ø"/>
              <a:defRPr/>
            </a:pPr>
            <a:r>
              <a:rPr lang="pl-PL" sz="2200" b="1" dirty="0">
                <a:latin typeface="Book Antiqua" panose="02040602050305030304" pitchFamily="18" charset="0"/>
                <a:cs typeface="Arial" pitchFamily="34" charset="0"/>
              </a:rPr>
              <a:t> matematyka </a:t>
            </a:r>
            <a:r>
              <a:rPr lang="pl-PL" sz="2200" dirty="0">
                <a:latin typeface="Book Antiqua" panose="02040602050305030304" pitchFamily="18" charset="0"/>
                <a:cs typeface="Arial" pitchFamily="34" charset="0"/>
              </a:rPr>
              <a:t>na poziomie rozszerzonym</a:t>
            </a:r>
          </a:p>
          <a:p>
            <a:pPr algn="ctr">
              <a:buNone/>
              <a:defRPr/>
            </a:pPr>
            <a:endParaRPr lang="pl-PL" sz="2200" dirty="0">
              <a:latin typeface="Book Antiqua" panose="02040602050305030304" pitchFamily="18" charset="0"/>
              <a:cs typeface="Arial" pitchFamily="34" charset="0"/>
            </a:endParaRPr>
          </a:p>
          <a:p>
            <a:pPr algn="ctr">
              <a:buFont typeface="Wingdings" pitchFamily="2" charset="2"/>
              <a:buChar char="Ø"/>
              <a:defRPr/>
            </a:pPr>
            <a:r>
              <a:rPr lang="pl-PL" sz="2200" dirty="0">
                <a:latin typeface="Book Antiqua" panose="02040602050305030304" pitchFamily="18" charset="0"/>
                <a:cs typeface="Arial" pitchFamily="34" charset="0"/>
              </a:rPr>
              <a:t>do wyboru przez ucznia </a:t>
            </a:r>
            <a:r>
              <a:rPr lang="pl-PL" sz="2200" b="1" dirty="0">
                <a:latin typeface="Book Antiqua" panose="02040602050305030304" pitchFamily="18" charset="0"/>
                <a:cs typeface="Arial" pitchFamily="34" charset="0"/>
              </a:rPr>
              <a:t>język angielski  </a:t>
            </a:r>
            <a:r>
              <a:rPr lang="pl-PL" sz="2200" dirty="0">
                <a:latin typeface="Book Antiqua" panose="02040602050305030304" pitchFamily="18" charset="0"/>
                <a:cs typeface="Arial" pitchFamily="34" charset="0"/>
              </a:rPr>
              <a:t>lub </a:t>
            </a:r>
            <a:r>
              <a:rPr lang="pl-PL" sz="2200" b="1" dirty="0">
                <a:latin typeface="Book Antiqua" panose="02040602050305030304" pitchFamily="18" charset="0"/>
                <a:cs typeface="Arial" pitchFamily="34" charset="0"/>
              </a:rPr>
              <a:t>fizyka</a:t>
            </a:r>
            <a:r>
              <a:rPr lang="pl-PL" sz="2200" dirty="0">
                <a:latin typeface="Book Antiqua" panose="02040602050305030304" pitchFamily="18" charset="0"/>
                <a:cs typeface="Arial" pitchFamily="34" charset="0"/>
              </a:rPr>
              <a:t>                     na poziomie rozszerzonym</a:t>
            </a:r>
          </a:p>
          <a:p>
            <a:pPr algn="ctr">
              <a:buFont typeface="Wingdings" pitchFamily="2" charset="2"/>
              <a:buChar char="Ø"/>
              <a:defRPr/>
            </a:pPr>
            <a:endParaRPr lang="pl-PL" sz="3100" dirty="0">
              <a:latin typeface="Arial" pitchFamily="34" charset="0"/>
              <a:cs typeface="Arial" pitchFamily="34" charset="0"/>
            </a:endParaRPr>
          </a:p>
          <a:p>
            <a:pPr algn="ctr">
              <a:buFont typeface="Wingdings" pitchFamily="2" charset="2"/>
              <a:buChar char="Ø"/>
              <a:defRPr/>
            </a:pPr>
            <a:endParaRPr lang="pl-PL" sz="3100" dirty="0">
              <a:latin typeface="Arial" pitchFamily="34" charset="0"/>
              <a:cs typeface="Arial" pitchFamily="34" charset="0"/>
            </a:endParaRPr>
          </a:p>
          <a:p>
            <a:pPr algn="ctr">
              <a:buFont typeface="Wingdings" pitchFamily="2" charset="2"/>
              <a:buChar char="Ø"/>
              <a:defRPr/>
            </a:pPr>
            <a:endParaRPr lang="pl-PL" sz="1800" dirty="0"/>
          </a:p>
          <a:p>
            <a:pPr>
              <a:buFont typeface="Wingdings" pitchFamily="2" charset="2"/>
              <a:buChar char="Ø"/>
              <a:defRPr/>
            </a:pPr>
            <a:endParaRPr lang="pl-PL" sz="1800" dirty="0"/>
          </a:p>
          <a:p>
            <a:pPr>
              <a:buNone/>
              <a:defRPr/>
            </a:pPr>
            <a:endParaRPr lang="pl-PL" sz="1800" dirty="0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25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653210"/>
          </a:xfrm>
        </p:spPr>
        <p:txBody>
          <a:bodyPr>
            <a:normAutofit/>
          </a:bodyPr>
          <a:lstStyle/>
          <a:p>
            <a:pPr algn="ctr"/>
            <a:r>
              <a:rPr lang="pl-PL" sz="3200"/>
              <a:t>Egzamin maturalny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571612"/>
            <a:ext cx="8229600" cy="4143404"/>
          </a:xfrm>
        </p:spPr>
        <p:txBody>
          <a:bodyPr>
            <a:normAutofit fontScale="55000" lnSpcReduction="20000"/>
          </a:bodyPr>
          <a:lstStyle/>
          <a:p>
            <a:pPr>
              <a:buNone/>
            </a:pPr>
            <a:r>
              <a:rPr lang="pl-PL" sz="1000" dirty="0">
                <a:latin typeface="Arial" pitchFamily="34" charset="0"/>
                <a:cs typeface="Arial" pitchFamily="34" charset="0"/>
              </a:rPr>
              <a:t/>
            </a:r>
            <a:br>
              <a:rPr lang="pl-PL" sz="1000" dirty="0">
                <a:latin typeface="Arial" pitchFamily="34" charset="0"/>
                <a:cs typeface="Arial" pitchFamily="34" charset="0"/>
              </a:rPr>
            </a:br>
            <a:endParaRPr lang="pl-PL" sz="1000" dirty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pl-PL" sz="2900" b="1" dirty="0"/>
          </a:p>
          <a:p>
            <a:pPr algn="ctr">
              <a:buNone/>
            </a:pPr>
            <a:r>
              <a:rPr lang="pl-PL" sz="2900" b="1" dirty="0">
                <a:cs typeface="Arial" pitchFamily="34" charset="0"/>
              </a:rPr>
              <a:t> </a:t>
            </a:r>
            <a:r>
              <a:rPr lang="pl-PL" sz="2900" dirty="0">
                <a:cs typeface="Arial" pitchFamily="34" charset="0"/>
              </a:rPr>
              <a:t>Aby zdać </a:t>
            </a:r>
            <a:r>
              <a:rPr lang="pl-PL" sz="2900" b="1" dirty="0">
                <a:cs typeface="Arial" pitchFamily="34" charset="0"/>
              </a:rPr>
              <a:t>egzamin maturalny uczeń musi przystąpić  do 5  egzaminów </a:t>
            </a:r>
          </a:p>
          <a:p>
            <a:pPr>
              <a:buNone/>
            </a:pPr>
            <a:r>
              <a:rPr lang="pl-PL" sz="2900" b="1" dirty="0">
                <a:cs typeface="Arial" pitchFamily="34" charset="0"/>
              </a:rPr>
              <a:t>                                 i uzyskać wynik z każdego minimum  30%</a:t>
            </a:r>
            <a:br>
              <a:rPr lang="pl-PL" sz="2900" b="1" dirty="0">
                <a:cs typeface="Arial" pitchFamily="34" charset="0"/>
              </a:rPr>
            </a:br>
            <a:r>
              <a:rPr lang="pl-PL" sz="2900" b="1" dirty="0">
                <a:cs typeface="Arial" pitchFamily="34" charset="0"/>
              </a:rPr>
              <a:t> </a:t>
            </a:r>
            <a:r>
              <a:rPr lang="pl-PL" sz="2900" dirty="0">
                <a:cs typeface="Arial" pitchFamily="34" charset="0"/>
              </a:rPr>
              <a:t>w tym:</a:t>
            </a:r>
          </a:p>
          <a:p>
            <a:r>
              <a:rPr lang="pl-PL" sz="2900" dirty="0">
                <a:cs typeface="Arial" pitchFamily="34" charset="0"/>
              </a:rPr>
              <a:t>3 egzaminy pisemne na poziomie podstawowym </a:t>
            </a:r>
          </a:p>
          <a:p>
            <a:pPr>
              <a:buNone/>
            </a:pPr>
            <a:r>
              <a:rPr lang="pl-PL" sz="2900" dirty="0">
                <a:cs typeface="Arial" pitchFamily="34" charset="0"/>
              </a:rPr>
              <a:t>                                     (</a:t>
            </a:r>
            <a:r>
              <a:rPr lang="pl-PL" sz="2900" b="1" dirty="0">
                <a:cs typeface="Arial" pitchFamily="34" charset="0"/>
              </a:rPr>
              <a:t>j. polski, j. obcy nowożytny, matematyka</a:t>
            </a:r>
            <a:r>
              <a:rPr lang="pl-PL" sz="2900" dirty="0">
                <a:cs typeface="Arial" pitchFamily="34" charset="0"/>
              </a:rPr>
              <a:t>)</a:t>
            </a:r>
          </a:p>
          <a:p>
            <a:r>
              <a:rPr lang="pl-PL" sz="2900" dirty="0">
                <a:cs typeface="Arial" pitchFamily="34" charset="0"/>
              </a:rPr>
              <a:t>2 egzaminy ustne</a:t>
            </a:r>
          </a:p>
          <a:p>
            <a:pPr>
              <a:buNone/>
            </a:pPr>
            <a:r>
              <a:rPr lang="pl-PL" sz="2900" dirty="0">
                <a:cs typeface="Arial" pitchFamily="34" charset="0"/>
              </a:rPr>
              <a:t>                                     (</a:t>
            </a:r>
            <a:r>
              <a:rPr lang="pl-PL" sz="2900" b="1" dirty="0">
                <a:cs typeface="Arial" pitchFamily="34" charset="0"/>
              </a:rPr>
              <a:t>j. polski, j. obcy nowożytny</a:t>
            </a:r>
            <a:r>
              <a:rPr lang="pl-PL" sz="2900" dirty="0">
                <a:cs typeface="Arial" pitchFamily="34" charset="0"/>
              </a:rPr>
              <a:t>)</a:t>
            </a:r>
          </a:p>
          <a:p>
            <a:pPr>
              <a:buNone/>
            </a:pPr>
            <a:endParaRPr lang="pl-PL" sz="2900" dirty="0">
              <a:cs typeface="Arial" pitchFamily="34" charset="0"/>
            </a:endParaRPr>
          </a:p>
          <a:p>
            <a:r>
              <a:rPr lang="pl-PL" sz="2900" dirty="0">
                <a:cs typeface="Arial" pitchFamily="34" charset="0"/>
              </a:rPr>
              <a:t>  co najmniej jeden egzamin pisemny na </a:t>
            </a:r>
            <a:r>
              <a:rPr lang="pl-PL" sz="2900" b="1" u="sng" dirty="0">
                <a:cs typeface="Arial" pitchFamily="34" charset="0"/>
              </a:rPr>
              <a:t>poziomie rozszerzonym</a:t>
            </a:r>
          </a:p>
          <a:p>
            <a:endParaRPr lang="pl-PL" sz="2900" b="1" u="sng" dirty="0">
              <a:cs typeface="Arial" pitchFamily="34" charset="0"/>
            </a:endParaRPr>
          </a:p>
          <a:p>
            <a:pPr>
              <a:buNone/>
            </a:pPr>
            <a:r>
              <a:rPr lang="pl-PL" sz="2900" b="1" dirty="0">
                <a:cs typeface="Arial" pitchFamily="34" charset="0"/>
              </a:rPr>
              <a:t>                                                                        z</a:t>
            </a:r>
          </a:p>
          <a:p>
            <a:pPr>
              <a:buNone/>
            </a:pPr>
            <a:r>
              <a:rPr lang="pl-PL" sz="2900" b="1" dirty="0">
                <a:cs typeface="Arial" pitchFamily="34" charset="0"/>
              </a:rPr>
              <a:t>          j. polskiego, j. obcego nowożytnego, matematyki, historii,  </a:t>
            </a:r>
          </a:p>
          <a:p>
            <a:pPr>
              <a:buNone/>
            </a:pPr>
            <a:r>
              <a:rPr lang="pl-PL" sz="2900" b="1" dirty="0">
                <a:cs typeface="Arial" pitchFamily="34" charset="0"/>
              </a:rPr>
              <a:t>            wiedzy o społeczeństwie, biologii, chemii, geografii, fizyki, informatyki</a:t>
            </a:r>
          </a:p>
          <a:p>
            <a:pPr>
              <a:buNone/>
            </a:pPr>
            <a:endParaRPr lang="pl-PL" sz="2900" dirty="0"/>
          </a:p>
          <a:p>
            <a:pPr algn="ctr">
              <a:buNone/>
            </a:pPr>
            <a:r>
              <a:rPr lang="pl-PL" sz="2900" b="1" dirty="0"/>
              <a:t>      </a:t>
            </a:r>
            <a:endParaRPr lang="pl-PL" sz="2900" dirty="0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1071570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pl-PL" sz="5400" kern="10">
                <a:ln w="9525">
                  <a:solidFill>
                    <a:sysClr val="windowText" lastClr="000000"/>
                  </a:solidFill>
                  <a:round/>
                  <a:headEnd/>
                  <a:tailEnd/>
                </a:ln>
                <a:solidFill>
                  <a:srgbClr val="3F8546"/>
                </a:solidFill>
                <a:effectLst>
                  <a:glow rad="228600">
                    <a:schemeClr val="accent3">
                      <a:lumMod val="75000"/>
                      <a:alpha val="40000"/>
                    </a:schemeClr>
                  </a:glow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/>
            </a:r>
            <a:br>
              <a:rPr lang="pl-PL" sz="5400" kern="10">
                <a:ln w="9525">
                  <a:solidFill>
                    <a:sysClr val="windowText" lastClr="000000"/>
                  </a:solidFill>
                  <a:round/>
                  <a:headEnd/>
                  <a:tailEnd/>
                </a:ln>
                <a:solidFill>
                  <a:srgbClr val="3F8546"/>
                </a:solidFill>
                <a:effectLst>
                  <a:glow rad="228600">
                    <a:schemeClr val="accent3">
                      <a:lumMod val="75000"/>
                      <a:alpha val="40000"/>
                    </a:schemeClr>
                  </a:glow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</a:br>
            <a:r>
              <a:rPr lang="pl-PL" sz="5400" kern="10">
                <a:ln w="9525">
                  <a:solidFill>
                    <a:sysClr val="windowText" lastClr="000000"/>
                  </a:solidFill>
                  <a:round/>
                  <a:headEnd/>
                  <a:tailEnd/>
                </a:ln>
                <a:solidFill>
                  <a:srgbClr val="3F8546"/>
                </a:solidFill>
                <a:effectLst>
                  <a:glow rad="228600">
                    <a:schemeClr val="accent3">
                      <a:lumMod val="75000"/>
                      <a:alpha val="40000"/>
                    </a:schemeClr>
                  </a:glow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pl-PL" sz="3600" kern="10">
                <a:ln w="9525">
                  <a:solidFill>
                    <a:sysClr val="windowText" lastClr="000000"/>
                  </a:solidFill>
                  <a:round/>
                  <a:headEnd/>
                  <a:tailEnd/>
                </a:ln>
                <a:solidFill>
                  <a:srgbClr val="3F8546"/>
                </a:solidFill>
                <a:effectLst>
                  <a:glow rad="228600">
                    <a:schemeClr val="accent3">
                      <a:lumMod val="75000"/>
                      <a:alpha val="40000"/>
                    </a:schemeClr>
                  </a:glow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Wyniki  egzaminu maturalnego </a:t>
            </a:r>
            <a:br>
              <a:rPr lang="pl-PL" sz="3600" kern="10">
                <a:ln w="9525">
                  <a:solidFill>
                    <a:sysClr val="windowText" lastClr="000000"/>
                  </a:solidFill>
                  <a:round/>
                  <a:headEnd/>
                  <a:tailEnd/>
                </a:ln>
                <a:solidFill>
                  <a:srgbClr val="3F8546"/>
                </a:solidFill>
                <a:effectLst>
                  <a:glow rad="228600">
                    <a:schemeClr val="accent3">
                      <a:lumMod val="75000"/>
                      <a:alpha val="40000"/>
                    </a:schemeClr>
                  </a:glow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</a:br>
            <a:r>
              <a:rPr lang="pl-PL" sz="3600" kern="10">
                <a:ln w="9525">
                  <a:solidFill>
                    <a:sysClr val="windowText" lastClr="000000"/>
                  </a:solidFill>
                  <a:round/>
                  <a:headEnd/>
                  <a:tailEnd/>
                </a:ln>
                <a:solidFill>
                  <a:srgbClr val="3F8546"/>
                </a:solidFill>
                <a:effectLst>
                  <a:glow rad="228600">
                    <a:schemeClr val="accent3">
                      <a:lumMod val="75000"/>
                      <a:alpha val="40000"/>
                    </a:schemeClr>
                  </a:glow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w latach 2014-2019</a:t>
            </a:r>
            <a:endParaRPr lang="pl-PL" sz="3600"/>
          </a:p>
        </p:txBody>
      </p:sp>
      <p:graphicFrame>
        <p:nvGraphicFramePr>
          <p:cNvPr id="4" name="Group 86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325830026"/>
              </p:ext>
            </p:extLst>
          </p:nvPr>
        </p:nvGraphicFramePr>
        <p:xfrm>
          <a:off x="467543" y="1643049"/>
          <a:ext cx="8319327" cy="4948250"/>
        </p:xfrm>
        <a:graphic>
          <a:graphicData uri="http://schemas.openxmlformats.org/drawingml/2006/table">
            <a:tbl>
              <a:tblPr/>
              <a:tblGrid>
                <a:gridCol w="21602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15212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08012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656184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2736304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478568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159080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5000"/>
                        <a:buFontTx/>
                        <a:buNone/>
                        <a:tabLst/>
                      </a:pPr>
                      <a:r>
                        <a:rPr kumimoji="0" lang="pl-PL" sz="1200" b="1" i="0" u="none" strike="noStrike" cap="none" normalizeH="0" baseline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Tahoma" pitchFamily="34" charset="0"/>
                          <a:cs typeface="Arial" pitchFamily="34" charset="0"/>
                        </a:rPr>
                        <a:t>L.p. 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path path="rect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5000"/>
                        <a:buFontTx/>
                        <a:buNone/>
                        <a:tabLst/>
                      </a:pPr>
                      <a:r>
                        <a:rPr kumimoji="0" lang="pl-PL" sz="1200" b="1" i="0" u="none" strike="noStrike" cap="none" normalizeH="0" baseline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Tahoma" pitchFamily="34" charset="0"/>
                          <a:cs typeface="Arial" pitchFamily="34" charset="0"/>
                        </a:rPr>
                        <a:t>Rok szkolny 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path path="rect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5000"/>
                        <a:buFontTx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Tahoma" pitchFamily="34" charset="0"/>
                          <a:cs typeface="Arial" pitchFamily="34" charset="0"/>
                        </a:rPr>
                        <a:t>Liczba uczniów, którzy przystąpili do egzaminu maturalnego 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path path="rect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5000"/>
                        <a:buFontTx/>
                        <a:buNone/>
                        <a:tabLst/>
                      </a:pPr>
                      <a:r>
                        <a:rPr kumimoji="0" lang="pl-PL" sz="1200" b="1" i="0" u="none" strike="noStrike" cap="none" normalizeH="0" baseline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Tahoma" pitchFamily="34" charset="0"/>
                          <a:cs typeface="Arial" pitchFamily="34" charset="0"/>
                        </a:rPr>
                        <a:t>Liczba uczniów, którzy zdali egzamin 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path path="rect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5000"/>
                        <a:buFontTx/>
                        <a:buNone/>
                        <a:tabLst/>
                      </a:pPr>
                      <a:r>
                        <a:rPr kumimoji="0" lang="pl-PL" sz="1200" b="1" i="0" u="none" strike="noStrike" cap="none" normalizeH="0" baseline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Tahoma" pitchFamily="34" charset="0"/>
                          <a:cs typeface="Arial" pitchFamily="34" charset="0"/>
                        </a:rPr>
                        <a:t>Udział procentowy uczniów, którzy zdali egzamin maturalny 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path path="rect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5000"/>
                        <a:buFontTx/>
                        <a:buNone/>
                        <a:tabLst/>
                      </a:pPr>
                      <a:r>
                        <a:rPr kumimoji="0" lang="pl-PL" sz="1200" b="1" i="0" u="none" strike="noStrike" cap="none" normalizeH="0" baseline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Tahoma" pitchFamily="34" charset="0"/>
                          <a:cs typeface="Arial" pitchFamily="34" charset="0"/>
                        </a:rPr>
                        <a:t>Zdawalność woj. świętokrzyskie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path path="rect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67149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5000"/>
                        <a:buFontTx/>
                        <a:buNone/>
                        <a:tabLst/>
                      </a:pPr>
                      <a:r>
                        <a:rPr kumimoji="0" lang="pl-PL" sz="1600" b="1" i="0" u="none" strike="noStrike" cap="none" normalizeH="0" baseline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Czcionka tekstu podstawowego"/>
                          <a:cs typeface="Arial" pitchFamily="34" charset="0"/>
                        </a:rPr>
                        <a:t>1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path path="rect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600" b="1" i="0" u="none" strike="noStrike" cap="none" normalizeH="0" baseline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Tahoma" pitchFamily="34" charset="0"/>
                          <a:cs typeface="Arial" pitchFamily="34" charset="0"/>
                        </a:rPr>
                        <a:t>2014-2015</a:t>
                      </a:r>
                      <a:endParaRPr lang="pl-PL" sz="1600">
                        <a:solidFill>
                          <a:sysClr val="windowText" lastClr="00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path path="rect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5000"/>
                        <a:buFontTx/>
                        <a:buNone/>
                        <a:tabLst/>
                      </a:pPr>
                      <a:r>
                        <a:rPr kumimoji="0" lang="pl-PL" sz="1600" b="1" i="0" u="none" strike="noStrike" kern="1200" cap="none" normalizeH="0" baseline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Tahoma" pitchFamily="34" charset="0"/>
                          <a:ea typeface="+mn-ea"/>
                          <a:cs typeface="Arial" pitchFamily="34" charset="0"/>
                        </a:rPr>
                        <a:t>95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path path="rect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5000"/>
                        <a:buFontTx/>
                        <a:buNone/>
                        <a:tabLst/>
                      </a:pPr>
                      <a:r>
                        <a:rPr kumimoji="0" lang="pl-PL" sz="1600" b="1" i="0" u="none" strike="noStrike" kern="1200" cap="none" normalizeH="0" baseline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Tahoma" pitchFamily="34" charset="0"/>
                          <a:ea typeface="+mn-ea"/>
                          <a:cs typeface="Arial" pitchFamily="34" charset="0"/>
                        </a:rPr>
                        <a:t>92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path path="rect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5000"/>
                        <a:buFontTx/>
                        <a:buNone/>
                        <a:tabLst/>
                      </a:pPr>
                      <a:r>
                        <a:rPr kumimoji="0" lang="pl-PL" sz="1600" b="1" i="0" u="none" strike="noStrike" kern="1200" cap="none" normalizeH="0" baseline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Tahoma" pitchFamily="34" charset="0"/>
                          <a:ea typeface="+mn-ea"/>
                          <a:cs typeface="Arial" pitchFamily="34" charset="0"/>
                        </a:rPr>
                        <a:t>97%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path path="rect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5000"/>
                        <a:buFontTx/>
                        <a:buNone/>
                        <a:tabLst/>
                      </a:pPr>
                      <a:r>
                        <a:rPr kumimoji="0" lang="pl-PL" sz="1600" b="1" i="0" u="none" strike="noStrike" kern="1200" cap="none" normalizeH="0" baseline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Tahoma" pitchFamily="34" charset="0"/>
                          <a:ea typeface="+mn-ea"/>
                          <a:cs typeface="Arial" pitchFamily="34" charset="0"/>
                        </a:rPr>
                        <a:t>75%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path path="rect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67149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5000"/>
                        <a:buFontTx/>
                        <a:buNone/>
                        <a:tabLst/>
                      </a:pPr>
                      <a:r>
                        <a:rPr kumimoji="0" lang="pl-PL" sz="1600" b="1" i="0" u="none" strike="noStrike" cap="none" normalizeH="0" baseline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Czcionka tekstu podstawowego"/>
                          <a:cs typeface="Arial" pitchFamily="34" charset="0"/>
                        </a:rPr>
                        <a:t>2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path path="rect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600" b="1" i="0" u="none" strike="noStrike" cap="none" normalizeH="0" baseline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Tahoma" pitchFamily="34" charset="0"/>
                          <a:cs typeface="Arial" pitchFamily="34" charset="0"/>
                        </a:rPr>
                        <a:t>2015-2016</a:t>
                      </a:r>
                      <a:endParaRPr lang="pl-PL" sz="1600">
                        <a:solidFill>
                          <a:sysClr val="windowText" lastClr="00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path path="rect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5000"/>
                        <a:buFontTx/>
                        <a:buNone/>
                        <a:tabLst/>
                      </a:pPr>
                      <a:r>
                        <a:rPr kumimoji="0" lang="pl-PL" sz="1600" b="1" i="0" u="none" strike="noStrike" kern="1200" cap="none" normalizeH="0" baseline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Tahoma" pitchFamily="34" charset="0"/>
                          <a:ea typeface="+mn-ea"/>
                          <a:cs typeface="Arial" pitchFamily="34" charset="0"/>
                        </a:rPr>
                        <a:t>83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path path="rect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5000"/>
                        <a:buFontTx/>
                        <a:buNone/>
                        <a:tabLst/>
                      </a:pPr>
                      <a:r>
                        <a:rPr kumimoji="0" lang="pl-PL" sz="1600" b="1" i="0" u="none" strike="noStrike" kern="1200" cap="none" normalizeH="0" baseline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Tahoma" pitchFamily="34" charset="0"/>
                          <a:ea typeface="+mn-ea"/>
                          <a:cs typeface="Arial" pitchFamily="34" charset="0"/>
                        </a:rPr>
                        <a:t>77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path path="rect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5000"/>
                        <a:buFontTx/>
                        <a:buNone/>
                        <a:tabLst/>
                      </a:pPr>
                      <a:r>
                        <a:rPr kumimoji="0" lang="pl-PL" sz="1600" b="1" i="0" u="none" strike="noStrike" kern="1200" cap="none" normalizeH="0" baseline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Tahoma" pitchFamily="34" charset="0"/>
                          <a:ea typeface="+mn-ea"/>
                          <a:cs typeface="Arial" pitchFamily="34" charset="0"/>
                        </a:rPr>
                        <a:t>93%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path path="rect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5000"/>
                        <a:buFontTx/>
                        <a:buNone/>
                        <a:tabLst/>
                      </a:pPr>
                      <a:r>
                        <a:rPr kumimoji="0" lang="pl-PL" sz="1600" b="1" i="0" u="none" strike="noStrike" kern="1200" cap="none" normalizeH="0" baseline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Tahoma" pitchFamily="34" charset="0"/>
                          <a:ea typeface="+mn-ea"/>
                          <a:cs typeface="Arial" pitchFamily="34" charset="0"/>
                        </a:rPr>
                        <a:t>80%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path path="rect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67149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5000"/>
                        <a:buFontTx/>
                        <a:buNone/>
                        <a:tabLst/>
                      </a:pPr>
                      <a:r>
                        <a:rPr kumimoji="0" lang="pl-PL" sz="1600" b="1" i="0" u="none" strike="noStrike" cap="none" normalizeH="0" baseline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Czcionka tekstu podstawowego"/>
                          <a:cs typeface="Arial" pitchFamily="34" charset="0"/>
                        </a:rPr>
                        <a:t>3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path path="rect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600" b="1" i="0" u="none" strike="noStrike" cap="none" normalizeH="0" baseline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Tahoma" pitchFamily="34" charset="0"/>
                          <a:cs typeface="Arial" pitchFamily="34" charset="0"/>
                        </a:rPr>
                        <a:t>2016-2017</a:t>
                      </a:r>
                      <a:endParaRPr lang="pl-PL" sz="1600">
                        <a:solidFill>
                          <a:sysClr val="windowText" lastClr="00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path path="rect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5000"/>
                        <a:buFontTx/>
                        <a:buNone/>
                        <a:tabLst/>
                      </a:pPr>
                      <a:r>
                        <a:rPr kumimoji="0" lang="pl-PL" sz="1600" b="1" i="0" u="none" strike="noStrike" kern="1200" cap="none" normalizeH="0" baseline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Tahoma" pitchFamily="34" charset="0"/>
                          <a:ea typeface="+mn-ea"/>
                          <a:cs typeface="Arial" pitchFamily="34" charset="0"/>
                        </a:rPr>
                        <a:t>82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path path="rect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5000"/>
                        <a:buFontTx/>
                        <a:buNone/>
                        <a:tabLst/>
                      </a:pPr>
                      <a:r>
                        <a:rPr kumimoji="0" lang="pl-PL" sz="1600" b="1" i="0" u="none" strike="noStrike" kern="1200" cap="none" normalizeH="0" baseline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Tahoma" pitchFamily="34" charset="0"/>
                          <a:ea typeface="+mn-ea"/>
                          <a:cs typeface="Arial" pitchFamily="34" charset="0"/>
                        </a:rPr>
                        <a:t>82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path path="rect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5000"/>
                        <a:buFontTx/>
                        <a:buNone/>
                        <a:tabLst/>
                      </a:pPr>
                      <a:r>
                        <a:rPr kumimoji="0" lang="pl-PL" sz="1600" b="1" i="0" u="none" strike="noStrike" kern="1200" cap="none" normalizeH="0" baseline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Tahoma" pitchFamily="34" charset="0"/>
                          <a:ea typeface="+mn-ea"/>
                          <a:cs typeface="Arial" pitchFamily="34" charset="0"/>
                        </a:rPr>
                        <a:t>100%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path path="rect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5000"/>
                        <a:buFontTx/>
                        <a:buNone/>
                        <a:tabLst/>
                      </a:pPr>
                      <a:r>
                        <a:rPr kumimoji="0" lang="pl-PL" sz="1600" b="1" i="0" u="none" strike="noStrike" kern="1200" cap="none" normalizeH="0" baseline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Tahoma" pitchFamily="34" charset="0"/>
                          <a:ea typeface="+mn-ea"/>
                          <a:cs typeface="Arial" pitchFamily="34" charset="0"/>
                        </a:rPr>
                        <a:t>78%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path path="rect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67149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5000"/>
                        <a:buFontTx/>
                        <a:buNone/>
                        <a:tabLst/>
                      </a:pPr>
                      <a:r>
                        <a:rPr kumimoji="0" lang="pl-PL" sz="1600" b="1" i="0" u="none" strike="noStrike" cap="none" normalizeH="0" baseline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Czcionka tekstu podstawowego"/>
                          <a:cs typeface="Arial" pitchFamily="34" charset="0"/>
                        </a:rPr>
                        <a:t>4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path path="rect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600" b="1" i="0" u="none" strike="noStrike" cap="none" normalizeH="0" baseline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Tahoma" pitchFamily="34" charset="0"/>
                          <a:cs typeface="Arial" pitchFamily="34" charset="0"/>
                        </a:rPr>
                        <a:t>2017-2018</a:t>
                      </a:r>
                      <a:endParaRPr lang="pl-PL" sz="1600">
                        <a:solidFill>
                          <a:sysClr val="windowText" lastClr="00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path path="rect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5000"/>
                        <a:buFontTx/>
                        <a:buNone/>
                        <a:tabLst/>
                      </a:pPr>
                      <a:r>
                        <a:rPr kumimoji="0" lang="pl-PL" sz="1600" b="1" i="0" u="none" strike="noStrike" kern="1200" cap="none" normalizeH="0" baseline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Tahoma" pitchFamily="34" charset="0"/>
                          <a:ea typeface="+mn-ea"/>
                          <a:cs typeface="Arial" pitchFamily="34" charset="0"/>
                        </a:rPr>
                        <a:t>73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path path="rect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5000"/>
                        <a:buFontTx/>
                        <a:buNone/>
                        <a:tabLst/>
                      </a:pPr>
                      <a:r>
                        <a:rPr kumimoji="0" lang="pl-PL" sz="1600" b="1" i="0" u="none" strike="noStrike" kern="1200" cap="none" normalizeH="0" baseline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Tahoma" pitchFamily="34" charset="0"/>
                          <a:ea typeface="+mn-ea"/>
                          <a:cs typeface="Arial" pitchFamily="34" charset="0"/>
                        </a:rPr>
                        <a:t>71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path path="rect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5000"/>
                        <a:buFontTx/>
                        <a:buNone/>
                        <a:tabLst/>
                      </a:pPr>
                      <a:r>
                        <a:rPr kumimoji="0" lang="pl-PL" sz="1600" b="1" i="0" u="none" strike="noStrike" kern="1200" cap="none" normalizeH="0" baseline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Tahoma" pitchFamily="34" charset="0"/>
                          <a:ea typeface="+mn-ea"/>
                          <a:cs typeface="Arial" pitchFamily="34" charset="0"/>
                        </a:rPr>
                        <a:t>97%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path path="rect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5000"/>
                        <a:buFontTx/>
                        <a:buNone/>
                        <a:tabLst/>
                      </a:pPr>
                      <a:r>
                        <a:rPr kumimoji="0" lang="pl-PL" sz="1600" b="1" i="0" u="none" strike="noStrike" kern="1200" cap="none" normalizeH="0" baseline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Tahoma" pitchFamily="34" charset="0"/>
                          <a:ea typeface="+mn-ea"/>
                          <a:cs typeface="Arial" pitchFamily="34" charset="0"/>
                        </a:rPr>
                        <a:t>80%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path path="rect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67149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5000"/>
                        <a:buFontTx/>
                        <a:buNone/>
                        <a:tabLst/>
                      </a:pPr>
                      <a:r>
                        <a:rPr kumimoji="0" lang="pl-PL" sz="1600" b="1" i="0" u="none" strike="noStrike" cap="none" normalizeH="0" baseline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Czcionka tekstu podstawowego"/>
                          <a:cs typeface="Arial" pitchFamily="34" charset="0"/>
                        </a:rPr>
                        <a:t>5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path path="rect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600" b="1" i="0" u="none" strike="noStrike" cap="none" normalizeH="0" baseline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Tahoma" pitchFamily="34" charset="0"/>
                          <a:cs typeface="Arial" pitchFamily="34" charset="0"/>
                        </a:rPr>
                        <a:t>2018-2019</a:t>
                      </a:r>
                      <a:endParaRPr lang="pl-PL" sz="1600">
                        <a:solidFill>
                          <a:sysClr val="windowText" lastClr="00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path path="rect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5000"/>
                        <a:buFontTx/>
                        <a:buNone/>
                        <a:tabLst/>
                      </a:pPr>
                      <a:r>
                        <a:rPr kumimoji="0" lang="pl-PL" sz="1600" b="1" i="0" u="none" strike="noStrike" kern="1200" cap="none" normalizeH="0" baseline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Tahoma" pitchFamily="34" charset="0"/>
                          <a:ea typeface="+mn-ea"/>
                          <a:cs typeface="Arial" pitchFamily="34" charset="0"/>
                        </a:rPr>
                        <a:t>78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path path="rect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5000"/>
                        <a:buFontTx/>
                        <a:buNone/>
                        <a:tabLst/>
                      </a:pPr>
                      <a:r>
                        <a:rPr kumimoji="0" lang="pl-PL" sz="1600" b="1" i="0" u="none" strike="noStrike" kern="1200" cap="none" normalizeH="0" baseline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Tahoma" pitchFamily="34" charset="0"/>
                          <a:ea typeface="+mn-ea"/>
                          <a:cs typeface="Arial" pitchFamily="34" charset="0"/>
                        </a:rPr>
                        <a:t>77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path path="rect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5000"/>
                        <a:buFontTx/>
                        <a:buNone/>
                        <a:tabLst/>
                      </a:pPr>
                      <a:r>
                        <a:rPr kumimoji="0" lang="pl-PL" sz="1600" b="1" i="0" u="none" strike="noStrike" kern="1200" cap="none" normalizeH="0" baseline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Tahoma" pitchFamily="34" charset="0"/>
                          <a:ea typeface="+mn-ea"/>
                          <a:cs typeface="Arial" pitchFamily="34" charset="0"/>
                        </a:rPr>
                        <a:t>99%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path path="rect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5000"/>
                        <a:buFontTx/>
                        <a:buNone/>
                        <a:tabLst/>
                      </a:pPr>
                      <a:r>
                        <a:rPr kumimoji="0" lang="pl-PL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Tahoma" pitchFamily="34" charset="0"/>
                          <a:ea typeface="+mn-ea"/>
                          <a:cs typeface="Arial" pitchFamily="34" charset="0"/>
                        </a:rPr>
                        <a:t>81%</a:t>
                      </a:r>
                    </a:p>
                  </a:txBody>
                  <a:tcPr marL="9525" marR="9525" marT="9525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path path="rect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333556" cy="1087710"/>
          </a:xfrm>
        </p:spPr>
        <p:txBody>
          <a:bodyPr>
            <a:normAutofit/>
          </a:bodyPr>
          <a:lstStyle/>
          <a:p>
            <a:pPr algn="ctr"/>
            <a:r>
              <a:rPr lang="pl-PL" sz="2700" b="1" i="1" dirty="0">
                <a:latin typeface="Arial" pitchFamily="34" charset="0"/>
                <a:cs typeface="Arial" pitchFamily="34" charset="0"/>
              </a:rPr>
              <a:t> Losy absolwentów </a:t>
            </a:r>
            <a:br>
              <a:rPr lang="pl-PL" sz="2700" b="1" i="1" dirty="0">
                <a:latin typeface="Arial" pitchFamily="34" charset="0"/>
                <a:cs typeface="Arial" pitchFamily="34" charset="0"/>
              </a:rPr>
            </a:br>
            <a:r>
              <a:rPr lang="pl-PL" sz="2000" i="1" dirty="0">
                <a:latin typeface="Arial" pitchFamily="34" charset="0"/>
                <a:cs typeface="Arial" pitchFamily="34" charset="0"/>
              </a:rPr>
              <a:t> 2018-2019</a:t>
            </a:r>
            <a:endParaRPr lang="pl-PL" sz="2000" dirty="0"/>
          </a:p>
        </p:txBody>
      </p:sp>
      <p:pic>
        <p:nvPicPr>
          <p:cNvPr id="4" name="Obraz 3" descr="losy absol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35885" y="1196752"/>
            <a:ext cx="7672230" cy="52802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rzepływ">
  <a:themeElements>
    <a:clrScheme name="Przepły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Przepły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rzepły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Przepływ">
  <a:themeElements>
    <a:clrScheme name="Przepły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Przepły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rzepły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DE67B111B8A20642BCEF2F907FEBCD9C" ma:contentTypeVersion="2" ma:contentTypeDescription="Utwórz nowy dokument." ma:contentTypeScope="" ma:versionID="d0e74f207c5dba4dfc4daebb468d42f8">
  <xsd:schema xmlns:xsd="http://www.w3.org/2001/XMLSchema" xmlns:xs="http://www.w3.org/2001/XMLSchema" xmlns:p="http://schemas.microsoft.com/office/2006/metadata/properties" xmlns:ns2="de85cc5a-61ab-40cb-87c4-abb5f28a01d8" targetNamespace="http://schemas.microsoft.com/office/2006/metadata/properties" ma:root="true" ma:fieldsID="8bd0f82b3bbe73aafdacb5b9ce054979" ns2:_="">
    <xsd:import namespace="de85cc5a-61ab-40cb-87c4-abb5f28a01d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e85cc5a-61ab-40cb-87c4-abb5f28a01d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zawartości"/>
        <xsd:element ref="dc:title" minOccurs="0" maxOccurs="1" ma:index="4" ma:displayName="Tytuł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9537A85-8BD1-42E4-8B98-E54E0F666549}">
  <ds:schemaRefs>
    <ds:schemaRef ds:uri="http://schemas.microsoft.com/office/2006/documentManagement/types"/>
    <ds:schemaRef ds:uri="http://purl.org/dc/dcmitype/"/>
    <ds:schemaRef ds:uri="http://www.w3.org/XML/1998/namespace"/>
    <ds:schemaRef ds:uri="http://purl.org/dc/terms/"/>
    <ds:schemaRef ds:uri="http://schemas.openxmlformats.org/package/2006/metadata/core-properties"/>
    <ds:schemaRef ds:uri="http://schemas.microsoft.com/office/2006/metadata/properties"/>
    <ds:schemaRef ds:uri="http://schemas.microsoft.com/office/infopath/2007/PartnerControls"/>
    <ds:schemaRef ds:uri="de85cc5a-61ab-40cb-87c4-abb5f28a01d8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DB2C9A62-89D2-473F-9E36-A7CDB40D10B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210E940-CB41-48F1-B55C-05B46FD50B35}">
  <ds:schemaRefs>
    <ds:schemaRef ds:uri="de85cc5a-61ab-40cb-87c4-abb5f28a01d8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613</TotalTime>
  <Words>1024</Words>
  <Application>Microsoft Office PowerPoint</Application>
  <PresentationFormat>Pokaz na ekranie (4:3)</PresentationFormat>
  <Paragraphs>331</Paragraphs>
  <Slides>53</Slides>
  <Notes>4</Notes>
  <HiddenSlides>0</HiddenSlides>
  <MMClips>0</MMClips>
  <ScaleCrop>false</ScaleCrop>
  <HeadingPairs>
    <vt:vector size="4" baseType="variant">
      <vt:variant>
        <vt:lpstr>Motyw</vt:lpstr>
      </vt:variant>
      <vt:variant>
        <vt:i4>2</vt:i4>
      </vt:variant>
      <vt:variant>
        <vt:lpstr>Tytuły slajdów</vt:lpstr>
      </vt:variant>
      <vt:variant>
        <vt:i4>53</vt:i4>
      </vt:variant>
    </vt:vector>
  </HeadingPairs>
  <TitlesOfParts>
    <vt:vector size="55" baseType="lpstr">
      <vt:lpstr>Przepływ</vt:lpstr>
      <vt:lpstr>1_Przepływ</vt:lpstr>
      <vt:lpstr>Slajd 1</vt:lpstr>
      <vt:lpstr>Oferta  klas pierwszych liceum  na rok szkolny 2020/2021</vt:lpstr>
      <vt:lpstr>Slajd 3</vt:lpstr>
      <vt:lpstr>Slajd 4</vt:lpstr>
      <vt:lpstr>Slajd 5</vt:lpstr>
      <vt:lpstr>Slajd 6</vt:lpstr>
      <vt:lpstr>Egzamin maturalny</vt:lpstr>
      <vt:lpstr>  Wyniki  egzaminu maturalnego  w latach 2014-2019</vt:lpstr>
      <vt:lpstr> Losy absolwentów   2018-2019</vt:lpstr>
      <vt:lpstr>PRYMUS MATURALNY</vt:lpstr>
      <vt:lpstr>Slajd 11</vt:lpstr>
      <vt:lpstr>OLIMPIADY PRZEDMIOTOWE  GEOGRAFIA</vt:lpstr>
      <vt:lpstr>Olimpiada o Diamentowy Indeks AGH</vt:lpstr>
      <vt:lpstr>Slajd 14</vt:lpstr>
      <vt:lpstr>   Świętokrzyski  Maraton Matematyczny  2020 r.</vt:lpstr>
      <vt:lpstr>  </vt:lpstr>
      <vt:lpstr>Slajd 17</vt:lpstr>
      <vt:lpstr>OLIMPIADA LITERATURY  I JĘZYKA POLSKIEGO</vt:lpstr>
      <vt:lpstr>Konkursy przedmiotowe</vt:lpstr>
      <vt:lpstr>IV Powiatowy Konkurs Pięknego Czytania</vt:lpstr>
      <vt:lpstr>IV Powiatowy Konkurs Pięknego Czytania</vt:lpstr>
      <vt:lpstr>Akcja Narodowego Czytania</vt:lpstr>
      <vt:lpstr>Konkurs Recytatorski „…gdy nad głowami świszczą kule…”</vt:lpstr>
      <vt:lpstr>Wielki  Świętokrzyski Quiz Historyczny „Gramy dla Niepodległej</vt:lpstr>
      <vt:lpstr>Współpraca szkoły z wyższymi uczelniami </vt:lpstr>
      <vt:lpstr>Diamentowy Indeks AGH</vt:lpstr>
      <vt:lpstr>Slajd 27</vt:lpstr>
      <vt:lpstr> Instytut Geografii UJK Kielce</vt:lpstr>
      <vt:lpstr>Slajd 29</vt:lpstr>
      <vt:lpstr>SPOTKANIA  Z ABSOLWENTAMI</vt:lpstr>
      <vt:lpstr>SPOTKANIA  Z ABSOLWENTAMI </vt:lpstr>
      <vt:lpstr>          ,,Szkoła pamięta” - lekcja historii</vt:lpstr>
      <vt:lpstr>Sport</vt:lpstr>
      <vt:lpstr>Turniej Piłki Siatkowej w Warszawie</vt:lpstr>
      <vt:lpstr>Powiatowa Liga Piłki Siatkowej</vt:lpstr>
      <vt:lpstr>Klub Karate Shorin- Ryu</vt:lpstr>
      <vt:lpstr>Slajd 37</vt:lpstr>
      <vt:lpstr>Kołłątajowski Turniej w Halowej  Piłce Nożnej</vt:lpstr>
      <vt:lpstr>Slajd 39</vt:lpstr>
      <vt:lpstr>Slajd 40</vt:lpstr>
      <vt:lpstr>OBIEKTY SPORTOWE LO</vt:lpstr>
      <vt:lpstr>  Akcje Charytatywne Szlachetna Paczka</vt:lpstr>
      <vt:lpstr>Współpraca z Placówką Opiekuńczo- Wychowawczą w Pacanowie </vt:lpstr>
      <vt:lpstr>Slajd 44</vt:lpstr>
      <vt:lpstr>Slajd 45</vt:lpstr>
      <vt:lpstr>Wizyta młodzieży izraelskiej –listopad 2019 Współpraca  z Liceum z Tivon trwa od 2012 r </vt:lpstr>
      <vt:lpstr>Slajd 47</vt:lpstr>
      <vt:lpstr>Slajd 48</vt:lpstr>
      <vt:lpstr>WSPIERAMY TALENTY</vt:lpstr>
      <vt:lpstr>VIII Spotkania z Kinem o Żydowskich Wątkach  Organizatorem cyklicznych spotkań z kinem oraz znanymi aktorami jest OŚRODEK EDUKACYJNO-MUZEALNY "ŚWIĘTOKRZYSKI SZTETL" w Chmielniku, </vt:lpstr>
      <vt:lpstr>Dlaczego warto uczyć się w naszej szkole</vt:lpstr>
      <vt:lpstr>Dodatkowa oferta dla uczniów:</vt:lpstr>
      <vt:lpstr>Wszystkie informacje dotyczące życia szkoły,        osiągnięcia naszych uczniów znajdują się: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Kamil</dc:creator>
  <cp:lastModifiedBy>HP</cp:lastModifiedBy>
  <cp:revision>52</cp:revision>
  <dcterms:created xsi:type="dcterms:W3CDTF">2014-03-02T20:52:02Z</dcterms:created>
  <dcterms:modified xsi:type="dcterms:W3CDTF">2020-05-25T15:56:20Z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0x010100DE67B111B8A20642BCEF2F907FEBCD9C</vt:lpwstr>
  </property>
</Properties>
</file>