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9"/>
  </p:notesMasterIdLst>
  <p:handoutMasterIdLst>
    <p:handoutMasterId r:id="rId20"/>
  </p:handoutMasterIdLst>
  <p:sldIdLst>
    <p:sldId id="259" r:id="rId2"/>
    <p:sldId id="262" r:id="rId3"/>
    <p:sldId id="285" r:id="rId4"/>
    <p:sldId id="286" r:id="rId5"/>
    <p:sldId id="287" r:id="rId6"/>
    <p:sldId id="288" r:id="rId7"/>
    <p:sldId id="283" r:id="rId8"/>
    <p:sldId id="284" r:id="rId9"/>
    <p:sldId id="289" r:id="rId10"/>
    <p:sldId id="261" r:id="rId11"/>
    <p:sldId id="260" r:id="rId12"/>
    <p:sldId id="263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Sekcja domyślna" id="{F011B06F-38FF-4C22-95B3-E24818246D11}">
          <p14:sldIdLst>
            <p14:sldId id="259"/>
            <p14:sldId id="262"/>
            <p14:sldId id="285"/>
            <p14:sldId id="286"/>
            <p14:sldId id="287"/>
            <p14:sldId id="288"/>
            <p14:sldId id="283"/>
            <p14:sldId id="284"/>
            <p14:sldId id="289"/>
            <p14:sldId id="261"/>
            <p14:sldId id="260"/>
            <p14:sldId id="263"/>
            <p14:sldId id="265"/>
            <p14:sldId id="266"/>
            <p14:sldId id="267"/>
            <p14:sldId id="268"/>
            <p14:sldId id="269"/>
          </p14:sldIdLst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DA147"/>
    <a:srgbClr val="B54C2D"/>
    <a:srgbClr val="B66952"/>
    <a:srgbClr val="B56D45"/>
    <a:srgbClr val="DF985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102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1522669-EC7D-49E1-B741-A2FE50683CA7}" type="datetime1">
              <a:rPr lang="pl-PL" smtClean="0"/>
              <a:pPr rtl="0"/>
              <a:t>28.04.2023</a:t>
            </a:fld>
            <a:endParaRPr lang="en-US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1E602E8-7778-4840-9C52-CF866E2E76E6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060039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3FCFB61-6BBB-4064-80C0-AA071B09F09D}" type="datetime1">
              <a:rPr lang="pl-PL" smtClean="0"/>
              <a:pPr rtl="0"/>
              <a:t>28.04.2023</a:t>
            </a:fld>
            <a:endParaRPr lang="en-US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"/>
              <a:t>Kliknij, aby edytować style wzorca tekstu</a:t>
            </a:r>
            <a:endParaRPr lang="en-US"/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 lang="en-US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E86D5CD-F53C-40AA-8F25-6C53AFF44ECB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139813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3B9213-B06A-446B-950F-4D6B08834A94}" type="datetime1">
              <a:rPr lang="pl-PL" smtClean="0"/>
              <a:pPr rtl="0"/>
              <a:t>28.04.2023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84332491"/>
      </p:ext>
    </p:extLst>
  </p:cSld>
  <p:clrMapOvr>
    <a:masterClrMapping/>
  </p:clrMapOvr>
  <p:transition spd="slow" advClick="0" advTm="1000">
    <p:strips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BB56D-3764-43AD-919D-1B840AA558F2}" type="datetime1">
              <a:rPr lang="pl-PL" smtClean="0"/>
              <a:pPr/>
              <a:t>28.04.2023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3694416"/>
      </p:ext>
    </p:extLst>
  </p:cSld>
  <p:clrMapOvr>
    <a:masterClrMapping/>
  </p:clrMapOvr>
  <p:transition spd="slow" advClick="0" advTm="1000">
    <p:strips dir="ld"/>
  </p:transition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69DC3A8-39D2-4A9C-80BF-52FE62DD982C}" type="datetime1">
              <a:rPr lang="pl-PL" smtClean="0"/>
              <a:pPr rtl="0"/>
              <a:t>28.04.2023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66175074"/>
      </p:ext>
    </p:extLst>
  </p:cSld>
  <p:clrMapOvr>
    <a:masterClrMapping/>
  </p:clrMapOvr>
  <p:transition spd="slow" advClick="0" advTm="1000">
    <p:strips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BB56D-3764-43AD-919D-1B840AA558F2}" type="datetime1">
              <a:rPr lang="pl-PL" smtClean="0"/>
              <a:pPr/>
              <a:t>28.04.2023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671435159"/>
      </p:ext>
    </p:extLst>
  </p:cSld>
  <p:clrMapOvr>
    <a:masterClrMapping/>
  </p:clrMapOvr>
  <p:transition spd="slow" advClick="0" advTm="1000">
    <p:strips dir="ld"/>
  </p:transition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BB56D-3764-43AD-919D-1B840AA558F2}" type="datetime1">
              <a:rPr lang="pl-PL" smtClean="0"/>
              <a:pPr/>
              <a:t>28.04.2023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75457116"/>
      </p:ext>
    </p:extLst>
  </p:cSld>
  <p:clrMapOvr>
    <a:masterClrMapping/>
  </p:clrMapOvr>
  <p:transition spd="slow" advClick="0" advTm="1000">
    <p:strips dir="ld"/>
  </p:transition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BB56D-3764-43AD-919D-1B840AA558F2}" type="datetime1">
              <a:rPr lang="pl-PL" smtClean="0"/>
              <a:pPr/>
              <a:t>28.04.2023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53453537"/>
      </p:ext>
    </p:extLst>
  </p:cSld>
  <p:clrMapOvr>
    <a:masterClrMapping/>
  </p:clrMapOvr>
  <p:transition spd="slow" advClick="0" advTm="1000">
    <p:strips dir="ld"/>
  </p:transition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BB56D-3764-43AD-919D-1B840AA558F2}" type="datetime1">
              <a:rPr lang="pl-PL" smtClean="0"/>
              <a:pPr/>
              <a:t>28.04.2023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00713055"/>
      </p:ext>
    </p:extLst>
  </p:cSld>
  <p:clrMapOvr>
    <a:masterClrMapping/>
  </p:clrMapOvr>
  <p:transition spd="slow" advClick="0" advTm="1000">
    <p:strips dir="ld"/>
  </p:transition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68F6EBF-D9EE-4624-80A1-79ACCA4419F7}" type="datetime1">
              <a:rPr lang="pl-PL" smtClean="0"/>
              <a:pPr rtl="0"/>
              <a:t>28.04.2023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83163111"/>
      </p:ext>
    </p:extLst>
  </p:cSld>
  <p:clrMapOvr>
    <a:masterClrMapping/>
  </p:clrMapOvr>
  <p:transition spd="slow" advClick="0" advTm="1000">
    <p:strips dir="l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2A605B-2EB5-43D1-81E8-979865C1A47A}" type="datetime1">
              <a:rPr lang="pl-PL" smtClean="0"/>
              <a:pPr rtl="0"/>
              <a:t>28.04.2023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02687384"/>
      </p:ext>
    </p:extLst>
  </p:cSld>
  <p:clrMapOvr>
    <a:masterClrMapping/>
  </p:clrMapOvr>
  <p:transition spd="slow" advClick="0" advTm="1000">
    <p:strips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5CDD796-4B9E-4E26-B961-A5FA87DED904}" type="datetime1">
              <a:rPr lang="pl-PL" smtClean="0"/>
              <a:pPr rtl="0"/>
              <a:t>28.04.2023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64866388"/>
      </p:ext>
    </p:extLst>
  </p:cSld>
  <p:clrMapOvr>
    <a:masterClrMapping/>
  </p:clrMapOvr>
  <p:transition spd="slow" advClick="0" advTm="1000">
    <p:strips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1711F1C-B3B6-45A5-A4B1-508C2957C359}" type="datetime1">
              <a:rPr lang="pl-PL" smtClean="0"/>
              <a:pPr rtl="0"/>
              <a:t>28.04.2023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62470605"/>
      </p:ext>
    </p:extLst>
  </p:cSld>
  <p:clrMapOvr>
    <a:masterClrMapping/>
  </p:clrMapOvr>
  <p:transition spd="slow" advClick="0" advTm="1000">
    <p:strips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FA90E40-6772-4F20-955C-6D3CC11F0806}" type="datetime1">
              <a:rPr lang="pl-PL" smtClean="0"/>
              <a:pPr rtl="0"/>
              <a:t>28.04.2023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34715686"/>
      </p:ext>
    </p:extLst>
  </p:cSld>
  <p:clrMapOvr>
    <a:masterClrMapping/>
  </p:clrMapOvr>
  <p:transition spd="slow" advClick="0" advTm="1000">
    <p:strips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0D3AEBD-E77B-4E99-8FE7-BB15AC4144B7}" type="datetime1">
              <a:rPr lang="pl-PL" smtClean="0"/>
              <a:pPr rtl="0"/>
              <a:t>28.04.2023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1337963"/>
      </p:ext>
    </p:extLst>
  </p:cSld>
  <p:clrMapOvr>
    <a:masterClrMapping/>
  </p:clrMapOvr>
  <p:transition spd="slow" advClick="0" advTm="1000">
    <p:strips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BCD17DE-B015-4D04-89FB-5AA387CA85CF}" type="datetime1">
              <a:rPr lang="pl-PL" smtClean="0"/>
              <a:pPr rtl="0"/>
              <a:t>28.04.2023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18599041"/>
      </p:ext>
    </p:extLst>
  </p:cSld>
  <p:clrMapOvr>
    <a:masterClrMapping/>
  </p:clrMapOvr>
  <p:transition spd="slow" advClick="0" advTm="1000">
    <p:strips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2EC262E-49D6-4354-9AE5-50805A794C6C}" type="datetime1">
              <a:rPr lang="pl-PL" smtClean="0"/>
              <a:pPr rtl="0"/>
              <a:t>28.04.2023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95078118"/>
      </p:ext>
    </p:extLst>
  </p:cSld>
  <p:clrMapOvr>
    <a:masterClrMapping/>
  </p:clrMapOvr>
  <p:transition spd="slow" advClick="0" advTm="1000">
    <p:strips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297EF43-8F1F-4F08-A0D9-126223599CB3}" type="datetime1">
              <a:rPr lang="pl-PL" smtClean="0"/>
              <a:pPr rtl="0"/>
              <a:t>28.04.2023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90510661"/>
      </p:ext>
    </p:extLst>
  </p:cSld>
  <p:clrMapOvr>
    <a:masterClrMapping/>
  </p:clrMapOvr>
  <p:transition spd="slow" advClick="0" advTm="1000">
    <p:strips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9BFB10B-63B8-4B49-9A15-B9706CDD3741}" type="datetime1">
              <a:rPr lang="pl-PL" smtClean="0"/>
              <a:pPr rtl="0"/>
              <a:t>28.04.2023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23288124"/>
      </p:ext>
    </p:extLst>
  </p:cSld>
  <p:clrMapOvr>
    <a:masterClrMapping/>
  </p:clrMapOvr>
  <p:transition spd="slow" advClick="0" advTm="1000">
    <p:strips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BB56D-3764-43AD-919D-1B840AA558F2}" type="datetime1">
              <a:rPr lang="pl-PL" smtClean="0"/>
              <a:pPr/>
              <a:t>28.04.2023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34918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ransition spd="slow" advClick="0" advTm="1000">
    <p:strips dir="ld"/>
  </p:transition>
  <p:hf sldNum="0"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1BC5572-FC33-4C1C-8DEE-C2CF75A75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506071" y="11"/>
            <a:ext cx="9161912" cy="6857990"/>
          </a:xfrm>
          <a:prstGeom prst="rect">
            <a:avLst/>
          </a:prstGeom>
        </p:spPr>
      </p:pic>
      <p:sp>
        <p:nvSpPr>
          <p:cNvPr id="4" name="WordArt 1026">
            <a:extLst>
              <a:ext uri="{FF2B5EF4-FFF2-40B4-BE49-F238E27FC236}">
                <a16:creationId xmlns:a16="http://schemas.microsoft.com/office/drawing/2014/main" xmlns="" id="{CF3E22B9-9449-33CB-8EA5-BFD30CA7AE71}"/>
              </a:ext>
            </a:extLst>
          </p:cNvPr>
          <p:cNvSpPr>
            <a:spLocks noGrp="1" noChangeArrowheads="1" noChangeShapeType="1" noTextEdit="1"/>
          </p:cNvSpPr>
          <p:nvPr>
            <p:ph type="ctrTitle"/>
          </p:nvPr>
        </p:nvSpPr>
        <p:spPr bwMode="auto">
          <a:xfrm>
            <a:off x="1564341" y="4619718"/>
            <a:ext cx="9063317" cy="2157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3600" kern="10" spc="720" dirty="0">
                <a:ln w="15875">
                  <a:solidFill>
                    <a:srgbClr val="C0C0C0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HENRYK SIENKIEWICZ</a:t>
            </a:r>
            <a:endParaRPr lang="en-US" sz="3600" kern="10" spc="720" dirty="0">
              <a:ln w="15875">
                <a:solidFill>
                  <a:srgbClr val="C0C0C0"/>
                </a:solidFill>
                <a:round/>
                <a:headEnd/>
                <a:tailEnd/>
              </a:ln>
              <a:solidFill>
                <a:srgbClr val="003300"/>
              </a:solidFill>
              <a:effectLst>
                <a:outerShdw dist="45791" dir="3378596" algn="ctr" rotWithShape="0">
                  <a:srgbClr val="4D4D4D"/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3738316"/>
      </p:ext>
    </p:extLst>
  </p:cSld>
  <p:clrMapOvr>
    <a:masterClrMapping/>
  </p:clrMapOvr>
  <p:transition spd="slow" advClick="0" advTm="1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40F9B8BB-D6C2-F594-A25F-4716770CD3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37" t="23764" r="37970" b="13861"/>
          <a:stretch/>
        </p:blipFill>
        <p:spPr>
          <a:xfrm rot="5400000">
            <a:off x="3256901" y="1203983"/>
            <a:ext cx="5086526" cy="528917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114F8DFA-CC71-5F06-1850-C05049D3C670}"/>
              </a:ext>
            </a:extLst>
          </p:cNvPr>
          <p:cNvSpPr txBox="1"/>
          <p:nvPr/>
        </p:nvSpPr>
        <p:spPr>
          <a:xfrm>
            <a:off x="2581835" y="466165"/>
            <a:ext cx="7413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Bradley Hand ITC" panose="03070402050302030203" pitchFamily="66" charset="0"/>
              </a:rPr>
              <a:t>Przed wejściem do szkoły widnieje tablica</a:t>
            </a:r>
          </a:p>
        </p:txBody>
      </p:sp>
    </p:spTree>
    <p:extLst>
      <p:ext uri="{BB962C8B-B14F-4D97-AF65-F5344CB8AC3E}">
        <p14:creationId xmlns:p14="http://schemas.microsoft.com/office/powerpoint/2010/main" xmlns="" val="1917909710"/>
      </p:ext>
    </p:extLst>
  </p:cSld>
  <p:clrMapOvr>
    <a:masterClrMapping/>
  </p:clrMapOvr>
  <p:transition spd="slow" advClick="0" advTm="1000">
    <p:strips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8CFC91D-C1ED-0AA4-83B3-4E8418237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477" y="0"/>
            <a:ext cx="10353762" cy="3534344"/>
          </a:xfrm>
        </p:spPr>
        <p:txBody>
          <a:bodyPr>
            <a:normAutofit/>
          </a:bodyPr>
          <a:lstStyle/>
          <a:p>
            <a:r>
              <a:rPr lang="pl-PL" sz="3200" b="1" dirty="0">
                <a:latin typeface="Bradley Hand ITC" panose="03070402050302030203" pitchFamily="66" charset="0"/>
              </a:rPr>
              <a:t>Henryk Sienkiewicz jest patronem naszej szkoły.</a:t>
            </a:r>
            <a:br>
              <a:rPr lang="pl-PL" sz="3200" b="1" dirty="0">
                <a:latin typeface="Bradley Hand ITC" panose="03070402050302030203" pitchFamily="66" charset="0"/>
              </a:rPr>
            </a:br>
            <a:r>
              <a:rPr lang="pl-PL" sz="3200" b="1" dirty="0">
                <a:latin typeface="Bradley Hand ITC" panose="03070402050302030203" pitchFamily="66" charset="0"/>
              </a:rPr>
              <a:t>Urodził się 5 maja 1846 roku w Woli Okrzejskiej na Podlasiu. </a:t>
            </a:r>
            <a:r>
              <a:rPr lang="pl-PL" sz="3200" b="1" dirty="0"/>
              <a:t/>
            </a:r>
            <a:br>
              <a:rPr lang="pl-PL" sz="3200" b="1" dirty="0"/>
            </a:br>
            <a:endParaRPr lang="pl-PL" sz="3200" b="1" dirty="0"/>
          </a:p>
        </p:txBody>
      </p:sp>
      <p:pic>
        <p:nvPicPr>
          <p:cNvPr id="1026" name="Picture 2" descr="Hejna Architekci">
            <a:extLst>
              <a:ext uri="{FF2B5EF4-FFF2-40B4-BE49-F238E27FC236}">
                <a16:creationId xmlns:a16="http://schemas.microsoft.com/office/drawing/2014/main" xmlns="" id="{1ADF7CC8-E712-244C-45BA-D82B663B9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7793" y="2448587"/>
            <a:ext cx="5555130" cy="416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7083992"/>
      </p:ext>
    </p:extLst>
  </p:cSld>
  <p:clrMapOvr>
    <a:masterClrMapping/>
  </p:clrMapOvr>
  <p:transition spd="slow" advClick="0" advTm="1000">
    <p:strips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2316DC23-5F5C-C825-872C-A394D1DC9931}"/>
              </a:ext>
            </a:extLst>
          </p:cNvPr>
          <p:cNvSpPr/>
          <p:nvPr/>
        </p:nvSpPr>
        <p:spPr>
          <a:xfrm>
            <a:off x="428596" y="50004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2400" dirty="0">
                <a:latin typeface="Bradley Hand ITC" panose="03070402050302030203" pitchFamily="66" charset="0"/>
              </a:rPr>
              <a:t>Henryk Sienkiewicz urodził się w zubożałej rodzinie szlacheckiej, pieczętującej się herbem </a:t>
            </a:r>
            <a:r>
              <a:rPr lang="pl-PL" sz="2400" dirty="0" err="1">
                <a:latin typeface="Bradley Hand ITC" panose="03070402050302030203" pitchFamily="66" charset="0"/>
              </a:rPr>
              <a:t>Orszyk</a:t>
            </a:r>
            <a:r>
              <a:rPr lang="pl-PL" sz="2400" dirty="0">
                <a:latin typeface="Bradley Hand ITC" panose="03070402050302030203" pitchFamily="66" charset="0"/>
              </a:rPr>
              <a:t>. Jego rodzicami byli: Józef Sienkiewicz i Stefania Sienkiewicz z domu </a:t>
            </a:r>
            <a:r>
              <a:rPr lang="pl-PL" sz="2400" dirty="0" err="1">
                <a:latin typeface="Bradley Hand ITC" panose="03070402050302030203" pitchFamily="66" charset="0"/>
              </a:rPr>
              <a:t>Cieciszowska</a:t>
            </a:r>
            <a:r>
              <a:rPr lang="pl-PL" sz="2400" dirty="0"/>
              <a:t>. </a:t>
            </a:r>
          </a:p>
        </p:txBody>
      </p:sp>
      <p:pic>
        <p:nvPicPr>
          <p:cNvPr id="7" name="Picture 2" descr="Znalezione obrazy dla zapytania zdjęcie rodziców sienkiewicza">
            <a:extLst>
              <a:ext uri="{FF2B5EF4-FFF2-40B4-BE49-F238E27FC236}">
                <a16:creationId xmlns:a16="http://schemas.microsoft.com/office/drawing/2014/main" xmlns="" id="{D224E116-7222-CBFE-DC04-7CC6E37DF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7993" y="3476301"/>
            <a:ext cx="6072230" cy="3275261"/>
          </a:xfrm>
          <a:prstGeom prst="rect">
            <a:avLst/>
          </a:prstGeom>
          <a:noFill/>
        </p:spPr>
      </p:pic>
      <p:pic>
        <p:nvPicPr>
          <p:cNvPr id="8" name="Picture 4" descr="Oszyk">
            <a:extLst>
              <a:ext uri="{FF2B5EF4-FFF2-40B4-BE49-F238E27FC236}">
                <a16:creationId xmlns:a16="http://schemas.microsoft.com/office/drawing/2014/main" xmlns="" id="{D6DB64CA-5B77-3DEF-14A9-F922A9F25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0223" y="1045226"/>
            <a:ext cx="1876425" cy="2286001"/>
          </a:xfrm>
          <a:prstGeom prst="rect">
            <a:avLst/>
          </a:prstGeom>
          <a:noFill/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E9EA496D-296B-0D1F-C1FC-97028ACCA490}"/>
              </a:ext>
            </a:extLst>
          </p:cNvPr>
          <p:cNvSpPr/>
          <p:nvPr/>
        </p:nvSpPr>
        <p:spPr>
          <a:xfrm>
            <a:off x="8891162" y="500042"/>
            <a:ext cx="1457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/>
              <a:t>Herb </a:t>
            </a:r>
            <a:r>
              <a:rPr lang="pl-PL" sz="2000" dirty="0" err="1"/>
              <a:t>Orszyk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xmlns="" val="2076529891"/>
      </p:ext>
    </p:extLst>
  </p:cSld>
  <p:clrMapOvr>
    <a:masterClrMapping/>
  </p:clrMapOvr>
  <p:transition spd="slow" advClick="0" advTm="1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27C20C9C-3227-A9A1-BCFA-90531CB05989}"/>
              </a:ext>
            </a:extLst>
          </p:cNvPr>
          <p:cNvSpPr txBox="1"/>
          <p:nvPr/>
        </p:nvSpPr>
        <p:spPr>
          <a:xfrm>
            <a:off x="367553" y="99607"/>
            <a:ext cx="60960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atin typeface="Bradley Hand ITC" panose="03070402050302030203" pitchFamily="66" charset="0"/>
              </a:rPr>
              <a:t>Zgodnie z wolą rodziców zdał na wydział lekarski do Szkoły Głównej w Warszawie, jednak zrezygnował z medycyny i podjął studia prawnicze, by w ostateczności przenieść się na wydział  </a:t>
            </a:r>
            <a:r>
              <a:rPr lang="pl-PL" sz="4000" dirty="0" err="1">
                <a:latin typeface="Bradley Hand ITC" panose="03070402050302030203" pitchFamily="66" charset="0"/>
              </a:rPr>
              <a:t>filologiczno</a:t>
            </a:r>
            <a:r>
              <a:rPr lang="pl-PL" sz="4000" dirty="0">
                <a:latin typeface="Bradley Hand ITC" panose="03070402050302030203" pitchFamily="66" charset="0"/>
              </a:rPr>
              <a:t> -historyczny. </a:t>
            </a:r>
          </a:p>
          <a:p>
            <a:endParaRPr lang="pl-PL" sz="1800" dirty="0"/>
          </a:p>
        </p:txBody>
      </p:sp>
      <p:pic>
        <p:nvPicPr>
          <p:cNvPr id="7" name="Picture 10" descr="Znalezione obrazy dla zapytania zdjęcie sienkiewicza w młodości">
            <a:extLst>
              <a:ext uri="{FF2B5EF4-FFF2-40B4-BE49-F238E27FC236}">
                <a16:creationId xmlns:a16="http://schemas.microsoft.com/office/drawing/2014/main" xmlns="" id="{15C21097-F2B2-2DFD-FA49-EE0D6DA58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2920" y="250033"/>
            <a:ext cx="4286280" cy="6357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56934612"/>
      </p:ext>
    </p:extLst>
  </p:cSld>
  <p:clrMapOvr>
    <a:masterClrMapping/>
  </p:clrMapOvr>
  <p:transition spd="slow" advClick="0" advTm="1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0EDB77B2-2CA5-68C5-7CAF-DB3A6314B8A7}"/>
              </a:ext>
            </a:extLst>
          </p:cNvPr>
          <p:cNvSpPr txBox="1"/>
          <p:nvPr/>
        </p:nvSpPr>
        <p:spPr>
          <a:xfrm>
            <a:off x="466164" y="231648"/>
            <a:ext cx="609600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dirty="0">
                <a:latin typeface="Bradley Hand ITC" panose="03070402050302030203" pitchFamily="66" charset="0"/>
              </a:rPr>
              <a:t>W lutym 1876 r. wraz z grupą znajomych wybrał się w podróż do USA. Z tego okresu pochodzą </a:t>
            </a:r>
            <a:r>
              <a:rPr lang="pl-PL" sz="4400" b="1" i="1" dirty="0">
                <a:latin typeface="Bradley Hand ITC" panose="03070402050302030203" pitchFamily="66" charset="0"/>
              </a:rPr>
              <a:t>Listy z podróży do Ameryki</a:t>
            </a:r>
            <a:r>
              <a:rPr lang="pl-PL" sz="4400" dirty="0">
                <a:latin typeface="Bradley Hand ITC" panose="03070402050302030203" pitchFamily="66" charset="0"/>
              </a:rPr>
              <a:t>, które drukowane były w </a:t>
            </a:r>
            <a:r>
              <a:rPr lang="pl-PL" sz="4400" i="1" dirty="0">
                <a:latin typeface="Bradley Hand ITC" panose="03070402050302030203" pitchFamily="66" charset="0"/>
              </a:rPr>
              <a:t>Gazecie Polskiej</a:t>
            </a:r>
            <a:r>
              <a:rPr lang="pl-PL" sz="4400" dirty="0">
                <a:latin typeface="Bradley Hand ITC" panose="03070402050302030203" pitchFamily="66" charset="0"/>
              </a:rPr>
              <a:t>. W 1878 roku wrócił do Europy</a:t>
            </a:r>
            <a:r>
              <a:rPr lang="pl-PL" sz="4400" dirty="0"/>
              <a:t>.</a:t>
            </a:r>
          </a:p>
          <a:p>
            <a:endParaRPr lang="pl-PL" dirty="0"/>
          </a:p>
        </p:txBody>
      </p:sp>
      <p:pic>
        <p:nvPicPr>
          <p:cNvPr id="9" name="Picture 2" descr="Znalezione obrazy dla zapytania zdjęcia z podróży sienkiewicza do usa">
            <a:extLst>
              <a:ext uri="{FF2B5EF4-FFF2-40B4-BE49-F238E27FC236}">
                <a16:creationId xmlns:a16="http://schemas.microsoft.com/office/drawing/2014/main" xmlns="" id="{915AC8EF-9ACD-DADD-4C6E-1FE1427BF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4761" y="231648"/>
            <a:ext cx="4143437" cy="61436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73472950"/>
      </p:ext>
    </p:extLst>
  </p:cSld>
  <p:clrMapOvr>
    <a:masterClrMapping/>
  </p:clrMapOvr>
  <p:transition spd="slow" advClick="0" advTm="1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7A904EA-8A8C-4C00-EF3B-4A50A1782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42" y="1060994"/>
            <a:ext cx="4321593" cy="3424859"/>
          </a:xfrm>
        </p:spPr>
        <p:txBody>
          <a:bodyPr>
            <a:noAutofit/>
          </a:bodyPr>
          <a:lstStyle/>
          <a:p>
            <a:r>
              <a:rPr lang="pl-PL" sz="2800" b="0" i="0" dirty="0">
                <a:effectLst/>
                <a:latin typeface="Bradley Hand ITC" panose="03070402050302030203" pitchFamily="66" charset="0"/>
              </a:rPr>
              <a:t>Sienkiewicz napisał 12 powieści i przeszło 20 nowel. Najważniejszymi z nich są m.in. „Quo Vadis”, trylogia „Ogniem i mieczem”, „Potop”, „Pan Wołodyjowski” oraz „Krzyżacy”</a:t>
            </a:r>
            <a:endParaRPr lang="pl-PL" sz="2800" dirty="0">
              <a:latin typeface="Bradley Hand ITC" panose="03070402050302030203" pitchFamily="66" charset="0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D117E871-3B12-AB0A-831E-A12265F2B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25718" y="1981200"/>
            <a:ext cx="53788" cy="1070516"/>
          </a:xfrm>
        </p:spPr>
        <p:txBody>
          <a:bodyPr/>
          <a:lstStyle/>
          <a:p>
            <a:r>
              <a:rPr lang="pl-PL" dirty="0"/>
              <a:t>.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3A70AFD-725C-4358-563A-A206CE9CE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69DC3A8-39D2-4A9C-80BF-52FE62DD982C}" type="datetime1">
              <a:rPr lang="pl-PL" smtClean="0"/>
              <a:pPr rtl="0"/>
              <a:t>28.04.2023</a:t>
            </a:fld>
            <a:endParaRPr lang="en-US" dirty="0"/>
          </a:p>
        </p:txBody>
      </p:sp>
      <p:pic>
        <p:nvPicPr>
          <p:cNvPr id="2050" name="Picture 2" descr="Henryk Sienkiewicz – ciekawostki o autorze &quot;Quo Vadis ...">
            <a:extLst>
              <a:ext uri="{FF2B5EF4-FFF2-40B4-BE49-F238E27FC236}">
                <a16:creationId xmlns:a16="http://schemas.microsoft.com/office/drawing/2014/main" xmlns="" id="{8F46FA52-4B96-2CE0-2E84-FB6016763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8496" y="905435"/>
            <a:ext cx="5941358" cy="461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2007856"/>
      </p:ext>
    </p:extLst>
  </p:cSld>
  <p:clrMapOvr>
    <a:masterClrMapping/>
  </p:clrMapOvr>
  <p:transition spd="slow" advClick="0" advTm="1000">
    <p:strips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D117E871-3B12-AB0A-831E-A12265F2B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0" y="4598374"/>
            <a:ext cx="45719" cy="2097066"/>
          </a:xfrm>
        </p:spPr>
        <p:txBody>
          <a:bodyPr/>
          <a:lstStyle/>
          <a:p>
            <a:r>
              <a:rPr lang="pl-PL" dirty="0"/>
              <a:t>.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3A70AFD-725C-4358-563A-A206CE9CE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69DC3A8-39D2-4A9C-80BF-52FE62DD982C}" type="datetime1">
              <a:rPr lang="pl-PL" smtClean="0"/>
              <a:pPr rtl="0"/>
              <a:t>28.04.2023</a:t>
            </a:fld>
            <a:endParaRPr lang="en-US" dirty="0"/>
          </a:p>
        </p:txBody>
      </p:sp>
      <p:pic>
        <p:nvPicPr>
          <p:cNvPr id="3074" name="Picture 2" descr="Pan na Warmątowicach. Testament Alfreda Olszewskiego. | Dziennik Polski">
            <a:extLst>
              <a:ext uri="{FF2B5EF4-FFF2-40B4-BE49-F238E27FC236}">
                <a16:creationId xmlns:a16="http://schemas.microsoft.com/office/drawing/2014/main" xmlns="" id="{DDF0E9D1-9B4F-F9D8-D742-76FBED388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8736" y="822036"/>
            <a:ext cx="4390877" cy="430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31986957-34B0-305F-685C-C59D071CBD76}"/>
              </a:ext>
            </a:extLst>
          </p:cNvPr>
          <p:cNvSpPr txBox="1"/>
          <p:nvPr/>
        </p:nvSpPr>
        <p:spPr>
          <a:xfrm>
            <a:off x="537884" y="564777"/>
            <a:ext cx="579030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Bradley Hand ITC" panose="03070402050302030203" pitchFamily="66" charset="0"/>
              </a:rPr>
              <a:t>Twórczością Henryka Sienkiewicza w XX w. zachwycił się właściciel pałacu w Warmątowicach Sienkiewiczowskich: Alfred von Olszewski. W swoim testamencie zapisał nobliście ów pałac, jednak pisarz nie mógł przyjąć spadku. Na pamiątkę tego wydarzenia nasza szkołę nazwano imieniem Henryka Sienkiewicza.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xmlns="" val="2320160807"/>
      </p:ext>
    </p:extLst>
  </p:cSld>
  <p:clrMapOvr>
    <a:masterClrMapping/>
  </p:clrMapOvr>
  <p:transition spd="slow" advClick="0" advTm="1000">
    <p:strips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7A904EA-8A8C-4C00-EF3B-4A50A1782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360" y="-125505"/>
            <a:ext cx="10353762" cy="2043580"/>
          </a:xfrm>
        </p:spPr>
        <p:txBody>
          <a:bodyPr/>
          <a:lstStyle/>
          <a:p>
            <a:r>
              <a:rPr lang="pl-PL" dirty="0"/>
              <a:t>Dziękujemy za uwagę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3A70AFD-725C-4358-563A-A206CE9CE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69DC3A8-39D2-4A9C-80BF-52FE62DD982C}" type="datetime1">
              <a:rPr lang="pl-PL" smtClean="0"/>
              <a:pPr rtl="0"/>
              <a:t>28.04.2023</a:t>
            </a:fld>
            <a:endParaRPr lang="en-US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351426FE-7E96-7E68-A5CC-5356153D2F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8876" y="1568450"/>
            <a:ext cx="5656729" cy="493992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3EC87300-A19F-A36F-AD88-AE4B94786EA1}"/>
              </a:ext>
            </a:extLst>
          </p:cNvPr>
          <p:cNvSpPr txBox="1"/>
          <p:nvPr/>
        </p:nvSpPr>
        <p:spPr>
          <a:xfrm>
            <a:off x="0" y="6630594"/>
            <a:ext cx="12192000" cy="123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" dirty="0"/>
              <a:t>Źródło zdjęć: https://dziennikpolski24.pl/pan-na-warmatowicach-testament-alfreda-olszewskiego/ar/2596514</a:t>
            </a:r>
          </a:p>
        </p:txBody>
      </p:sp>
    </p:spTree>
    <p:extLst>
      <p:ext uri="{BB962C8B-B14F-4D97-AF65-F5344CB8AC3E}">
        <p14:creationId xmlns:p14="http://schemas.microsoft.com/office/powerpoint/2010/main" xmlns="" val="2288701845"/>
      </p:ext>
    </p:extLst>
  </p:cSld>
  <p:clrMapOvr>
    <a:masterClrMapping/>
  </p:clrMapOvr>
  <p:transition spd="slow" advClick="0" advTm="1000"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998A44A-2F86-4AD5-2B2B-F1CAD3514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308" y="917203"/>
            <a:ext cx="5894057" cy="4757456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pl-PL" sz="3200" dirty="0">
                <a:latin typeface="Bradley Hand ITC" panose="03070402050302030203" pitchFamily="66" charset="0"/>
              </a:rPr>
              <a:t>W 1946 roku, tuż po zakończeniu II wojny światowej, założono naszą szkołę.</a:t>
            </a:r>
          </a:p>
          <a:p>
            <a:pPr marL="36900" indent="0">
              <a:buNone/>
            </a:pPr>
            <a:endParaRPr lang="pl-PL" sz="3200" dirty="0">
              <a:latin typeface="Bradley Hand ITC" panose="03070402050302030203" pitchFamily="66" charset="0"/>
            </a:endParaRPr>
          </a:p>
          <a:p>
            <a:pPr marL="36900" indent="0">
              <a:buNone/>
            </a:pPr>
            <a:r>
              <a:rPr lang="pl-PL" sz="3200" dirty="0">
                <a:latin typeface="Bradley Hand ITC" panose="03070402050302030203" pitchFamily="66" charset="0"/>
              </a:rPr>
              <a:t>W 1966 roku nadano jej imię . Patronem placówki stał się Henryk Sienkiewicz.</a:t>
            </a:r>
          </a:p>
          <a:p>
            <a:pPr marL="36900" indent="0">
              <a:buNone/>
            </a:pPr>
            <a:endParaRPr lang="pl-PL" sz="3200" dirty="0">
              <a:latin typeface="Bradley Hand ITC" panose="03070402050302030203" pitchFamily="66" charset="0"/>
            </a:endParaRPr>
          </a:p>
          <a:p>
            <a:pPr marL="36900" indent="0">
              <a:buNone/>
            </a:pPr>
            <a:endParaRPr lang="pl-PL" sz="3200" dirty="0"/>
          </a:p>
          <a:p>
            <a:pPr marL="36900" indent="0">
              <a:buNone/>
            </a:pPr>
            <a:endParaRPr lang="pl-PL" sz="3200" dirty="0"/>
          </a:p>
          <a:p>
            <a:pPr marL="36900" indent="0">
              <a:buNone/>
            </a:pPr>
            <a:endParaRPr lang="pl-PL" dirty="0"/>
          </a:p>
          <a:p>
            <a:pPr marL="36900" indent="0">
              <a:buNone/>
            </a:pPr>
            <a:endParaRPr lang="pl-PL" dirty="0"/>
          </a:p>
          <a:p>
            <a:pPr marL="36900" indent="0">
              <a:buNone/>
            </a:pPr>
            <a:endParaRPr lang="pl-PL" dirty="0"/>
          </a:p>
          <a:p>
            <a:pPr marL="3690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B03F36E-54E0-77BD-2B9F-C2EB0AD755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234595" y="413777"/>
            <a:ext cx="3809847" cy="576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231596"/>
      </p:ext>
    </p:extLst>
  </p:cSld>
  <p:clrMapOvr>
    <a:masterClrMapping/>
  </p:clrMapOvr>
  <p:transition spd="slow" advClick="0" advTm="1000">
    <p:strips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C249763-7AA9-145F-C312-BACC315DC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Bradley Hand ITC" panose="03070402050302030203" pitchFamily="66" charset="0"/>
              </a:rPr>
              <a:t>Oto uczniowie, którzy  jako pierwsi uczęszczali do naszej szkoły: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3160E4A9-A6E2-3611-8610-1953D1F0E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223" y="1863658"/>
            <a:ext cx="7584142" cy="4310894"/>
          </a:xfrm>
        </p:spPr>
      </p:pic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69E28214-2568-6BD9-298E-391AFB5C8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5CDD796-4B9E-4E26-B961-A5FA87DED904}" type="datetime1">
              <a:rPr lang="pl-PL" smtClean="0"/>
              <a:pPr rtl="0"/>
              <a:t>28.04.2023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58324163"/>
      </p:ext>
    </p:extLst>
  </p:cSld>
  <p:clrMapOvr>
    <a:masterClrMapping/>
  </p:clrMapOvr>
  <p:transition spd="slow" advClick="0" advTm="1000"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A264348-854B-D573-C9E3-878D8FF4E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0" y="681317"/>
            <a:ext cx="53183" cy="1326321"/>
          </a:xfrm>
        </p:spPr>
        <p:txBody>
          <a:bodyPr/>
          <a:lstStyle/>
          <a:p>
            <a:r>
              <a:rPr lang="pl-PL" dirty="0"/>
              <a:t>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F731C296-C6C8-75A1-7837-2372EC40A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0894" y="681317"/>
            <a:ext cx="8653157" cy="5281469"/>
          </a:xfrm>
        </p:spPr>
      </p:pic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F5CBEEF3-A4C8-5167-AB71-4C142FF5C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5CDD796-4B9E-4E26-B961-A5FA87DED904}" type="datetime1">
              <a:rPr lang="pl-PL" smtClean="0"/>
              <a:pPr rtl="0"/>
              <a:t>28.04.2023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43744184"/>
      </p:ext>
    </p:extLst>
  </p:cSld>
  <p:clrMapOvr>
    <a:masterClrMapping/>
  </p:clrMapOvr>
  <p:transition spd="slow" advClick="0" advTm="1000">
    <p:strips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A1AD64D-16AE-D235-8F63-B307C98F2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8236"/>
            <a:ext cx="45719" cy="1326321"/>
          </a:xfrm>
        </p:spPr>
        <p:txBody>
          <a:bodyPr/>
          <a:lstStyle/>
          <a:p>
            <a:r>
              <a:rPr lang="pl-PL" dirty="0"/>
              <a:t>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BD083A96-E512-B6F4-D768-9BB3DE74A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260111" y="-903520"/>
            <a:ext cx="5342964" cy="8595750"/>
          </a:xfrm>
        </p:spPr>
      </p:pic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5C2DDA3-2A56-0CD6-C5F7-5F10F258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5CDD796-4B9E-4E26-B961-A5FA87DED904}" type="datetime1">
              <a:rPr lang="pl-PL" smtClean="0"/>
              <a:pPr rtl="0"/>
              <a:t>28.04.2023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37614144"/>
      </p:ext>
    </p:extLst>
  </p:cSld>
  <p:clrMapOvr>
    <a:masterClrMapping/>
  </p:clrMapOvr>
  <p:transition spd="slow" advClick="0" advTm="1000"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FE055A1-CAC0-FD23-AA75-0EFE18E02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056" y="609600"/>
            <a:ext cx="126111" cy="1326321"/>
          </a:xfrm>
        </p:spPr>
        <p:txBody>
          <a:bodyPr/>
          <a:lstStyle/>
          <a:p>
            <a:r>
              <a:rPr lang="pl-PL" dirty="0"/>
              <a:t>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6AA26D72-9A91-04F3-E56C-A5B5A99E4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9130" y="669968"/>
            <a:ext cx="7958446" cy="5518063"/>
          </a:xfrm>
        </p:spPr>
      </p:pic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F22E48F-A758-0883-FB19-482DA5E5E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5CDD796-4B9E-4E26-B961-A5FA87DED904}" type="datetime1">
              <a:rPr lang="pl-PL" smtClean="0"/>
              <a:pPr rtl="0"/>
              <a:t>28.04.2023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99585642"/>
      </p:ext>
    </p:extLst>
  </p:cSld>
  <p:clrMapOvr>
    <a:masterClrMapping/>
  </p:clrMapOvr>
  <p:transition spd="slow" advClick="0" advTm="1000">
    <p:strips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E461197-52DC-A3B6-E7C9-CA6ED2993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18" y="171451"/>
            <a:ext cx="10353762" cy="3714749"/>
          </a:xfrm>
        </p:spPr>
        <p:txBody>
          <a:bodyPr/>
          <a:lstStyle/>
          <a:p>
            <a:pPr marL="36900" indent="0">
              <a:buNone/>
            </a:pPr>
            <a:r>
              <a:rPr lang="pl-PL" sz="3600" dirty="0">
                <a:latin typeface="Bradley Hand ITC" panose="03070402050302030203" pitchFamily="66" charset="0"/>
              </a:rPr>
              <a:t>W roku 1996, z okazji 30-lecia nadania imienia szkole, ufundowano sztandar</a:t>
            </a:r>
            <a:r>
              <a:rPr lang="pl-PL" sz="3600" dirty="0"/>
              <a:t>.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5B273572-FD88-FB9A-9B79-6497B6BEB7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2" t="2418" r="15376"/>
          <a:stretch/>
        </p:blipFill>
        <p:spPr>
          <a:xfrm rot="5400000">
            <a:off x="667869" y="1906976"/>
            <a:ext cx="4598894" cy="462183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4FB4EBD-00DB-52F7-8BA3-D9D642DCA2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607977" y="2000120"/>
            <a:ext cx="4823012" cy="421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945176"/>
      </p:ext>
    </p:extLst>
  </p:cSld>
  <p:clrMapOvr>
    <a:masterClrMapping/>
  </p:clrMapOvr>
  <p:transition spd="slow" advClick="0" advTm="1000">
    <p:strips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D1AEB61-3BD2-4C8C-66A2-5F742949F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235100" y="349623"/>
            <a:ext cx="11022554" cy="1326321"/>
          </a:xfrm>
        </p:spPr>
        <p:txBody>
          <a:bodyPr/>
          <a:lstStyle/>
          <a:p>
            <a:r>
              <a:rPr lang="pl-PL" dirty="0">
                <a:latin typeface="Bradley Hand ITC" panose="03070402050302030203" pitchFamily="66" charset="0"/>
              </a:rPr>
              <a:t>Wydarzenia te zostały uwiecznione w kronice 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D3FE2A40-4C4C-51C7-9C96-8AE4B44F7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881626" y="1859503"/>
            <a:ext cx="4231266" cy="5259409"/>
          </a:xfrm>
        </p:spPr>
      </p:pic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C35DB45-C19B-6B5A-4EE2-88D4F1CF9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5CDD796-4B9E-4E26-B961-A5FA87DED904}" type="datetime1">
              <a:rPr lang="pl-PL" smtClean="0"/>
              <a:pPr rtl="0"/>
              <a:t>28.04.2023</a:t>
            </a:fld>
            <a:endParaRPr lang="en-US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EC1109CD-436D-7E8F-9D1D-E153AD1A89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0393" y="2154985"/>
            <a:ext cx="4972539" cy="444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741034"/>
      </p:ext>
    </p:extLst>
  </p:cSld>
  <p:clrMapOvr>
    <a:masterClrMapping/>
  </p:clrMapOvr>
  <p:transition spd="slow" advClick="0" advTm="1000"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6A5B704-854F-59AC-131F-ED5889DE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609" y="439271"/>
            <a:ext cx="99217" cy="1326321"/>
          </a:xfrm>
        </p:spPr>
        <p:txBody>
          <a:bodyPr/>
          <a:lstStyle/>
          <a:p>
            <a:r>
              <a:rPr lang="pl-PL" dirty="0"/>
              <a:t>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540E692A-ADBC-BCDC-FC6D-205716A64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340" y="1604683"/>
            <a:ext cx="5474446" cy="4105835"/>
          </a:xfrm>
        </p:spPr>
      </p:pic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955D41E-93CE-66DA-6C0D-254438D9C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5CDD796-4B9E-4E26-B961-A5FA87DED904}" type="datetime1">
              <a:rPr lang="pl-PL" smtClean="0"/>
              <a:pPr rtl="0"/>
              <a:t>28.04.2023</a:t>
            </a:fld>
            <a:endParaRPr lang="en-US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1AD1135D-98B6-E0F1-C0A7-A519DB4CE7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3456" y="1604683"/>
            <a:ext cx="5726175" cy="429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374762"/>
      </p:ext>
    </p:extLst>
  </p:cSld>
  <p:clrMapOvr>
    <a:masterClrMapping/>
  </p:clrMapOvr>
  <p:transition spd="slow" advClick="0" advTm="1000">
    <p:strips dir="l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TM04033921[[fn=Damaszek]]</Template>
  <TotalTime>233</TotalTime>
  <Words>189</Words>
  <Application>Microsoft Office PowerPoint</Application>
  <PresentationFormat>Niestandardowy</PresentationFormat>
  <Paragraphs>37</Paragraphs>
  <Slides>17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Damask</vt:lpstr>
      <vt:lpstr>HENRYK SIENKIEWICZ</vt:lpstr>
      <vt:lpstr>Slajd 2</vt:lpstr>
      <vt:lpstr>Oto uczniowie, którzy  jako pierwsi uczęszczali do naszej szkoły:</vt:lpstr>
      <vt:lpstr>.</vt:lpstr>
      <vt:lpstr>.</vt:lpstr>
      <vt:lpstr>.</vt:lpstr>
      <vt:lpstr>Slajd 7</vt:lpstr>
      <vt:lpstr>Wydarzenia te zostały uwiecznione w kronice </vt:lpstr>
      <vt:lpstr>.</vt:lpstr>
      <vt:lpstr>Slajd 10</vt:lpstr>
      <vt:lpstr>Henryk Sienkiewicz jest patronem naszej szkoły. Urodził się 5 maja 1846 roku w Woli Okrzejskiej na Podlasiu.  </vt:lpstr>
      <vt:lpstr>Slajd 12</vt:lpstr>
      <vt:lpstr>Slajd 13</vt:lpstr>
      <vt:lpstr>Slajd 14</vt:lpstr>
      <vt:lpstr>Sienkiewicz napisał 12 powieści i przeszło 20 nowel. Najważniejszymi z nich są m.in. „Quo Vadis”, trylogia „Ogniem i mieczem”, „Potop”, „Pan Wołodyjowski” oraz „Krzyżacy”</vt:lpstr>
      <vt:lpstr>Slajd 16</vt:lpstr>
      <vt:lpstr>Dziękujemy za uwagę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HENRYK SIENKIEWICZ</dc:title>
  <dc:creator>KLASA 8A</dc:creator>
  <cp:lastModifiedBy>biwan</cp:lastModifiedBy>
  <cp:revision>6</cp:revision>
  <dcterms:created xsi:type="dcterms:W3CDTF">2023-04-28T07:07:30Z</dcterms:created>
  <dcterms:modified xsi:type="dcterms:W3CDTF">2023-04-28T12:34:53Z</dcterms:modified>
</cp:coreProperties>
</file>