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59" r:id="rId7"/>
    <p:sldId id="272" r:id="rId8"/>
    <p:sldId id="260" r:id="rId9"/>
    <p:sldId id="264" r:id="rId10"/>
    <p:sldId id="265" r:id="rId11"/>
    <p:sldId id="262" r:id="rId12"/>
    <p:sldId id="266" r:id="rId13"/>
    <p:sldId id="263" r:id="rId14"/>
    <p:sldId id="267" r:id="rId15"/>
    <p:sldId id="270" r:id="rId16"/>
    <p:sldId id="261" r:id="rId17"/>
    <p:sldId id="274" r:id="rId18"/>
    <p:sldId id="273" r:id="rId19"/>
    <p:sldId id="278" r:id="rId20"/>
    <p:sldId id="27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EF8EA-1C6B-4D06-9EFE-8D33B8CC61CF}" v="1655" dt="2021-04-26T15:37:54.732"/>
    <p1510:client id="{58343F3D-52E3-EEE1-3F32-BBAB6FB1C644}" v="2148" dt="2021-04-27T15:23:47.982"/>
    <p1510:client id="{853702F3-9770-D415-1690-542A25FE1DC6}" v="1847" dt="2021-04-28T20:18:29.068"/>
    <p1510:client id="{C644B5C2-628A-C5A9-63F3-F947B12E9B98}" v="727" dt="2021-04-29T19:07:35.486"/>
    <p1510:client id="{FCED53B6-898D-73C9-ADCF-BBB807BEED9F}" v="1" dt="2021-04-29T16:20:38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2021-05-17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66160" y="4376508"/>
            <a:ext cx="9623404" cy="1257202"/>
          </a:xfrm>
        </p:spPr>
        <p:txBody>
          <a:bodyPr>
            <a:normAutofit/>
          </a:bodyPr>
          <a:lstStyle/>
          <a:p>
            <a:pPr algn="l"/>
            <a:r>
              <a:rPr lang="pl-PL" sz="6600">
                <a:cs typeface="Calibri Light"/>
              </a:rPr>
              <a:t>Alternatywne źródła energii</a:t>
            </a:r>
            <a:endParaRPr lang="pl-PL" sz="66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66159" y="5633710"/>
            <a:ext cx="9623404" cy="4172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pl-PL">
                <a:cs typeface="Calibri"/>
              </a:rPr>
              <a:t>Opracowała Zuzanna Kukuła</a:t>
            </a:r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555B16-BE1D-4C33-A27C-FF0671B6C9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C40CC7-99D8-4ACA-BA70-22BCA1074C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855" y="891540"/>
            <a:ext cx="7185377" cy="321733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A7DD-92F7-4381-82EA-3BE2950D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Wykorzystanie energii wiatrowej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892D80-1155-4B27-B869-67BB82E8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4552" y="1495118"/>
            <a:ext cx="8825586" cy="46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C4F88-19B0-4552-B117-922FD52C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  <a:cs typeface="Calibri Light"/>
              </a:rPr>
              <a:t>Energia geotermalna</a:t>
            </a:r>
            <a:endParaRPr lang="en-US" sz="300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21B93-458E-44CC-8FEC-812F0F825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21" b="2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1EF20E5-57D2-4E44-89D8-882C0AC1A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42" r="2" b="2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3A71-5E70-4FD5-978B-F3AB1077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chemeClr val="bg1"/>
                </a:solidFill>
                <a:cs typeface="Calibri"/>
              </a:rPr>
              <a:t>Energia geotermalna pochodzi z wód podziemnych lub gejzerów powstających podczas erupcji pary wodnej czy gorącej wody z wnętrza ziemi. W Polsce podziemne wody geotermalne znajdują się na obszarze całego kraju poza północno-wschodnią częścią. Temperatura takich wód wynosi od 30 do 120 stopni Celsjusza.</a:t>
            </a:r>
          </a:p>
        </p:txBody>
      </p:sp>
    </p:spTree>
    <p:extLst>
      <p:ext uri="{BB962C8B-B14F-4D97-AF65-F5344CB8AC3E}">
        <p14:creationId xmlns:p14="http://schemas.microsoft.com/office/powerpoint/2010/main" val="246453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EAB2D-E71B-4254-A146-804FB2CF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Wykorzystanie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wód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geotermalnych</a:t>
            </a:r>
            <a:r>
              <a:rPr lang="en-US">
                <a:cs typeface="Calibri Light"/>
              </a:rPr>
              <a:t> w </a:t>
            </a:r>
            <a:r>
              <a:rPr lang="en-US" err="1">
                <a:cs typeface="Calibri Light"/>
              </a:rPr>
              <a:t>zależności</a:t>
            </a:r>
            <a:r>
              <a:rPr lang="en-US">
                <a:cs typeface="Calibri Light"/>
              </a:rPr>
              <a:t> od </a:t>
            </a:r>
            <a:r>
              <a:rPr lang="en-US" err="1">
                <a:cs typeface="Calibri Light"/>
              </a:rPr>
              <a:t>temperatury</a:t>
            </a:r>
            <a:endParaRPr lang="en-US" err="1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7173823-E332-4825-8E68-2963866D4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B820CB-009D-4572-9985-694E16A955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207" y="2075262"/>
            <a:ext cx="6737060" cy="441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386CCD-F6CA-4209-9A93-659378504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9895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612654A-EB06-455F-99AB-933C5DC0C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886" r="1" b="10598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6D2B1-5639-47C9-909E-BCEE4A73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Energia </a:t>
            </a:r>
            <a:r>
              <a:rPr lang="en-US" err="1">
                <a:cs typeface="Calibri Light"/>
              </a:rPr>
              <a:t>wody</a:t>
            </a:r>
            <a:r>
              <a:rPr lang="en-US">
                <a:cs typeface="Calibri Light"/>
              </a:rPr>
              <a:t>  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F31C-7DBF-402C-9AAB-30844334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cs typeface="Calibri"/>
              </a:rPr>
              <a:t>Wykorzystywana jest w elektrowniach przepływowych, gdzie przepływ wody wywołany przyciąganiem ziemskim wpływa na wody śródlądowe (np. rzeki, jeziora). Woda w takich elektrowniach jest spiętrzana poprzeczną tamą, dzięki temu spływa samoczynnie I napędza turbinę elektryczną połączoną z prądnicą. Taka turbina jest zaprojektowana tak, aby przekształcać z wody możliwie jak najwięcej energii. Elektrownie wodne są najczęściej budowane na terenach górzystych, ponieważ tam występuje najwięcej opadów.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582422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A6092-31D2-47BA-A32F-7D34BC7F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jest zbudowana elektrownia wodna?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D8E66D3-FC87-42CF-BAAA-9FC2F483E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6559" y="488148"/>
            <a:ext cx="6553545" cy="54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0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44EB27D2-7F1C-4788-A69B-8D997C7B5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85" r="8043" b="-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259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F05E-F492-4A93-9171-93F897C2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Energia </a:t>
            </a:r>
            <a:r>
              <a:rPr lang="en-US" err="1">
                <a:cs typeface="Calibri Light"/>
              </a:rPr>
              <a:t>słoneczna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8823-FD4B-40C8-87CD-298B9E48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Przekształcenie energii słonecznej w energię elektryczną przetwarzają panele fotowoltaiczne (PV) i urządzenia do koncentracji energii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>
                <a:ea typeface="+mn-lt"/>
                <a:cs typeface="+mn-lt"/>
              </a:rPr>
              <a:t>słonecznej (CSP) wychwytują światło słoneczne i przekształcają je w użyteczną energię elektryczną. Energia słoneczna ma bardzo szerokie zastosowanie zwłaszcza w budownictwie </a:t>
            </a:r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91F561-264B-44FD-A313-D8995E105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682" r="24067" b="-2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94EE1B5-13EB-4923-95EE-B66539C98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59" r="6854" b="-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1D1B284-2A4C-4239-9F85-00851D612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28" r="16432" b="5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336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D0836-0F78-4C6B-A372-06A4726F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Sposoby wykorzystania energii słonecznej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BE8C9B7-221C-4C95-AD63-611B96CF07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778" y="1076139"/>
            <a:ext cx="7133277" cy="5259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4C412D-D3E2-4CBD-AD5A-291F2ED533B0}"/>
              </a:ext>
            </a:extLst>
          </p:cNvPr>
          <p:cNvSpPr txBox="1"/>
          <p:nvPr/>
        </p:nvSpPr>
        <p:spPr>
          <a:xfrm>
            <a:off x="3948545" y="324196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4D4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3ED69-9BF5-45F4-8B61-267C4F4A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Jak to działa?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37D6BE-5CC6-4C75-A784-C671E676C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86" r="3558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5247D-ED2E-4009-BC80-0C1E619B1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1. Promienie słoneczne padają na instalację I rozpoczyna się produkcja prądu.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2.Wyprodukowany prąd trafia do inwertera, zamieniany jest na użyteczną energię.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3.Energia wykorzystywana jest na bieżąco, to czego się nie wykorzysta trafia do sieci.</a:t>
            </a:r>
          </a:p>
        </p:txBody>
      </p:sp>
    </p:spTree>
    <p:extLst>
      <p:ext uri="{BB962C8B-B14F-4D97-AF65-F5344CB8AC3E}">
        <p14:creationId xmlns:p14="http://schemas.microsoft.com/office/powerpoint/2010/main" val="11050514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367C-6C06-44D8-B36C-FFADCF15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>
                <a:cs typeface="Calibri Light"/>
              </a:rPr>
              <a:t>Wsród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mieszkańców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naszej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miejscowości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najlepiej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wykorzystana</a:t>
            </a:r>
            <a:r>
              <a:rPr lang="en-US" sz="2800">
                <a:cs typeface="Calibri Light"/>
              </a:rPr>
              <a:t> jest </a:t>
            </a:r>
            <a:r>
              <a:rPr lang="en-US" sz="2800" err="1">
                <a:cs typeface="Calibri Light"/>
              </a:rPr>
              <a:t>energia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pochodząca</a:t>
            </a:r>
            <a:r>
              <a:rPr lang="en-US" sz="2800">
                <a:cs typeface="Calibri Light"/>
              </a:rPr>
              <a:t> z </a:t>
            </a:r>
            <a:r>
              <a:rPr lang="en-US" sz="2800" err="1">
                <a:cs typeface="Calibri Light"/>
              </a:rPr>
              <a:t>instalacji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fotowoltaicznych</a:t>
            </a:r>
            <a:r>
              <a:rPr lang="en-US" sz="2800">
                <a:cs typeface="Calibri Light"/>
              </a:rPr>
              <a:t> I </a:t>
            </a:r>
            <a:r>
              <a:rPr lang="en-US" sz="2800" err="1">
                <a:cs typeface="Calibri Light"/>
              </a:rPr>
              <a:t>instalacji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kolektorów</a:t>
            </a:r>
            <a:r>
              <a:rPr lang="en-US" sz="2800">
                <a:cs typeface="Calibri Light"/>
              </a:rPr>
              <a:t> </a:t>
            </a:r>
            <a:r>
              <a:rPr lang="en-US" sz="2800" err="1">
                <a:cs typeface="Calibri Light"/>
              </a:rPr>
              <a:t>cieplnych</a:t>
            </a:r>
            <a:r>
              <a:rPr lang="en-US" sz="2800">
                <a:cs typeface="Calibri Light"/>
              </a:rPr>
              <a:t>.</a:t>
            </a:r>
            <a:endParaRPr lang="en-US" sz="28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FEBF-00FF-4887-9E7A-1CB92C10C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Instalacja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fotowoltaiczna</a:t>
            </a:r>
            <a:endParaRPr lang="en-US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A5518-6248-4952-BA02-5071E92178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Instalacja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kolektorów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cieplnych</a:t>
            </a:r>
            <a:endParaRPr lang="en-US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85F2DA-8E36-45B2-8857-67C7052D3AE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>
              <a:cs typeface="Calibri Light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1E11D6C-6B6B-4504-8FF4-315940FDA4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82" y="2517648"/>
            <a:ext cx="2743200" cy="182270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C1A1253-7C4E-4790-8501-D1E95BAE06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2582" y="4360422"/>
            <a:ext cx="2743200" cy="209955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5AAA458-5015-4F1B-930B-A1E06F4115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1309" y="2481380"/>
            <a:ext cx="2743200" cy="214462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B52370F-980A-489D-84C3-CE5988E701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4618" y="4416415"/>
            <a:ext cx="2743200" cy="19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89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86479-F8C7-4B7E-9CCD-8A977DBC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27" y="323362"/>
            <a:ext cx="7072053" cy="196100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err="1">
                <a:solidFill>
                  <a:srgbClr val="FFFFFF"/>
                </a:solidFill>
                <a:cs typeface="Calibri Light"/>
              </a:rPr>
              <a:t>Czym</a:t>
            </a:r>
            <a:r>
              <a:rPr lang="en-US">
                <a:solidFill>
                  <a:srgbClr val="FFFFFF"/>
                </a:solidFill>
                <a:cs typeface="Calibri Light"/>
              </a:rPr>
              <a:t> 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są</a:t>
            </a:r>
            <a:r>
              <a:rPr lang="en-US">
                <a:solidFill>
                  <a:srgbClr val="FFFFFF"/>
                </a:solidFill>
                <a:cs typeface="Calibri Light"/>
              </a:rPr>
              <a:t> 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alternatywne</a:t>
            </a:r>
            <a:r>
              <a:rPr lang="en-US">
                <a:solidFill>
                  <a:srgbClr val="FFFFFF"/>
                </a:solidFill>
                <a:cs typeface="Calibri Light"/>
              </a:rPr>
              <a:t> 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źródła</a:t>
            </a:r>
            <a:r>
              <a:rPr lang="en-US">
                <a:solidFill>
                  <a:srgbClr val="FFFFFF"/>
                </a:solidFill>
                <a:cs typeface="Calibri Light"/>
              </a:rPr>
              <a:t> </a:t>
            </a:r>
            <a:r>
              <a:rPr lang="en-US" err="1">
                <a:solidFill>
                  <a:srgbClr val="FFFFFF"/>
                </a:solidFill>
                <a:cs typeface="Calibri Light"/>
              </a:rPr>
              <a:t>energii</a:t>
            </a:r>
            <a:r>
              <a:rPr lang="en-US">
                <a:solidFill>
                  <a:srgbClr val="FFFFFF"/>
                </a:solidFill>
                <a:cs typeface="Calibri Light"/>
              </a:rPr>
              <a:t>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F339-5131-4E72-B1FF-450C2959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err="1">
                <a:solidFill>
                  <a:srgbClr val="FFFFFF"/>
                </a:solidFill>
                <a:cs typeface="Calibri"/>
              </a:rPr>
              <a:t>Alternatywne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źródła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energii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inaczej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nazywane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odnawialnymi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źródłami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energii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(OZE).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Charakteryzują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się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tym</a:t>
            </a:r>
            <a:r>
              <a:rPr lang="en-US" sz="1600">
                <a:solidFill>
                  <a:srgbClr val="FFFFFF"/>
                </a:solidFill>
                <a:cs typeface="Calibri"/>
              </a:rPr>
              <a:t>,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że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mają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zdolność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do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samoregeneracji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.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Wykorzystywane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do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produkcji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energii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niekonwencjonalnej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czyli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odnawialnej</a:t>
            </a:r>
            <a:r>
              <a:rPr lang="en-US" sz="1600">
                <a:solidFill>
                  <a:srgbClr val="FFFFFF"/>
                </a:solidFill>
                <a:cs typeface="Calibri"/>
              </a:rPr>
              <a:t>.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Źródła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odnawialne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niewyczerpalne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,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więc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ich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zasoby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się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nie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skończą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.</a:t>
            </a:r>
          </a:p>
          <a:p>
            <a:r>
              <a:rPr lang="en-US" sz="1600">
                <a:solidFill>
                  <a:srgbClr val="FFFFFF"/>
                </a:solidFill>
                <a:cs typeface="Calibri"/>
              </a:rPr>
              <a:t>Do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alternatywnych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źródeł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energii</a:t>
            </a:r>
            <a:r>
              <a:rPr lang="en-US" sz="160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należą</a:t>
            </a:r>
            <a:r>
              <a:rPr lang="en-US" sz="1600">
                <a:solidFill>
                  <a:srgbClr val="FFFFFF"/>
                </a:solidFill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 Biomasa </a:t>
            </a: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 Energia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wiatru</a:t>
            </a:r>
            <a:r>
              <a:rPr lang="en-US" sz="1600">
                <a:solidFill>
                  <a:srgbClr val="FFFFFF"/>
                </a:solidFill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 Energia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słoneczna</a:t>
            </a:r>
            <a:endParaRPr lang="en-US" sz="16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 Energia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geotermalna</a:t>
            </a:r>
            <a:endParaRPr lang="en-US" sz="16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FFFFFF"/>
                </a:solidFill>
                <a:cs typeface="Calibri"/>
              </a:rPr>
              <a:t>- Energia </a:t>
            </a:r>
            <a:r>
              <a:rPr lang="en-US" sz="1600" err="1">
                <a:solidFill>
                  <a:srgbClr val="FFFFFF"/>
                </a:solidFill>
                <a:cs typeface="Calibri"/>
              </a:rPr>
              <a:t>wody</a:t>
            </a:r>
            <a:endParaRPr lang="en-US" sz="16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2DA5A45-7581-47F2-89E8-410FF0EC5F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213" y="2322810"/>
            <a:ext cx="7069809" cy="43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6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978B0-1833-4570-8B45-A8F0A162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Wzrost instalacji OZE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9BDE1DF-7DDB-4544-95B5-D08C1C101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00" r="5248" b="-3"/>
          <a:stretch/>
        </p:blipFill>
        <p:spPr>
          <a:xfrm>
            <a:off x="6405567" y="650664"/>
            <a:ext cx="5597906" cy="555236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12C3116-1F0B-4C20-B40F-2B272DAD5B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/>
          <a:srcRect l="791" r="3" b="3"/>
          <a:stretch/>
        </p:blipFill>
        <p:spPr>
          <a:xfrm>
            <a:off x="6453" y="2995323"/>
            <a:ext cx="5339544" cy="38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51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5510B-DD6E-4B94-BEFC-8CFDD945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90" y="713232"/>
            <a:ext cx="4413749" cy="1197864"/>
          </a:xfrm>
        </p:spPr>
        <p:txBody>
          <a:bodyPr>
            <a:normAutofit/>
          </a:bodyPr>
          <a:lstStyle/>
          <a:p>
            <a:r>
              <a:rPr lang="en-US" sz="4200">
                <a:cs typeface="Calibri Light"/>
              </a:rPr>
              <a:t>Biomasa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9DFC4E0-92AC-4C43-8368-CC55CF15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593" r="12057"/>
          <a:stretch/>
        </p:blipFill>
        <p:spPr>
          <a:xfrm>
            <a:off x="361466" y="365124"/>
            <a:ext cx="2834938" cy="357472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94F8C86-7F85-4E91-BFE4-49A84BD53C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0784" b="5"/>
          <a:stretch/>
        </p:blipFill>
        <p:spPr>
          <a:xfrm>
            <a:off x="3382833" y="365124"/>
            <a:ext cx="2834938" cy="2057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8B7C7E45-EA36-4E06-93AF-26735A5E9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76" r="7119" b="2"/>
          <a:stretch/>
        </p:blipFill>
        <p:spPr>
          <a:xfrm>
            <a:off x="361466" y="4119239"/>
            <a:ext cx="2834938" cy="205772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9C856A0-3231-407A-B982-613517319C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706" r="37893" b="-1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2482-F55B-4EEB-B11A-E3130C7C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90" y="2048256"/>
            <a:ext cx="4413749" cy="41239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pl-PL" sz="2000">
              <a:cs typeface="Calibri" panose="020F0502020204030204"/>
            </a:endParaRPr>
          </a:p>
          <a:p>
            <a:r>
              <a:rPr lang="pl-PL" sz="2000" b="1">
                <a:ea typeface="+mn-lt"/>
                <a:cs typeface="+mn-lt"/>
              </a:rPr>
              <a:t>Biomasa</a:t>
            </a:r>
            <a:r>
              <a:rPr lang="pl-PL" sz="2000">
                <a:ea typeface="+mn-lt"/>
                <a:cs typeface="+mn-lt"/>
              </a:rPr>
              <a:t> pochodzi z resztek roślinnych i zwierzęcych, pozyskanych m.in. w gospodarstwach domowych, w rolnictwie, leśnictwie i w trakcie pielęgnacji publicznych terenów zielonych. Mogą to być także odpady komunalne i przemysłowe. </a:t>
            </a:r>
            <a:r>
              <a:rPr lang="pl-PL" sz="2000" b="1">
                <a:ea typeface="+mn-lt"/>
                <a:cs typeface="+mn-lt"/>
              </a:rPr>
              <a:t>Biomasa</a:t>
            </a:r>
            <a:r>
              <a:rPr lang="pl-PL" sz="2000">
                <a:ea typeface="+mn-lt"/>
                <a:cs typeface="+mn-lt"/>
              </a:rPr>
              <a:t> to niezwykle tanie paliwo, które jest również bezpieczne dla środowiska.</a:t>
            </a:r>
            <a:endParaRPr lang="en-US" sz="2000">
              <a:cs typeface="Calibri" panose="020F0502020204030204"/>
            </a:endParaRPr>
          </a:p>
          <a:p>
            <a:endParaRPr lang="pl-PL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683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348C4-A130-439B-8174-4CA5980C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Jak powstaje biomasa?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C262E446-ED05-437D-9607-C192C8E01B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3086" y="2426818"/>
            <a:ext cx="4692878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76CAD5BA-5CE2-4638-B562-174A483656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86382" y="2426818"/>
            <a:ext cx="477329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6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AB7B7-5DD5-484D-B609-E9F43690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cs typeface="Calibri Light"/>
              </a:rPr>
              <a:t>Produkcja biogazu z biomasy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573FD-31D0-4935-B24B-7CC2CD7C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4112860"/>
            <a:ext cx="5076090" cy="20593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Produkcja biogazu z odpadów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6830B83-8FAD-48BE-9F29-88F1B52FD9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6802" y="578442"/>
            <a:ext cx="4772455" cy="239375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21C6698-2D81-4AE7-A94A-3682BB948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3541" y="3429000"/>
            <a:ext cx="30557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30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654FF-CF95-46D6-854D-CDE7882D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Biogaz</a:t>
            </a:r>
            <a:endParaRPr lang="en-US"/>
          </a:p>
        </p:txBody>
      </p:sp>
      <p:sp>
        <p:nvSpPr>
          <p:cNvPr id="18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8EB71F-B34C-43C4-980E-E5FA5260B2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41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E465-C203-4FDF-AFD9-AE4993A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cs typeface="Calibri"/>
              </a:rPr>
              <a:t>Biogaz powstaje w procesie biologicznym nazywanym fermentacją metanową ( beztlenową ), która przeprowadzana jest w biogazowniach, w kontrolowanych warunkach. Wykorzystuje się do tego odpady spożywcze, roślinne ( np. resztki po żniwach ), zwierzęce ( nawozy naturalne ) lub komunalne ( np. osady ściekowe  ). Może też on wytwarzać się w sposób naturalny np. na torfowiskach, na dnie mórz.</a:t>
            </a:r>
          </a:p>
        </p:txBody>
      </p:sp>
    </p:spTree>
    <p:extLst>
      <p:ext uri="{BB962C8B-B14F-4D97-AF65-F5344CB8AC3E}">
        <p14:creationId xmlns:p14="http://schemas.microsoft.com/office/powerpoint/2010/main" val="3951181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7C093-9693-4B7F-BA72-CB0077EC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cs typeface="Calibri Light"/>
              </a:rPr>
              <a:t>Biogazownia</a:t>
            </a: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FA1970-9CE8-4C90-B616-BF9A2A7857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316" y="918976"/>
            <a:ext cx="6780700" cy="50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3B62-D18B-49A3-8536-EAC92E0B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Energia wiatru</a:t>
            </a:r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608084-1161-477F-8BC2-685AF11DC3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95" r="19802"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53AA9F7-3055-4D08-9BC9-ADBB6387F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976" r="10980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B25B4AE-E299-4F92-8CBF-F9D1F209D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3223" r="18909" b="-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57B3-161E-4F74-BE3C-0DF3230AD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ea typeface="+mn-lt"/>
                <a:cs typeface="+mn-lt"/>
              </a:rPr>
              <a:t>Energia </a:t>
            </a:r>
            <a:r>
              <a:rPr lang="en-US" sz="1800" b="1" err="1">
                <a:ea typeface="+mn-lt"/>
                <a:cs typeface="+mn-lt"/>
              </a:rPr>
              <a:t>wiatru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>
                <a:ea typeface="+mn-lt"/>
                <a:cs typeface="+mn-lt"/>
              </a:rPr>
              <a:t>to </a:t>
            </a:r>
            <a:r>
              <a:rPr lang="en-US" sz="1800" err="1">
                <a:ea typeface="+mn-lt"/>
                <a:cs typeface="+mn-lt"/>
              </a:rPr>
              <a:t>energia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kinetyczna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przemieszczających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się</a:t>
            </a:r>
            <a:r>
              <a:rPr lang="en-US" sz="1800">
                <a:ea typeface="+mn-lt"/>
                <a:cs typeface="+mn-lt"/>
              </a:rPr>
              <a:t> mas </a:t>
            </a:r>
            <a:r>
              <a:rPr lang="en-US" sz="1800" err="1">
                <a:ea typeface="+mn-lt"/>
                <a:cs typeface="+mn-lt"/>
              </a:rPr>
              <a:t>powietrza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zaliczana</a:t>
            </a:r>
            <a:r>
              <a:rPr lang="en-US" sz="1800">
                <a:ea typeface="+mn-lt"/>
                <a:cs typeface="+mn-lt"/>
              </a:rPr>
              <a:t> do </a:t>
            </a:r>
            <a:r>
              <a:rPr lang="en-US" sz="1800" err="1">
                <a:ea typeface="+mn-lt"/>
                <a:cs typeface="+mn-lt"/>
              </a:rPr>
              <a:t>odnawialnych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źródeł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energii</a:t>
            </a:r>
            <a:r>
              <a:rPr lang="en-US" sz="1800">
                <a:ea typeface="+mn-lt"/>
                <a:cs typeface="+mn-lt"/>
              </a:rPr>
              <a:t>. Jest </a:t>
            </a:r>
            <a:r>
              <a:rPr lang="en-US" sz="1800" err="1">
                <a:ea typeface="+mn-lt"/>
                <a:cs typeface="+mn-lt"/>
              </a:rPr>
              <a:t>przekształcana</a:t>
            </a:r>
            <a:r>
              <a:rPr lang="en-US" sz="1800">
                <a:ea typeface="+mn-lt"/>
                <a:cs typeface="+mn-lt"/>
              </a:rPr>
              <a:t> w </a:t>
            </a:r>
            <a:r>
              <a:rPr lang="en-US" sz="1800" err="1">
                <a:ea typeface="+mn-lt"/>
                <a:cs typeface="+mn-lt"/>
              </a:rPr>
              <a:t>energię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elektryczną</a:t>
            </a:r>
            <a:r>
              <a:rPr lang="en-US" sz="1800">
                <a:ea typeface="+mn-lt"/>
                <a:cs typeface="+mn-lt"/>
              </a:rPr>
              <a:t> za </a:t>
            </a:r>
            <a:r>
              <a:rPr lang="en-US" sz="1800" err="1">
                <a:ea typeface="+mn-lt"/>
                <a:cs typeface="+mn-lt"/>
              </a:rPr>
              <a:t>pomocą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turbin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wiatrowych</a:t>
            </a:r>
            <a:r>
              <a:rPr lang="en-US" sz="1800">
                <a:ea typeface="+mn-lt"/>
                <a:cs typeface="+mn-lt"/>
              </a:rPr>
              <a:t>, jak </a:t>
            </a:r>
            <a:r>
              <a:rPr lang="en-US" sz="1800" err="1">
                <a:ea typeface="+mn-lt"/>
                <a:cs typeface="+mn-lt"/>
              </a:rPr>
              <a:t>również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wykorzystywana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jako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energia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mechaniczna</a:t>
            </a:r>
            <a:r>
              <a:rPr lang="en-US" sz="1800">
                <a:ea typeface="+mn-lt"/>
                <a:cs typeface="+mn-lt"/>
              </a:rPr>
              <a:t> w </a:t>
            </a:r>
            <a:r>
              <a:rPr lang="en-US" sz="1800" err="1">
                <a:ea typeface="+mn-lt"/>
                <a:cs typeface="+mn-lt"/>
              </a:rPr>
              <a:t>wiatrakach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pompach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wiatrowych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oraz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jako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źródło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napędu</a:t>
            </a:r>
            <a:r>
              <a:rPr lang="en-US" sz="1800">
                <a:ea typeface="+mn-lt"/>
                <a:cs typeface="+mn-lt"/>
              </a:rPr>
              <a:t> w </a:t>
            </a:r>
            <a:r>
              <a:rPr lang="en-US" sz="1800" err="1">
                <a:ea typeface="+mn-lt"/>
                <a:cs typeface="+mn-lt"/>
              </a:rPr>
              <a:t>jachtach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żaglowych</a:t>
            </a:r>
            <a:r>
              <a:rPr lang="en-US" sz="1800">
                <a:ea typeface="+mn-lt"/>
                <a:cs typeface="+mn-lt"/>
              </a:rPr>
              <a:t>. 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25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08730-6289-45AB-9C0A-83C36F87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Elektrownie wiatrowe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85C4-7DFD-4BD6-ADBE-46DA5834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Elektrownie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wiatrowe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powstają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na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obszarach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,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gdzie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często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wieje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wiatr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,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głównie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na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wybrzeżach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I w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rozległych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dolinach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.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Wykres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przedstawia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wzrost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budowy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elektowni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wiatrowych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 w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cs typeface="Calibri"/>
              </a:rPr>
              <a:t>Polsce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cs typeface="Calibri"/>
              </a:rPr>
              <a:t>. 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5BAF51-BCC3-42B4-9F7A-3ACD321E7B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9288" y="241688"/>
            <a:ext cx="5383640" cy="6152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094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Panoramiczny</PresentationFormat>
  <Paragraphs>41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Alternatywne źródła energii</vt:lpstr>
      <vt:lpstr>Czym są alternatywne źródła energii?</vt:lpstr>
      <vt:lpstr>Biomasa</vt:lpstr>
      <vt:lpstr>Jak powstaje biomasa?</vt:lpstr>
      <vt:lpstr>Produkcja biogazu z biomasy</vt:lpstr>
      <vt:lpstr>Biogaz</vt:lpstr>
      <vt:lpstr>Biogazownia</vt:lpstr>
      <vt:lpstr>Energia wiatru</vt:lpstr>
      <vt:lpstr>Elektrownie wiatrowe</vt:lpstr>
      <vt:lpstr>Wykorzystanie energii wiatrowej</vt:lpstr>
      <vt:lpstr>Energia geotermalna</vt:lpstr>
      <vt:lpstr>Wykorzystanie wód geotermalnych w zależności od temperatury</vt:lpstr>
      <vt:lpstr>Energia wody   </vt:lpstr>
      <vt:lpstr>Jak jest zbudowana elektrownia wodna?</vt:lpstr>
      <vt:lpstr>Prezentacja programu PowerPoint</vt:lpstr>
      <vt:lpstr>Energia słoneczna</vt:lpstr>
      <vt:lpstr>Sposoby wykorzystania energii słonecznej </vt:lpstr>
      <vt:lpstr>Jak to działa?</vt:lpstr>
      <vt:lpstr>Wsród mieszkańców naszej miejscowości najlepiej wykorzystana jest energia pochodząca z instalacji fotowoltaicznych I instalacji kolektorów cieplnych.</vt:lpstr>
      <vt:lpstr>Wzrost instalacji OZE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User</dc:creator>
  <cp:lastModifiedBy>User</cp:lastModifiedBy>
  <cp:revision>48</cp:revision>
  <dcterms:created xsi:type="dcterms:W3CDTF">2021-04-26T14:44:24Z</dcterms:created>
  <dcterms:modified xsi:type="dcterms:W3CDTF">2021-05-17T10:45:39Z</dcterms:modified>
</cp:coreProperties>
</file>