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6"/>
  </p:notesMasterIdLst>
  <p:sldIdLst>
    <p:sldId id="269" r:id="rId5"/>
    <p:sldId id="288" r:id="rId6"/>
    <p:sldId id="293" r:id="rId7"/>
    <p:sldId id="289" r:id="rId8"/>
    <p:sldId id="283" r:id="rId9"/>
    <p:sldId id="319" r:id="rId10"/>
    <p:sldId id="331" r:id="rId11"/>
    <p:sldId id="317" r:id="rId12"/>
    <p:sldId id="338" r:id="rId13"/>
    <p:sldId id="339" r:id="rId14"/>
    <p:sldId id="291" r:id="rId15"/>
    <p:sldId id="316" r:id="rId16"/>
    <p:sldId id="292" r:id="rId17"/>
    <p:sldId id="318" r:id="rId18"/>
    <p:sldId id="350" r:id="rId19"/>
    <p:sldId id="351" r:id="rId20"/>
    <p:sldId id="295" r:id="rId21"/>
    <p:sldId id="296" r:id="rId22"/>
    <p:sldId id="302" r:id="rId23"/>
    <p:sldId id="298" r:id="rId24"/>
    <p:sldId id="299" r:id="rId25"/>
    <p:sldId id="303" r:id="rId26"/>
    <p:sldId id="322" r:id="rId27"/>
    <p:sldId id="323" r:id="rId28"/>
    <p:sldId id="305" r:id="rId29"/>
    <p:sldId id="346" r:id="rId30"/>
    <p:sldId id="347" r:id="rId31"/>
    <p:sldId id="348" r:id="rId32"/>
    <p:sldId id="304" r:id="rId33"/>
    <p:sldId id="336" r:id="rId34"/>
    <p:sldId id="337" r:id="rId35"/>
    <p:sldId id="343" r:id="rId36"/>
    <p:sldId id="344" r:id="rId37"/>
    <p:sldId id="329" r:id="rId38"/>
    <p:sldId id="349" r:id="rId39"/>
    <p:sldId id="314" r:id="rId40"/>
    <p:sldId id="313" r:id="rId41"/>
    <p:sldId id="321" r:id="rId42"/>
    <p:sldId id="325" r:id="rId43"/>
    <p:sldId id="315" r:id="rId44"/>
    <p:sldId id="330" r:id="rId45"/>
    <p:sldId id="326" r:id="rId46"/>
    <p:sldId id="333" r:id="rId47"/>
    <p:sldId id="335" r:id="rId48"/>
    <p:sldId id="340" r:id="rId49"/>
    <p:sldId id="341" r:id="rId50"/>
    <p:sldId id="306" r:id="rId51"/>
    <p:sldId id="307" r:id="rId52"/>
    <p:sldId id="308" r:id="rId53"/>
    <p:sldId id="309" r:id="rId54"/>
    <p:sldId id="310" r:id="rId55"/>
    <p:sldId id="327" r:id="rId56"/>
    <p:sldId id="334" r:id="rId57"/>
    <p:sldId id="328" r:id="rId58"/>
    <p:sldId id="332" r:id="rId59"/>
    <p:sldId id="342" r:id="rId60"/>
    <p:sldId id="320" r:id="rId61"/>
    <p:sldId id="352" r:id="rId62"/>
    <p:sldId id="324" r:id="rId63"/>
    <p:sldId id="312" r:id="rId64"/>
    <p:sldId id="263" r:id="rId6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DEE"/>
    <a:srgbClr val="ABC8CB"/>
    <a:srgbClr val="156082"/>
    <a:srgbClr val="196787"/>
    <a:srgbClr val="F5F5F5"/>
    <a:srgbClr val="C4757D"/>
    <a:srgbClr val="E0E5E8"/>
    <a:srgbClr val="709DA2"/>
    <a:srgbClr val="65BDC4"/>
    <a:srgbClr val="E4E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6B8FAD-F390-9978-F991-E5E82C0E2528}" v="2" dt="2025-03-26T07:26:34.9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050" autoAdjust="0"/>
  </p:normalViewPr>
  <p:slideViewPr>
    <p:cSldViewPr snapToGrid="0">
      <p:cViewPr varScale="1">
        <p:scale>
          <a:sx n="69" d="100"/>
          <a:sy n="69" d="100"/>
        </p:scale>
        <p:origin x="1205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6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362"/>
    </p:cViewPr>
  </p:sorterViewPr>
  <p:notesViewPr>
    <p:cSldViewPr snapToGrid="0">
      <p:cViewPr varScale="1">
        <p:scale>
          <a:sx n="53" d="100"/>
          <a:sy n="53" d="100"/>
        </p:scale>
        <p:origin x="292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7C1F9-D7B4-4919-AF17-D12325E5FD26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CC438-AF81-485A-9A9B-EE25CBCC4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98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CC438-AF81-485A-9A9B-EE25CBCC4C5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7306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CC438-AF81-485A-9A9B-EE25CBCC4C54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3426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CC438-AF81-485A-9A9B-EE25CBCC4C54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1037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CC438-AF81-485A-9A9B-EE25CBCC4C54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708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51148C-2E93-AC8F-BC2A-A3E6ED43A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C04438C-4AEA-55F2-9692-49DF8A77F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93B54D2-BEB4-C6FE-1690-5A7B9B6D1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0FDD-0BB9-401D-A18A-E1EC43DF85E2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C20CB9-347C-64A0-90A3-2A68B573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DCED10-6B92-7B9D-E404-21A96C72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3CA9-6BE9-4816-ADFF-2EDB345AE8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565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31BAD8-FCC8-28D9-B6D2-4FFD40A9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71B3DD-CF58-49EA-0C62-B8B68D2D7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770086B-999D-938A-CBD2-73D1B9BFA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0FDD-0BB9-401D-A18A-E1EC43DF85E2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1FC715-1AEB-F9E1-F1B6-4BF084810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3C1B76-1BBC-7773-EB71-A6EE44859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3CA9-6BE9-4816-ADFF-2EDB345AE8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181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7B2EAA7-25D0-1A30-C645-0EF54BED2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09C8D-BDAF-D5C2-4D47-34AD20C0D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0DD37AE-29B4-D593-96B7-F2CF46DCC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0FDD-0BB9-401D-A18A-E1EC43DF85E2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98F4A30-E61D-C63D-F316-A4A9C6E7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D06568-7368-0064-A822-96D1DAB4B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3CA9-6BE9-4816-ADFF-2EDB345AE8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584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3DEF63-2509-FCFC-230C-573A625DD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79140C-7D08-6359-8A6B-640166CFF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3ED85DC-04E0-564D-20BE-23816B510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0FDD-0BB9-401D-A18A-E1EC43DF85E2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12FE67-E561-6F66-6B56-DCAA7F9E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DEED58-A0F0-570A-44DD-4A0F5581D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3CA9-6BE9-4816-ADFF-2EDB345AE8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35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085953-B44F-3A2B-1D54-97C9EA64B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2AEB0DD-79E2-A62D-5AFA-351C36467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FB0BAD-F2F5-05F2-4E96-895EF1FE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0FDD-0BB9-401D-A18A-E1EC43DF85E2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E325AC-C7AA-1551-6073-4E50A554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8DB5FE-EB26-7E70-EDB5-B469CE40E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3CA9-6BE9-4816-ADFF-2EDB345AE8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71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C6B1FB-1F83-B35D-14B7-3D4372354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902869-9D08-6C1F-CE1B-EAC4B6621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B1835C0-D836-177D-AD28-23E494540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590C2D1-C60E-C351-8E21-2B1FBD285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0FDD-0BB9-401D-A18A-E1EC43DF85E2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8F899E-DAE9-32F7-3D34-3746520DF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EF9437D-511B-420D-4F15-E710C1D6C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3CA9-6BE9-4816-ADFF-2EDB345AE8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41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596BE2-4131-C50B-715D-BDA951602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DC96DE-2E29-942C-898C-E9F46762B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CDD8EF5-C1FB-CF85-4B34-438A6024E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C628B9C-C7E3-784D-9618-C182ACE92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89AEAD5-3452-7C8B-1012-78FA3BFBB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9359FC2-9224-59F4-A7E3-FA8E4B50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0FDD-0BB9-401D-A18A-E1EC43DF85E2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79C4BCB-8E14-D907-6E50-24C200E45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8FC96AE-975E-A940-4D4F-A037C583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3CA9-6BE9-4816-ADFF-2EDB345AE8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986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DEC2A5-A6E9-B50B-2D8F-D35FEDAB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D4A0BC7-8332-09B5-6C3B-A0A9A23C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0FDD-0BB9-401D-A18A-E1EC43DF85E2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9A88969-DBE3-4093-2C33-B2941D72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866B90-8574-A812-C692-7BAE167A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3CA9-6BE9-4816-ADFF-2EDB345AE8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921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04488E4-E746-129B-73EB-963F8DA72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0FDD-0BB9-401D-A18A-E1EC43DF85E2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AAB0882-C745-6934-54C0-72EEE085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1D7A4C5-4008-608A-BE94-0B11712E3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3CA9-6BE9-4816-ADFF-2EDB345AE8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131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EABCF4-D812-3A5F-91A3-50B37FB1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47B7C7-7EE9-2C12-1A38-581915F1D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135162E-AFCE-C161-BA2C-B3F8D22B0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6DB9C13-9C58-A30F-A208-F095DEBB3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0FDD-0BB9-401D-A18A-E1EC43DF85E2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D865029-3E74-C59E-527E-6D5B0BF9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EC2A741-A025-D6E6-B998-63BD59DF3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3CA9-6BE9-4816-ADFF-2EDB345AE8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85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A43BBE-8FE4-C692-1D67-804C0CC48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26A80C8-7DC4-5943-6767-DE437EFB93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A54F53D-E194-D06D-0E2C-30124AC57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FCBD271-C75D-4C1B-6446-772C72802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0FDD-0BB9-401D-A18A-E1EC43DF85E2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4B494F1-ADAF-72DA-6299-D22EC069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D95DBC1-4557-185D-7242-3CE16E36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E3CA9-6BE9-4816-ADFF-2EDB345AE8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273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48A2347-41A9-E5FA-CD6F-7A2D911E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C59F42E-58B3-A24F-6A8E-8C5021E64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D724F9B-F9A5-6ADE-8C0B-079D2ABFF8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090FDD-0BB9-401D-A18A-E1EC43DF85E2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1FE52D-42F7-419B-6CBB-C967AAF2E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A6FA704-7D1B-BE09-E4D8-DEEEFF3C6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6E3CA9-6BE9-4816-ADFF-2EDB345AE8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192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5.png"/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42.jpg"/><Relationship Id="rId2" Type="http://schemas.openxmlformats.org/officeDocument/2006/relationships/image" Target="../media/image22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5" Type="http://schemas.openxmlformats.org/officeDocument/2006/relationships/image" Target="../media/image21.svg"/><Relationship Id="rId15" Type="http://schemas.openxmlformats.org/officeDocument/2006/relationships/image" Target="../media/image37.png"/><Relationship Id="rId10" Type="http://schemas.openxmlformats.org/officeDocument/2006/relationships/image" Target="../media/image28.svg"/><Relationship Id="rId4" Type="http://schemas.openxmlformats.org/officeDocument/2006/relationships/image" Target="../media/image20.png"/><Relationship Id="rId9" Type="http://schemas.openxmlformats.org/officeDocument/2006/relationships/image" Target="../media/image27.png"/><Relationship Id="rId1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image" Target="../media/image22.png"/><Relationship Id="rId21" Type="http://schemas.openxmlformats.org/officeDocument/2006/relationships/image" Target="../media/image59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image" Target="../media/image2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jpg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4" Type="http://schemas.openxmlformats.org/officeDocument/2006/relationships/image" Target="../media/image23.svg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3.svg"/><Relationship Id="rId18" Type="http://schemas.openxmlformats.org/officeDocument/2006/relationships/image" Target="../media/image60.jpg"/><Relationship Id="rId3" Type="http://schemas.openxmlformats.org/officeDocument/2006/relationships/image" Target="../media/image22.png"/><Relationship Id="rId21" Type="http://schemas.openxmlformats.org/officeDocument/2006/relationships/image" Target="../media/image48.png"/><Relationship Id="rId7" Type="http://schemas.openxmlformats.org/officeDocument/2006/relationships/image" Target="../media/image45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2.png"/><Relationship Id="rId16" Type="http://schemas.openxmlformats.org/officeDocument/2006/relationships/image" Target="../media/image56.png"/><Relationship Id="rId20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51.svg"/><Relationship Id="rId24" Type="http://schemas.openxmlformats.org/officeDocument/2006/relationships/image" Target="../media/image59.svg"/><Relationship Id="rId5" Type="http://schemas.openxmlformats.org/officeDocument/2006/relationships/image" Target="../media/image43.jpg"/><Relationship Id="rId15" Type="http://schemas.openxmlformats.org/officeDocument/2006/relationships/image" Target="../media/image55.svg"/><Relationship Id="rId23" Type="http://schemas.openxmlformats.org/officeDocument/2006/relationships/image" Target="../media/image58.png"/><Relationship Id="rId10" Type="http://schemas.openxmlformats.org/officeDocument/2006/relationships/image" Target="../media/image50.png"/><Relationship Id="rId19" Type="http://schemas.openxmlformats.org/officeDocument/2006/relationships/image" Target="../media/image61.jpg"/><Relationship Id="rId4" Type="http://schemas.openxmlformats.org/officeDocument/2006/relationships/image" Target="../media/image23.svg"/><Relationship Id="rId9" Type="http://schemas.openxmlformats.org/officeDocument/2006/relationships/image" Target="../media/image47.svg"/><Relationship Id="rId14" Type="http://schemas.openxmlformats.org/officeDocument/2006/relationships/image" Target="../media/image54.png"/><Relationship Id="rId22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22.pn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23.svg"/><Relationship Id="rId9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svg"/><Relationship Id="rId3" Type="http://schemas.openxmlformats.org/officeDocument/2006/relationships/image" Target="../media/image22.png"/><Relationship Id="rId7" Type="http://schemas.openxmlformats.org/officeDocument/2006/relationships/image" Target="../media/image67.svg"/><Relationship Id="rId12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3.jpg"/><Relationship Id="rId5" Type="http://schemas.openxmlformats.org/officeDocument/2006/relationships/image" Target="../media/image63.jpeg"/><Relationship Id="rId15" Type="http://schemas.openxmlformats.org/officeDocument/2006/relationships/image" Target="../media/image65.svg"/><Relationship Id="rId10" Type="http://schemas.openxmlformats.org/officeDocument/2006/relationships/image" Target="../media/image72.jpg"/><Relationship Id="rId4" Type="http://schemas.openxmlformats.org/officeDocument/2006/relationships/image" Target="../media/image23.svg"/><Relationship Id="rId9" Type="http://schemas.openxmlformats.org/officeDocument/2006/relationships/image" Target="../media/image69.sv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1.svg"/><Relationship Id="rId18" Type="http://schemas.openxmlformats.org/officeDocument/2006/relationships/image" Target="../media/image87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20.png"/><Relationship Id="rId17" Type="http://schemas.openxmlformats.org/officeDocument/2006/relationships/image" Target="../media/image86.svg"/><Relationship Id="rId2" Type="http://schemas.openxmlformats.org/officeDocument/2006/relationships/image" Target="../media/image74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2.svg"/><Relationship Id="rId5" Type="http://schemas.openxmlformats.org/officeDocument/2006/relationships/image" Target="../media/image77.svg"/><Relationship Id="rId15" Type="http://schemas.openxmlformats.org/officeDocument/2006/relationships/image" Target="../media/image84.svg"/><Relationship Id="rId10" Type="http://schemas.openxmlformats.org/officeDocument/2006/relationships/image" Target="../media/image81.png"/><Relationship Id="rId19" Type="http://schemas.openxmlformats.org/officeDocument/2006/relationships/image" Target="../media/image88.svg"/><Relationship Id="rId4" Type="http://schemas.openxmlformats.org/officeDocument/2006/relationships/image" Target="../media/image76.png"/><Relationship Id="rId9" Type="http://schemas.openxmlformats.org/officeDocument/2006/relationships/image" Target="../media/image80.jpeg"/><Relationship Id="rId1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18" Type="http://schemas.openxmlformats.org/officeDocument/2006/relationships/image" Target="../media/image76.png"/><Relationship Id="rId3" Type="http://schemas.openxmlformats.org/officeDocument/2006/relationships/image" Target="../media/image80.jpe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17" Type="http://schemas.openxmlformats.org/officeDocument/2006/relationships/image" Target="../media/image21.sv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20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79.svg"/><Relationship Id="rId15" Type="http://schemas.openxmlformats.org/officeDocument/2006/relationships/image" Target="../media/image75.svg"/><Relationship Id="rId10" Type="http://schemas.openxmlformats.org/officeDocument/2006/relationships/image" Target="../media/image85.png"/><Relationship Id="rId19" Type="http://schemas.openxmlformats.org/officeDocument/2006/relationships/image" Target="../media/image77.svg"/><Relationship Id="rId4" Type="http://schemas.openxmlformats.org/officeDocument/2006/relationships/image" Target="../media/image78.png"/><Relationship Id="rId9" Type="http://schemas.openxmlformats.org/officeDocument/2006/relationships/image" Target="../media/image84.sv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jpg"/><Relationship Id="rId4" Type="http://schemas.openxmlformats.org/officeDocument/2006/relationships/image" Target="../media/image94.jpeg"/><Relationship Id="rId9" Type="http://schemas.openxmlformats.org/officeDocument/2006/relationships/image" Target="../media/image9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02.jpg"/><Relationship Id="rId4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7" Type="http://schemas.openxmlformats.org/officeDocument/2006/relationships/image" Target="../media/image1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2.jpg"/><Relationship Id="rId4" Type="http://schemas.openxmlformats.org/officeDocument/2006/relationships/image" Target="../media/image16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svg"/><Relationship Id="rId4" Type="http://schemas.openxmlformats.org/officeDocument/2006/relationships/image" Target="../media/image21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5.jpg"/><Relationship Id="rId4" Type="http://schemas.openxmlformats.org/officeDocument/2006/relationships/image" Target="../media/image16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8.jpg"/><Relationship Id="rId4" Type="http://schemas.openxmlformats.org/officeDocument/2006/relationships/image" Target="../media/image16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5.jpg"/><Relationship Id="rId4" Type="http://schemas.openxmlformats.org/officeDocument/2006/relationships/image" Target="../media/image17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2.jpeg"/><Relationship Id="rId4" Type="http://schemas.openxmlformats.org/officeDocument/2006/relationships/image" Target="../media/image18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maken.wikiwijs.nl/115235/Office_365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2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hyperlink" Target="http://www.zs3.ciechanow.pl/" TargetMode="External"/><Relationship Id="rId2" Type="http://schemas.openxmlformats.org/officeDocument/2006/relationships/image" Target="../media/image3.png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3.svg"/><Relationship Id="rId7" Type="http://schemas.openxmlformats.org/officeDocument/2006/relationships/image" Target="../media/image21.svg"/><Relationship Id="rId12" Type="http://schemas.openxmlformats.org/officeDocument/2006/relationships/image" Target="../media/image29.png"/><Relationship Id="rId2" Type="http://schemas.openxmlformats.org/officeDocument/2006/relationships/image" Target="../media/image22.png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2.jpg"/><Relationship Id="rId5" Type="http://schemas.openxmlformats.org/officeDocument/2006/relationships/image" Target="../media/image24.jpg"/><Relationship Id="rId15" Type="http://schemas.openxmlformats.org/officeDocument/2006/relationships/image" Target="../media/image28.svg"/><Relationship Id="rId10" Type="http://schemas.openxmlformats.org/officeDocument/2006/relationships/image" Target="../media/image31.jpg"/><Relationship Id="rId4" Type="http://schemas.openxmlformats.org/officeDocument/2006/relationships/image" Target="../media/image2.png"/><Relationship Id="rId9" Type="http://schemas.openxmlformats.org/officeDocument/2006/relationships/image" Target="../media/image26.svg"/><Relationship Id="rId1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5" Type="http://schemas.openxmlformats.org/officeDocument/2006/relationships/image" Target="../media/image188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4.jpeg"/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8.svg"/><Relationship Id="rId2" Type="http://schemas.openxmlformats.org/officeDocument/2006/relationships/image" Target="../media/image2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5" Type="http://schemas.openxmlformats.org/officeDocument/2006/relationships/image" Target="../media/image21.svg"/><Relationship Id="rId15" Type="http://schemas.openxmlformats.org/officeDocument/2006/relationships/image" Target="../media/image36.svg"/><Relationship Id="rId10" Type="http://schemas.openxmlformats.org/officeDocument/2006/relationships/image" Target="../media/image28.svg"/><Relationship Id="rId4" Type="http://schemas.openxmlformats.org/officeDocument/2006/relationships/image" Target="../media/image20.png"/><Relationship Id="rId9" Type="http://schemas.openxmlformats.org/officeDocument/2006/relationships/image" Target="../media/image27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21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23.svg"/><Relationship Id="rId17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5" Type="http://schemas.openxmlformats.org/officeDocument/2006/relationships/image" Target="../media/image39.jpeg"/><Relationship Id="rId10" Type="http://schemas.openxmlformats.org/officeDocument/2006/relationships/image" Target="../media/image38.svg"/><Relationship Id="rId19" Type="http://schemas.openxmlformats.org/officeDocument/2006/relationships/image" Target="../media/image34.jpeg"/><Relationship Id="rId4" Type="http://schemas.openxmlformats.org/officeDocument/2006/relationships/image" Target="../media/image26.svg"/><Relationship Id="rId9" Type="http://schemas.openxmlformats.org/officeDocument/2006/relationships/image" Target="../media/image37.png"/><Relationship Id="rId1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5.png"/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41.jpg"/><Relationship Id="rId2" Type="http://schemas.openxmlformats.org/officeDocument/2006/relationships/image" Target="../media/image22.png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5" Type="http://schemas.openxmlformats.org/officeDocument/2006/relationships/image" Target="../media/image21.svg"/><Relationship Id="rId15" Type="http://schemas.openxmlformats.org/officeDocument/2006/relationships/image" Target="../media/image37.png"/><Relationship Id="rId10" Type="http://schemas.openxmlformats.org/officeDocument/2006/relationships/image" Target="../media/image28.svg"/><Relationship Id="rId4" Type="http://schemas.openxmlformats.org/officeDocument/2006/relationships/image" Target="../media/image20.png"/><Relationship Id="rId9" Type="http://schemas.openxmlformats.org/officeDocument/2006/relationships/image" Target="../media/image27.png"/><Relationship Id="rId1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wal 11">
            <a:extLst>
              <a:ext uri="{FF2B5EF4-FFF2-40B4-BE49-F238E27FC236}">
                <a16:creationId xmlns:a16="http://schemas.microsoft.com/office/drawing/2014/main" id="{268E99DC-B868-944A-AE40-331D8A04079F}"/>
              </a:ext>
            </a:extLst>
          </p:cNvPr>
          <p:cNvSpPr/>
          <p:nvPr/>
        </p:nvSpPr>
        <p:spPr>
          <a:xfrm flipH="1" flipV="1">
            <a:off x="838200" y="1005840"/>
            <a:ext cx="701040" cy="701040"/>
          </a:xfrm>
          <a:prstGeom prst="ellipse">
            <a:avLst/>
          </a:prstGeom>
          <a:solidFill>
            <a:srgbClr val="36ABB4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D9801B17-B82F-3E8E-27C7-5035B9E7855B}"/>
              </a:ext>
            </a:extLst>
          </p:cNvPr>
          <p:cNvSpPr/>
          <p:nvPr/>
        </p:nvSpPr>
        <p:spPr>
          <a:xfrm flipH="1" flipV="1">
            <a:off x="345222" y="3429000"/>
            <a:ext cx="1194018" cy="1194018"/>
          </a:xfrm>
          <a:prstGeom prst="ellipse">
            <a:avLst/>
          </a:prstGeom>
          <a:solidFill>
            <a:srgbClr val="36ABB4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 descr="Obraz zawierający ubrania, obuwie, osoba, Taniec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F902C97-AC24-EB83-AFA9-6D3BF52B3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17553" r="14444" b="-17553"/>
          <a:stretch/>
        </p:blipFill>
        <p:spPr>
          <a:xfrm rot="5400000">
            <a:off x="6413660" y="726426"/>
            <a:ext cx="5400000" cy="5400000"/>
          </a:xfrm>
          <a:prstGeom prst="flowChartConnector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44EFC60-E99F-16F0-A3F7-9924ED0E1F26}"/>
              </a:ext>
            </a:extLst>
          </p:cNvPr>
          <p:cNvSpPr/>
          <p:nvPr/>
        </p:nvSpPr>
        <p:spPr>
          <a:xfrm>
            <a:off x="0" y="0"/>
            <a:ext cx="7818120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4635908-A0F0-2094-0232-059BAE5D092A}"/>
              </a:ext>
            </a:extLst>
          </p:cNvPr>
          <p:cNvSpPr/>
          <p:nvPr/>
        </p:nvSpPr>
        <p:spPr>
          <a:xfrm>
            <a:off x="6180333" y="497711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E7ADD94-D941-3B3C-8CA1-E2C69B38D9A5}"/>
              </a:ext>
            </a:extLst>
          </p:cNvPr>
          <p:cNvSpPr txBox="1"/>
          <p:nvPr/>
        </p:nvSpPr>
        <p:spPr>
          <a:xfrm flipH="1">
            <a:off x="166887" y="1500931"/>
            <a:ext cx="6079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Bookman Old Style" panose="02050604050505020204" pitchFamily="18" charset="0"/>
                <a:cs typeface="Biome Light" panose="020B0502040204020203" pitchFamily="34" charset="0"/>
              </a:rPr>
              <a:t>Zespół Szkół nr 3</a:t>
            </a:r>
          </a:p>
          <a:p>
            <a:r>
              <a:rPr lang="pl-PL" sz="4000" dirty="0">
                <a:solidFill>
                  <a:schemeClr val="bg1"/>
                </a:solidFill>
                <a:latin typeface="Bookman Old Style" panose="02050604050505020204" pitchFamily="18" charset="0"/>
                <a:cs typeface="Biome Light" panose="020B0502040204020203" pitchFamily="34" charset="0"/>
              </a:rPr>
              <a:t>im. Stanisława Staszica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0DB4C4D-DE28-6629-75B0-4941EA239EED}"/>
              </a:ext>
            </a:extLst>
          </p:cNvPr>
          <p:cNvSpPr txBox="1"/>
          <p:nvPr/>
        </p:nvSpPr>
        <p:spPr>
          <a:xfrm flipH="1">
            <a:off x="705074" y="3319461"/>
            <a:ext cx="5586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cs typeface="Biome" panose="020B0503030204020804" pitchFamily="34" charset="0"/>
              </a:rPr>
              <a:t>ul. Stefana Okrzei 6</a:t>
            </a:r>
          </a:p>
          <a:p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cs typeface="Biome" panose="020B0503030204020804" pitchFamily="34" charset="0"/>
              </a:rPr>
              <a:t>06-400 Ciechanów</a:t>
            </a:r>
          </a:p>
        </p:txBody>
      </p:sp>
    </p:spTree>
    <p:extLst>
      <p:ext uri="{BB962C8B-B14F-4D97-AF65-F5344CB8AC3E}">
        <p14:creationId xmlns:p14="http://schemas.microsoft.com/office/powerpoint/2010/main" val="181178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481">
        <p159:morph option="byObject"/>
      </p:transition>
    </mc:Choice>
    <mc:Fallback xmlns="">
      <p:transition spd="slow" advTm="648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8B7BFF-B52E-D306-8BFA-69472DA20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 descr="Sztuczna inteligencja kontur">
            <a:extLst>
              <a:ext uri="{FF2B5EF4-FFF2-40B4-BE49-F238E27FC236}">
                <a16:creationId xmlns:a16="http://schemas.microsoft.com/office/drawing/2014/main" id="{9921511D-8AE1-9FFB-2168-767F90BED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1274" y="2295642"/>
            <a:ext cx="1021176" cy="1021176"/>
          </a:xfrm>
          <a:prstGeom prst="rect">
            <a:avLst/>
          </a:prstGeom>
        </p:spPr>
      </p:pic>
      <p:pic>
        <p:nvPicPr>
          <p:cNvPr id="22" name="Grafika 21" descr="Mechanik samochodowy kontur">
            <a:extLst>
              <a:ext uri="{FF2B5EF4-FFF2-40B4-BE49-F238E27FC236}">
                <a16:creationId xmlns:a16="http://schemas.microsoft.com/office/drawing/2014/main" id="{B52A8B15-DFCC-A854-0194-71FD0C6D4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48751" y="4914359"/>
            <a:ext cx="1528286" cy="1528286"/>
          </a:xfrm>
          <a:prstGeom prst="rect">
            <a:avLst/>
          </a:prstGeom>
        </p:spPr>
      </p:pic>
      <p:pic>
        <p:nvPicPr>
          <p:cNvPr id="4" name="Grafika 3" descr="Sztuczna inteligencja kontur">
            <a:extLst>
              <a:ext uri="{FF2B5EF4-FFF2-40B4-BE49-F238E27FC236}">
                <a16:creationId xmlns:a16="http://schemas.microsoft.com/office/drawing/2014/main" id="{A7A8983C-3BF9-28BD-9C62-8FEB402A0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80" y="165085"/>
            <a:ext cx="1528285" cy="152828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2259370-9972-2C7F-7473-F7123100D443}"/>
              </a:ext>
            </a:extLst>
          </p:cNvPr>
          <p:cNvSpPr/>
          <p:nvPr/>
        </p:nvSpPr>
        <p:spPr>
          <a:xfrm>
            <a:off x="0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259681C2-1486-B594-CF7C-A515A8AA8B82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56F36C7-7021-E763-0B70-40438AA20D40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7" name="Obraz 6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DF26E6CD-494D-349E-6FE3-5D6D1BDDB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86" y="75621"/>
            <a:ext cx="1546078" cy="150154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BA174A9-F8ED-5347-4E42-048F4131FBE0}"/>
              </a:ext>
            </a:extLst>
          </p:cNvPr>
          <p:cNvSpPr txBox="1"/>
          <p:nvPr/>
        </p:nvSpPr>
        <p:spPr>
          <a:xfrm>
            <a:off x="2676741" y="68275"/>
            <a:ext cx="786116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              Technik </a:t>
            </a:r>
            <a:r>
              <a:rPr lang="pl-PL" sz="28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spawalnictwa</a:t>
            </a:r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 </a:t>
            </a:r>
            <a:endParaRPr lang="pl-PL" sz="2800" b="1" dirty="0">
              <a:solidFill>
                <a:srgbClr val="156082"/>
              </a:solidFill>
              <a:latin typeface="Bookman Old Style" panose="02050604050505020204" pitchFamily="18" charset="0"/>
            </a:endParaRPr>
          </a:p>
          <a:p>
            <a:pPr algn="l"/>
            <a:endParaRPr lang="pl-PL" sz="1000" b="1" dirty="0">
              <a:solidFill>
                <a:srgbClr val="156082"/>
              </a:solidFill>
              <a:latin typeface="Bookman Old Style" panose="02050604050505020204" pitchFamily="18" charset="0"/>
            </a:endParaRPr>
          </a:p>
          <a:p>
            <a:pPr algn="l"/>
            <a:r>
              <a:rPr lang="pl-PL" sz="28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              TRWAŁE POŁĄCZENIA, </a:t>
            </a:r>
          </a:p>
          <a:p>
            <a:pPr algn="l"/>
            <a:r>
              <a:rPr lang="pl-PL" sz="28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              PEWNA PRZYSZŁOŚĆ!</a:t>
            </a:r>
            <a:endParaRPr lang="pl-PL" sz="2800" b="1" i="0" dirty="0">
              <a:solidFill>
                <a:srgbClr val="156082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24" name="Grafika 23" descr="Mechanik samochodowy kontur">
            <a:extLst>
              <a:ext uri="{FF2B5EF4-FFF2-40B4-BE49-F238E27FC236}">
                <a16:creationId xmlns:a16="http://schemas.microsoft.com/office/drawing/2014/main" id="{9C0D9A22-9525-710C-EE7F-001183594D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37724" y="3114568"/>
            <a:ext cx="1528286" cy="1528286"/>
          </a:xfrm>
          <a:prstGeom prst="rect">
            <a:avLst/>
          </a:prstGeom>
        </p:spPr>
      </p:pic>
      <p:pic>
        <p:nvPicPr>
          <p:cNvPr id="26" name="Grafika 25" descr="Narzędzia kontur">
            <a:extLst>
              <a:ext uri="{FF2B5EF4-FFF2-40B4-BE49-F238E27FC236}">
                <a16:creationId xmlns:a16="http://schemas.microsoft.com/office/drawing/2014/main" id="{88663A03-4D62-EF3C-CD72-9C3B0A869E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81601" y="1518416"/>
            <a:ext cx="1528286" cy="1528286"/>
          </a:xfrm>
          <a:prstGeom prst="rect">
            <a:avLst/>
          </a:prstGeom>
        </p:spPr>
      </p:pic>
      <p:pic>
        <p:nvPicPr>
          <p:cNvPr id="28" name="Grafika 27" descr="Pas bezpieczeństwa kontur">
            <a:extLst>
              <a:ext uri="{FF2B5EF4-FFF2-40B4-BE49-F238E27FC236}">
                <a16:creationId xmlns:a16="http://schemas.microsoft.com/office/drawing/2014/main" id="{D2515689-2659-F82F-53A7-41988E8030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61155" y="3141446"/>
            <a:ext cx="1528286" cy="1528286"/>
          </a:xfrm>
          <a:prstGeom prst="rect">
            <a:avLst/>
          </a:prstGeom>
        </p:spPr>
      </p:pic>
      <p:grpSp>
        <p:nvGrpSpPr>
          <p:cNvPr id="29" name="Grupa 28">
            <a:extLst>
              <a:ext uri="{FF2B5EF4-FFF2-40B4-BE49-F238E27FC236}">
                <a16:creationId xmlns:a16="http://schemas.microsoft.com/office/drawing/2014/main" id="{70ABF7AF-4D35-6076-C152-7BE6FAB2200C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F1D5D6C1-8320-428D-531F-FC21CEAACB73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FBF8552D-502C-6E42-EEA3-5E450ADE179D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4" name="Sześciokąt 1023">
              <a:extLst>
                <a:ext uri="{FF2B5EF4-FFF2-40B4-BE49-F238E27FC236}">
                  <a16:creationId xmlns:a16="http://schemas.microsoft.com/office/drawing/2014/main" id="{1606EEB7-1E56-DC8F-5A6F-DF0A96E0BC2F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5" name="Sześciokąt 1024">
              <a:extLst>
                <a:ext uri="{FF2B5EF4-FFF2-40B4-BE49-F238E27FC236}">
                  <a16:creationId xmlns:a16="http://schemas.microsoft.com/office/drawing/2014/main" id="{7EA0E203-0939-A8B8-0156-855DEFC94972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7" name="Sześciokąt 1026">
              <a:extLst>
                <a:ext uri="{FF2B5EF4-FFF2-40B4-BE49-F238E27FC236}">
                  <a16:creationId xmlns:a16="http://schemas.microsoft.com/office/drawing/2014/main" id="{9AB6E551-747B-BEEA-D4EB-5DCC9D23A455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8" name="Sześciokąt 1027">
              <a:extLst>
                <a:ext uri="{FF2B5EF4-FFF2-40B4-BE49-F238E27FC236}">
                  <a16:creationId xmlns:a16="http://schemas.microsoft.com/office/drawing/2014/main" id="{1BBCFB06-35A1-A5E1-05C7-39DE11E6CC0B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9" name="Sześciokąt 1028">
              <a:extLst>
                <a:ext uri="{FF2B5EF4-FFF2-40B4-BE49-F238E27FC236}">
                  <a16:creationId xmlns:a16="http://schemas.microsoft.com/office/drawing/2014/main" id="{004F741E-D488-6E1B-4899-A94A3BDE1C78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0" name="Sześciokąt 1029">
              <a:extLst>
                <a:ext uri="{FF2B5EF4-FFF2-40B4-BE49-F238E27FC236}">
                  <a16:creationId xmlns:a16="http://schemas.microsoft.com/office/drawing/2014/main" id="{0C4CD38B-942A-F2FE-7D4D-6CBDB4EB0846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31" name="Łącznik prosty 1030">
              <a:extLst>
                <a:ext uri="{FF2B5EF4-FFF2-40B4-BE49-F238E27FC236}">
                  <a16:creationId xmlns:a16="http://schemas.microsoft.com/office/drawing/2014/main" id="{B5C5F3A9-7002-B5FA-BFBE-202E424283C3}"/>
                </a:ext>
              </a:extLst>
            </p:cNvPr>
            <p:cNvCxnSpPr>
              <a:cxnSpLocks/>
              <a:endCxn id="1030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Łącznik prosty 1031">
              <a:extLst>
                <a:ext uri="{FF2B5EF4-FFF2-40B4-BE49-F238E27FC236}">
                  <a16:creationId xmlns:a16="http://schemas.microsoft.com/office/drawing/2014/main" id="{B215972E-18D1-A5A6-CC01-B96A8EF7D0AA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3" name="Owal 1032">
              <a:extLst>
                <a:ext uri="{FF2B5EF4-FFF2-40B4-BE49-F238E27FC236}">
                  <a16:creationId xmlns:a16="http://schemas.microsoft.com/office/drawing/2014/main" id="{F59A7589-73B5-425E-5A2F-D3A3B7A70B2A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34" name="Łącznik prosty 1033">
              <a:extLst>
                <a:ext uri="{FF2B5EF4-FFF2-40B4-BE49-F238E27FC236}">
                  <a16:creationId xmlns:a16="http://schemas.microsoft.com/office/drawing/2014/main" id="{EC8E1234-3B2C-DEEA-DB64-D72037F2AD6C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Owal 1034">
              <a:extLst>
                <a:ext uri="{FF2B5EF4-FFF2-40B4-BE49-F238E27FC236}">
                  <a16:creationId xmlns:a16="http://schemas.microsoft.com/office/drawing/2014/main" id="{D0908B64-46CC-9826-51C8-9A91B54CE098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036" name="Dowolny kształt: kształt 1035">
            <a:extLst>
              <a:ext uri="{FF2B5EF4-FFF2-40B4-BE49-F238E27FC236}">
                <a16:creationId xmlns:a16="http://schemas.microsoft.com/office/drawing/2014/main" id="{8FBD6EB1-D08A-DEC3-A788-8121715D8AA3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pic>
        <p:nvPicPr>
          <p:cNvPr id="5" name="Grafika 4" descr="Robot kontur">
            <a:extLst>
              <a:ext uri="{FF2B5EF4-FFF2-40B4-BE49-F238E27FC236}">
                <a16:creationId xmlns:a16="http://schemas.microsoft.com/office/drawing/2014/main" id="{C5A83132-28A5-2FEA-9421-EF8080F7FD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49147" y="1254900"/>
            <a:ext cx="1528285" cy="1528285"/>
          </a:xfrm>
          <a:prstGeom prst="rect">
            <a:avLst/>
          </a:prstGeom>
        </p:spPr>
      </p:pic>
      <p:pic>
        <p:nvPicPr>
          <p:cNvPr id="11" name="Grafika 10" descr="Ręka robota kontur">
            <a:extLst>
              <a:ext uri="{FF2B5EF4-FFF2-40B4-BE49-F238E27FC236}">
                <a16:creationId xmlns:a16="http://schemas.microsoft.com/office/drawing/2014/main" id="{441BF375-B922-6CA0-3C6A-B81852C1EE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20654" y="5271195"/>
            <a:ext cx="1528285" cy="1528285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887A1AE-AD56-46B2-E8E5-F3D2B67D428C}"/>
              </a:ext>
            </a:extLst>
          </p:cNvPr>
          <p:cNvSpPr txBox="1"/>
          <p:nvPr/>
        </p:nvSpPr>
        <p:spPr>
          <a:xfrm>
            <a:off x="2918958" y="1512532"/>
            <a:ext cx="924820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Dlaczego warto?</a:t>
            </a:r>
          </a:p>
          <a:p>
            <a:pPr>
              <a:buNone/>
            </a:pPr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Kluczowe umiejętności:</a:t>
            </a:r>
            <a:r>
              <a:rPr lang="pl-PL" sz="2000" dirty="0">
                <a:latin typeface="Bookman Old Style" panose="02050604050505020204" pitchFamily="18" charset="0"/>
              </a:rPr>
              <a:t> Naucz się łączyć metale, tworzyć trwałe</a:t>
            </a:r>
          </a:p>
          <a:p>
            <a:r>
              <a:rPr lang="pl-PL" sz="2000" dirty="0">
                <a:latin typeface="Bookman Old Style" panose="02050604050505020204" pitchFamily="18" charset="0"/>
              </a:rPr>
              <a:t>                                         konstrukcje.</a:t>
            </a:r>
          </a:p>
          <a:p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Pewna praca:</a:t>
            </a:r>
            <a:r>
              <a:rPr lang="pl-PL" sz="2000" dirty="0">
                <a:latin typeface="Bookman Old Style" panose="02050604050505020204" pitchFamily="18" charset="0"/>
              </a:rPr>
              <a:t> Spawacze są potrzebni w każdej branży, </a:t>
            </a:r>
          </a:p>
          <a:p>
            <a:r>
              <a:rPr lang="pl-PL" sz="2000" dirty="0">
                <a:latin typeface="Bookman Old Style" panose="02050604050505020204" pitchFamily="18" charset="0"/>
              </a:rPr>
              <a:t>                        od budownictwa po przemysł.</a:t>
            </a:r>
          </a:p>
          <a:p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Praktyka:</a:t>
            </a:r>
            <a:r>
              <a:rPr lang="pl-PL" sz="2000" dirty="0">
                <a:latin typeface="Bookman Old Style" panose="02050604050505020204" pitchFamily="18" charset="0"/>
              </a:rPr>
              <a:t> Warsztaty, nauka spawania różnymi metodami.</a:t>
            </a:r>
          </a:p>
          <a:p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Rozwój:</a:t>
            </a:r>
            <a:r>
              <a:rPr lang="pl-PL" sz="2000" dirty="0">
                <a:latin typeface="Bookman Old Style" panose="02050604050505020204" pitchFamily="18" charset="0"/>
              </a:rPr>
              <a:t> Możliwość zdobycia certyfikatów i specjalizacji.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B9974C0-AFAB-9DD9-1B79-579C1F976651}"/>
              </a:ext>
            </a:extLst>
          </p:cNvPr>
          <p:cNvSpPr txBox="1"/>
          <p:nvPr/>
        </p:nvSpPr>
        <p:spPr>
          <a:xfrm>
            <a:off x="2864519" y="5027993"/>
            <a:ext cx="83299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Jakie masz możliwości? </a:t>
            </a:r>
          </a:p>
          <a:p>
            <a:pPr>
              <a:buNone/>
            </a:pPr>
            <a:endParaRPr lang="pl-PL" sz="16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Praca w firmach budowlanych.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Własna firma.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Praca za granicą.</a:t>
            </a:r>
          </a:p>
        </p:txBody>
      </p:sp>
      <p:pic>
        <p:nvPicPr>
          <p:cNvPr id="21" name="Obraz 20" descr="Spawający pracownik przemysłowy">
            <a:extLst>
              <a:ext uri="{FF2B5EF4-FFF2-40B4-BE49-F238E27FC236}">
                <a16:creationId xmlns:a16="http://schemas.microsoft.com/office/drawing/2014/main" id="{9BB8B545-F970-938E-2141-A881C35B093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-4209755" y="528372"/>
            <a:ext cx="5400000" cy="54000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529105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332">
        <p159:morph option="byObject"/>
      </p:transition>
    </mc:Choice>
    <mc:Fallback xmlns="">
      <p:transition spd="slow" advTm="1633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509C41BA-02AC-D433-5941-B65A8EF9B24E}"/>
              </a:ext>
            </a:extLst>
          </p:cNvPr>
          <p:cNvSpPr/>
          <p:nvPr/>
        </p:nvSpPr>
        <p:spPr>
          <a:xfrm>
            <a:off x="0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C9A3740A-D98D-0C31-5EF2-3A3452744EA5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4F09345-1B79-FD60-8F73-C289FAFFE3FE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7" name="Obraz 6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C57ECC39-31A9-AE44-BBC1-0F4E1F011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15" y="115247"/>
            <a:ext cx="1546078" cy="1501541"/>
          </a:xfrm>
          <a:prstGeom prst="rect">
            <a:avLst/>
          </a:prstGeom>
        </p:spPr>
      </p:pic>
      <p:pic>
        <p:nvPicPr>
          <p:cNvPr id="9" name="Grafika 8" descr="Sztuczna inteligencja kontur">
            <a:extLst>
              <a:ext uri="{FF2B5EF4-FFF2-40B4-BE49-F238E27FC236}">
                <a16:creationId xmlns:a16="http://schemas.microsoft.com/office/drawing/2014/main" id="{E4D5D8E2-D6D9-7011-6D24-495ADF69C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7457" y="5048930"/>
            <a:ext cx="1528285" cy="1528285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3E09FFE7-5336-E217-CC4A-060DC1F49C77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23" name="Sześciokąt 22">
              <a:extLst>
                <a:ext uri="{FF2B5EF4-FFF2-40B4-BE49-F238E27FC236}">
                  <a16:creationId xmlns:a16="http://schemas.microsoft.com/office/drawing/2014/main" id="{D4606E6E-259B-3CBA-059D-3D306DC01AB7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Sześciokąt 24">
              <a:extLst>
                <a:ext uri="{FF2B5EF4-FFF2-40B4-BE49-F238E27FC236}">
                  <a16:creationId xmlns:a16="http://schemas.microsoft.com/office/drawing/2014/main" id="{87028104-92DC-5B39-2B23-512A24F24AC4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Sześciokąt 26">
              <a:extLst>
                <a:ext uri="{FF2B5EF4-FFF2-40B4-BE49-F238E27FC236}">
                  <a16:creationId xmlns:a16="http://schemas.microsoft.com/office/drawing/2014/main" id="{6F93BACC-5C35-A1F7-979E-1AC637D99C5B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8C0D67B9-B9DA-7FBE-3967-EA887DF796E0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E86F85BA-77F0-8F7C-AEC9-A8C9B62AAD70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1E8E4CE2-ABDA-F486-847E-27BDC3F6A2A8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FEF2ECEA-19EE-59EE-3701-162F73793DAA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Sześciokąt 32">
              <a:extLst>
                <a:ext uri="{FF2B5EF4-FFF2-40B4-BE49-F238E27FC236}">
                  <a16:creationId xmlns:a16="http://schemas.microsoft.com/office/drawing/2014/main" id="{5521419E-811B-FC4E-0788-49A575E430C8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3126474D-BFB5-1BC4-D6AE-BE53AC0C7777}"/>
                </a:ext>
              </a:extLst>
            </p:cNvPr>
            <p:cNvCxnSpPr>
              <a:cxnSpLocks/>
              <a:endCxn id="33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32B3979B-D74B-8B14-DEEA-88DD7ABE355D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wal 35">
              <a:extLst>
                <a:ext uri="{FF2B5EF4-FFF2-40B4-BE49-F238E27FC236}">
                  <a16:creationId xmlns:a16="http://schemas.microsoft.com/office/drawing/2014/main" id="{A89502EB-3F15-82BC-B5BE-647B6ECF1801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7" name="Łącznik prosty 36">
              <a:extLst>
                <a:ext uri="{FF2B5EF4-FFF2-40B4-BE49-F238E27FC236}">
                  <a16:creationId xmlns:a16="http://schemas.microsoft.com/office/drawing/2014/main" id="{6D7EDA9A-EB06-F519-8A0A-3056B0DC520C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C982E7AF-47AD-C456-D500-42DA1AAC76E1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9" name="Dowolny kształt: kształt 38">
            <a:extLst>
              <a:ext uri="{FF2B5EF4-FFF2-40B4-BE49-F238E27FC236}">
                <a16:creationId xmlns:a16="http://schemas.microsoft.com/office/drawing/2014/main" id="{0967E8F5-5F21-67B6-49C0-4CED0E3A74A6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5" name="Obraz 4" descr="Grupa osób wykonujących operację masażu">
            <a:extLst>
              <a:ext uri="{FF2B5EF4-FFF2-40B4-BE49-F238E27FC236}">
                <a16:creationId xmlns:a16="http://schemas.microsoft.com/office/drawing/2014/main" id="{92C78F56-0FEB-4FBC-0B02-AC597D7F54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3" t="-1775" r="39235" b="1775"/>
          <a:stretch/>
        </p:blipFill>
        <p:spPr>
          <a:xfrm>
            <a:off x="-4209612" y="555406"/>
            <a:ext cx="5400000" cy="5400000"/>
          </a:xfrm>
          <a:prstGeom prst="flowChartConnector">
            <a:avLst/>
          </a:prstGeom>
        </p:spPr>
      </p:pic>
      <p:pic>
        <p:nvPicPr>
          <p:cNvPr id="13" name="Grafika 12" descr="Aspiracja kontur">
            <a:extLst>
              <a:ext uri="{FF2B5EF4-FFF2-40B4-BE49-F238E27FC236}">
                <a16:creationId xmlns:a16="http://schemas.microsoft.com/office/drawing/2014/main" id="{2E9E7277-1D29-007A-DFBC-047D302F1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25864" y="4918742"/>
            <a:ext cx="1939258" cy="1939258"/>
          </a:xfrm>
          <a:prstGeom prst="rect">
            <a:avLst/>
          </a:prstGeom>
        </p:spPr>
      </p:pic>
      <p:pic>
        <p:nvPicPr>
          <p:cNvPr id="15" name="Grafika 14" descr="Kolarstwo kontur">
            <a:extLst>
              <a:ext uri="{FF2B5EF4-FFF2-40B4-BE49-F238E27FC236}">
                <a16:creationId xmlns:a16="http://schemas.microsoft.com/office/drawing/2014/main" id="{B6130437-B5A6-6308-3058-A3C1830B05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49458" y="4704631"/>
            <a:ext cx="2017973" cy="2017973"/>
          </a:xfrm>
          <a:prstGeom prst="rect">
            <a:avLst/>
          </a:prstGeom>
        </p:spPr>
      </p:pic>
      <p:pic>
        <p:nvPicPr>
          <p:cNvPr id="18" name="Grafika 17" descr="Medytacja kontur">
            <a:extLst>
              <a:ext uri="{FF2B5EF4-FFF2-40B4-BE49-F238E27FC236}">
                <a16:creationId xmlns:a16="http://schemas.microsoft.com/office/drawing/2014/main" id="{1659631C-6371-58A5-0BD9-DCC5FF037F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63205" y="2475872"/>
            <a:ext cx="1867973" cy="1867973"/>
          </a:xfrm>
          <a:prstGeom prst="rect">
            <a:avLst/>
          </a:prstGeom>
        </p:spPr>
      </p:pic>
      <p:pic>
        <p:nvPicPr>
          <p:cNvPr id="40" name="Grafika 39" descr="Łyżwiarstwo kontur">
            <a:extLst>
              <a:ext uri="{FF2B5EF4-FFF2-40B4-BE49-F238E27FC236}">
                <a16:creationId xmlns:a16="http://schemas.microsoft.com/office/drawing/2014/main" id="{D133A1FA-7248-A195-7F8D-DBD2240CBE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793258">
            <a:off x="5229038" y="211598"/>
            <a:ext cx="1938798" cy="1938798"/>
          </a:xfrm>
          <a:prstGeom prst="rect">
            <a:avLst/>
          </a:prstGeom>
        </p:spPr>
      </p:pic>
      <p:pic>
        <p:nvPicPr>
          <p:cNvPr id="42" name="Grafika 41" descr="Skakanka kontur">
            <a:extLst>
              <a:ext uri="{FF2B5EF4-FFF2-40B4-BE49-F238E27FC236}">
                <a16:creationId xmlns:a16="http://schemas.microsoft.com/office/drawing/2014/main" id="{0DD73FF2-AB03-29BE-97C8-31F6E30886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34659" y="2023089"/>
            <a:ext cx="1386769" cy="1386769"/>
          </a:xfrm>
          <a:prstGeom prst="rect">
            <a:avLst/>
          </a:prstGeom>
        </p:spPr>
      </p:pic>
      <p:pic>
        <p:nvPicPr>
          <p:cNvPr id="44" name="Grafika 43" descr="Joga kontur">
            <a:extLst>
              <a:ext uri="{FF2B5EF4-FFF2-40B4-BE49-F238E27FC236}">
                <a16:creationId xmlns:a16="http://schemas.microsoft.com/office/drawing/2014/main" id="{0E91D0F7-F780-4148-E9DF-26D3CA944E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37782" y="3163057"/>
            <a:ext cx="1747388" cy="1747388"/>
          </a:xfrm>
          <a:prstGeom prst="rect">
            <a:avLst/>
          </a:prstGeom>
        </p:spPr>
      </p:pic>
      <p:pic>
        <p:nvPicPr>
          <p:cNvPr id="46" name="Grafika 45" descr="Joga kontur">
            <a:extLst>
              <a:ext uri="{FF2B5EF4-FFF2-40B4-BE49-F238E27FC236}">
                <a16:creationId xmlns:a16="http://schemas.microsoft.com/office/drawing/2014/main" id="{32D608C9-7130-E387-881D-F4477211A0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888030">
            <a:off x="10714789" y="1910168"/>
            <a:ext cx="1305268" cy="1305268"/>
          </a:xfrm>
          <a:prstGeom prst="rect">
            <a:avLst/>
          </a:prstGeom>
        </p:spPr>
      </p:pic>
      <p:pic>
        <p:nvPicPr>
          <p:cNvPr id="48" name="Grafika 47" descr="Sylwetka Buddy kontur">
            <a:extLst>
              <a:ext uri="{FF2B5EF4-FFF2-40B4-BE49-F238E27FC236}">
                <a16:creationId xmlns:a16="http://schemas.microsoft.com/office/drawing/2014/main" id="{84707F5F-5CF3-6DFC-7D28-38C4D7A669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378077" y="276293"/>
            <a:ext cx="1167470" cy="11674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84BEB55-F8EF-75D2-FE22-86CAB7190E03}"/>
              </a:ext>
            </a:extLst>
          </p:cNvPr>
          <p:cNvSpPr txBox="1"/>
          <p:nvPr/>
        </p:nvSpPr>
        <p:spPr>
          <a:xfrm>
            <a:off x="2728758" y="219426"/>
            <a:ext cx="94632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    Liceum Rekreacyjno-Rehabilitacyjne </a:t>
            </a:r>
          </a:p>
          <a:p>
            <a:pPr algn="l"/>
            <a:endParaRPr lang="pl-PL" sz="2800" b="1" i="0" dirty="0">
              <a:solidFill>
                <a:srgbClr val="156082"/>
              </a:solidFill>
              <a:effectLst/>
              <a:latin typeface="Bookman Old Style" panose="02050604050505020204" pitchFamily="18" charset="0"/>
            </a:endParaRPr>
          </a:p>
          <a:p>
            <a:pPr algn="l"/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	</a:t>
            </a:r>
            <a:r>
              <a:rPr lang="pl-PL" sz="28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TWÓJ RUCH KU PRZYSZŁOŚĆI</a:t>
            </a:r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!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54D16F5-E1BD-D482-B683-715ED532FAFC}"/>
              </a:ext>
            </a:extLst>
          </p:cNvPr>
          <p:cNvSpPr txBox="1"/>
          <p:nvPr/>
        </p:nvSpPr>
        <p:spPr>
          <a:xfrm>
            <a:off x="3029601" y="5149249"/>
            <a:ext cx="87441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W ramach zajęć współpracujemy:</a:t>
            </a:r>
          </a:p>
          <a:p>
            <a:endParaRPr lang="pl-PL" sz="1600" i="0" dirty="0">
              <a:solidFill>
                <a:srgbClr val="156082"/>
              </a:solidFill>
              <a:effectLst/>
              <a:latin typeface="Bookman Old Style" panose="02050604050505020204" pitchFamily="18" charset="0"/>
            </a:endParaRPr>
          </a:p>
          <a:p>
            <a:pPr marL="285750" indent="-285750">
              <a:buClr>
                <a:srgbClr val="156082"/>
              </a:buClr>
              <a:buFont typeface="Wingdings" panose="05000000000000000000" pitchFamily="2" charset="2"/>
              <a:buChar char="ü"/>
            </a:pPr>
            <a:r>
              <a:rPr lang="pl-PL" sz="2000" i="0" dirty="0">
                <a:solidFill>
                  <a:srgbClr val="1F1F1F"/>
                </a:solidFill>
                <a:effectLst/>
                <a:latin typeface="Bookman Old Style" panose="02050604050505020204" pitchFamily="18" charset="0"/>
              </a:rPr>
              <a:t>Zespołem Medycznych Szkół Policealnych w Ciechanowie.</a:t>
            </a:r>
            <a:endParaRPr lang="pl-PL" sz="2000" i="0" dirty="0">
              <a:solidFill>
                <a:srgbClr val="1F1F1F"/>
              </a:solidFill>
              <a:effectLst/>
              <a:latin typeface="Bookman Old Style" panose="02050604050505020204" pitchFamily="18" charset="0"/>
              <a:cs typeface="Cavolini" panose="03000502040302020204" pitchFamily="66" charset="0"/>
            </a:endParaRPr>
          </a:p>
          <a:p>
            <a:pPr marL="285750" indent="-285750">
              <a:buClr>
                <a:srgbClr val="156082"/>
              </a:buClr>
              <a:buFont typeface="Wingdings" panose="05000000000000000000" pitchFamily="2" charset="2"/>
              <a:buChar char="ü"/>
            </a:pPr>
            <a:r>
              <a:rPr lang="pl-PL" sz="2000" dirty="0">
                <a:latin typeface="Bookman Old Style" panose="02050604050505020204" pitchFamily="18" charset="0"/>
                <a:cs typeface="Cavolini" panose="03000502040302020204" pitchFamily="66" charset="0"/>
              </a:rPr>
              <a:t>Ciechanowskim Centrum Rehabilitacji.</a:t>
            </a:r>
          </a:p>
          <a:p>
            <a:pPr marL="285750" indent="-285750">
              <a:buClr>
                <a:srgbClr val="156082"/>
              </a:buClr>
              <a:buFont typeface="Wingdings" panose="05000000000000000000" pitchFamily="2" charset="2"/>
              <a:buChar char="ü"/>
            </a:pPr>
            <a:r>
              <a:rPr lang="pl-PL" sz="2000" dirty="0">
                <a:latin typeface="Bookman Old Style" panose="02050604050505020204" pitchFamily="18" charset="0"/>
                <a:cs typeface="Cavolini" panose="03000502040302020204" pitchFamily="66" charset="0"/>
              </a:rPr>
              <a:t>Polskim Czerwonym Krzyżem. </a:t>
            </a:r>
            <a:endParaRPr lang="pl-PL" sz="2000" i="0" dirty="0">
              <a:solidFill>
                <a:srgbClr val="1F1F1F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39F98CE-B520-B6C8-8AD0-95851F8561C9}"/>
              </a:ext>
            </a:extLst>
          </p:cNvPr>
          <p:cNvSpPr txBox="1"/>
          <p:nvPr/>
        </p:nvSpPr>
        <p:spPr>
          <a:xfrm>
            <a:off x="2940820" y="1571934"/>
            <a:ext cx="92243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Dlaczego warto?</a:t>
            </a:r>
          </a:p>
          <a:p>
            <a:pPr>
              <a:buNone/>
            </a:pPr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Pasja i zdrowie:</a:t>
            </a:r>
            <a:r>
              <a:rPr lang="pl-PL" sz="2000" dirty="0">
                <a:latin typeface="Bookman Old Style" panose="02050604050505020204" pitchFamily="18" charset="0"/>
              </a:rPr>
              <a:t> Połącz sport z wiedzą o rehabilitacji.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Wszechstronność:</a:t>
            </a:r>
            <a:r>
              <a:rPr lang="pl-PL" sz="2000" dirty="0">
                <a:latin typeface="Bookman Old Style" panose="02050604050505020204" pitchFamily="18" charset="0"/>
              </a:rPr>
              <a:t> Nauka o ciele, aktywności i zdrowym stylu życia.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Przyszłość:</a:t>
            </a:r>
            <a:r>
              <a:rPr lang="pl-PL" sz="2000" dirty="0">
                <a:latin typeface="Bookman Old Style" panose="02050604050505020204" pitchFamily="18" charset="0"/>
              </a:rPr>
              <a:t> Praca w fitness, rehabilitacji, sporcie lub turystyce.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Aktywna nauka: </a:t>
            </a:r>
            <a:r>
              <a:rPr lang="pl-PL" sz="2000" dirty="0">
                <a:latin typeface="Bookman Old Style" panose="02050604050505020204" pitchFamily="18" charset="0"/>
              </a:rPr>
              <a:t>Zajęcia teoretyczne, nauka poprzez działanie.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453F9BE-17AB-78AE-E6A4-BB519AD16731}"/>
              </a:ext>
            </a:extLst>
          </p:cNvPr>
          <p:cNvSpPr txBox="1"/>
          <p:nvPr/>
        </p:nvSpPr>
        <p:spPr>
          <a:xfrm>
            <a:off x="3001781" y="3615723"/>
            <a:ext cx="832996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Możliwości</a:t>
            </a:r>
            <a:r>
              <a:rPr lang="pl-PL" sz="2000" b="1" dirty="0">
                <a:latin typeface="Bookman Old Style" panose="02050604050505020204" pitchFamily="18" charset="0"/>
              </a:rPr>
              <a:t>:</a:t>
            </a:r>
          </a:p>
          <a:p>
            <a:pPr>
              <a:buNone/>
            </a:pPr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Studia: fizjoterapia, sport, turystyka, dietetyka.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Praca: centra fitness, kluby sportowe, ośrodki rehabilitacyjne.</a:t>
            </a:r>
          </a:p>
        </p:txBody>
      </p:sp>
    </p:spTree>
    <p:extLst>
      <p:ext uri="{BB962C8B-B14F-4D97-AF65-F5344CB8AC3E}">
        <p14:creationId xmlns:p14="http://schemas.microsoft.com/office/powerpoint/2010/main" val="2707222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1708">
        <p159:morph option="byObject"/>
      </p:transition>
    </mc:Choice>
    <mc:Fallback xmlns="">
      <p:transition spd="slow" advTm="21708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509C41BA-02AC-D433-5941-B65A8EF9B24E}"/>
              </a:ext>
            </a:extLst>
          </p:cNvPr>
          <p:cNvSpPr/>
          <p:nvPr/>
        </p:nvSpPr>
        <p:spPr>
          <a:xfrm>
            <a:off x="0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C9A3740A-D98D-0C31-5EF2-3A3452744EA5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4F09345-1B79-FD60-8F73-C289FAFFE3FE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7" name="Obraz 6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C57ECC39-31A9-AE44-BBC1-0F4E1F011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925" y="5222200"/>
            <a:ext cx="1546078" cy="1501541"/>
          </a:xfrm>
          <a:prstGeom prst="rect">
            <a:avLst/>
          </a:prstGeom>
        </p:spPr>
      </p:pic>
      <p:pic>
        <p:nvPicPr>
          <p:cNvPr id="9" name="Grafika 8" descr="Sztuczna inteligencja kontur">
            <a:extLst>
              <a:ext uri="{FF2B5EF4-FFF2-40B4-BE49-F238E27FC236}">
                <a16:creationId xmlns:a16="http://schemas.microsoft.com/office/drawing/2014/main" id="{E4D5D8E2-D6D9-7011-6D24-495ADF69C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2585" y="3118754"/>
            <a:ext cx="1528285" cy="1528285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3E09FFE7-5336-E217-CC4A-060DC1F49C77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23" name="Sześciokąt 22">
              <a:extLst>
                <a:ext uri="{FF2B5EF4-FFF2-40B4-BE49-F238E27FC236}">
                  <a16:creationId xmlns:a16="http://schemas.microsoft.com/office/drawing/2014/main" id="{D4606E6E-259B-3CBA-059D-3D306DC01AB7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Sześciokąt 24">
              <a:extLst>
                <a:ext uri="{FF2B5EF4-FFF2-40B4-BE49-F238E27FC236}">
                  <a16:creationId xmlns:a16="http://schemas.microsoft.com/office/drawing/2014/main" id="{87028104-92DC-5B39-2B23-512A24F24AC4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Sześciokąt 26">
              <a:extLst>
                <a:ext uri="{FF2B5EF4-FFF2-40B4-BE49-F238E27FC236}">
                  <a16:creationId xmlns:a16="http://schemas.microsoft.com/office/drawing/2014/main" id="{6F93BACC-5C35-A1F7-979E-1AC637D99C5B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8C0D67B9-B9DA-7FBE-3967-EA887DF796E0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E86F85BA-77F0-8F7C-AEC9-A8C9B62AAD70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1E8E4CE2-ABDA-F486-847E-27BDC3F6A2A8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FEF2ECEA-19EE-59EE-3701-162F73793DAA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Sześciokąt 32">
              <a:extLst>
                <a:ext uri="{FF2B5EF4-FFF2-40B4-BE49-F238E27FC236}">
                  <a16:creationId xmlns:a16="http://schemas.microsoft.com/office/drawing/2014/main" id="{5521419E-811B-FC4E-0788-49A575E430C8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3126474D-BFB5-1BC4-D6AE-BE53AC0C7777}"/>
                </a:ext>
              </a:extLst>
            </p:cNvPr>
            <p:cNvCxnSpPr>
              <a:cxnSpLocks/>
              <a:endCxn id="33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32B3979B-D74B-8B14-DEEA-88DD7ABE355D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wal 35">
              <a:extLst>
                <a:ext uri="{FF2B5EF4-FFF2-40B4-BE49-F238E27FC236}">
                  <a16:creationId xmlns:a16="http://schemas.microsoft.com/office/drawing/2014/main" id="{A89502EB-3F15-82BC-B5BE-647B6ECF1801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7" name="Łącznik prosty 36">
              <a:extLst>
                <a:ext uri="{FF2B5EF4-FFF2-40B4-BE49-F238E27FC236}">
                  <a16:creationId xmlns:a16="http://schemas.microsoft.com/office/drawing/2014/main" id="{6D7EDA9A-EB06-F519-8A0A-3056B0DC520C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C982E7AF-47AD-C456-D500-42DA1AAC76E1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9" name="Dowolny kształt: kształt 38">
            <a:extLst>
              <a:ext uri="{FF2B5EF4-FFF2-40B4-BE49-F238E27FC236}">
                <a16:creationId xmlns:a16="http://schemas.microsoft.com/office/drawing/2014/main" id="{0967E8F5-5F21-67B6-49C0-4CED0E3A74A6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5" name="Obraz 4" descr="Grupa osób wykonujących operację masażu">
            <a:extLst>
              <a:ext uri="{FF2B5EF4-FFF2-40B4-BE49-F238E27FC236}">
                <a16:creationId xmlns:a16="http://schemas.microsoft.com/office/drawing/2014/main" id="{92C78F56-0FEB-4FBC-0B02-AC597D7F54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3" t="-1775" r="39235" b="1775"/>
          <a:stretch/>
        </p:blipFill>
        <p:spPr>
          <a:xfrm>
            <a:off x="-4209612" y="555406"/>
            <a:ext cx="5400000" cy="5400000"/>
          </a:xfrm>
          <a:prstGeom prst="flowChartConnector">
            <a:avLst/>
          </a:prstGeom>
        </p:spPr>
      </p:pic>
      <p:pic>
        <p:nvPicPr>
          <p:cNvPr id="13" name="Grafika 12" descr="Aspiracja kontur">
            <a:extLst>
              <a:ext uri="{FF2B5EF4-FFF2-40B4-BE49-F238E27FC236}">
                <a16:creationId xmlns:a16="http://schemas.microsoft.com/office/drawing/2014/main" id="{2E9E7277-1D29-007A-DFBC-047D302F1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0737" y="2232863"/>
            <a:ext cx="1939258" cy="1939258"/>
          </a:xfrm>
          <a:prstGeom prst="rect">
            <a:avLst/>
          </a:prstGeom>
        </p:spPr>
      </p:pic>
      <p:pic>
        <p:nvPicPr>
          <p:cNvPr id="15" name="Grafika 14" descr="Kolarstwo kontur">
            <a:extLst>
              <a:ext uri="{FF2B5EF4-FFF2-40B4-BE49-F238E27FC236}">
                <a16:creationId xmlns:a16="http://schemas.microsoft.com/office/drawing/2014/main" id="{B6130437-B5A6-6308-3058-A3C1830B05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22022" y="4119290"/>
            <a:ext cx="2017973" cy="2017973"/>
          </a:xfrm>
          <a:prstGeom prst="rect">
            <a:avLst/>
          </a:prstGeom>
        </p:spPr>
      </p:pic>
      <p:pic>
        <p:nvPicPr>
          <p:cNvPr id="40" name="Grafika 39" descr="Łyżwiarstwo kontur">
            <a:extLst>
              <a:ext uri="{FF2B5EF4-FFF2-40B4-BE49-F238E27FC236}">
                <a16:creationId xmlns:a16="http://schemas.microsoft.com/office/drawing/2014/main" id="{D133A1FA-7248-A195-7F8D-DBD2240CBE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793258">
            <a:off x="8758059" y="4308712"/>
            <a:ext cx="1938798" cy="1938798"/>
          </a:xfrm>
          <a:prstGeom prst="rect">
            <a:avLst/>
          </a:prstGeom>
        </p:spPr>
      </p:pic>
      <p:pic>
        <p:nvPicPr>
          <p:cNvPr id="42" name="Grafika 41" descr="Skakanka kontur">
            <a:extLst>
              <a:ext uri="{FF2B5EF4-FFF2-40B4-BE49-F238E27FC236}">
                <a16:creationId xmlns:a16="http://schemas.microsoft.com/office/drawing/2014/main" id="{0DD73FF2-AB03-29BE-97C8-31F6E30886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10611" y="3425905"/>
            <a:ext cx="1386769" cy="1386769"/>
          </a:xfrm>
          <a:prstGeom prst="rect">
            <a:avLst/>
          </a:prstGeom>
        </p:spPr>
      </p:pic>
      <p:pic>
        <p:nvPicPr>
          <p:cNvPr id="44" name="Grafika 43" descr="Joga kontur">
            <a:extLst>
              <a:ext uri="{FF2B5EF4-FFF2-40B4-BE49-F238E27FC236}">
                <a16:creationId xmlns:a16="http://schemas.microsoft.com/office/drawing/2014/main" id="{0E91D0F7-F780-4148-E9DF-26D3CA944E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56807" y="365639"/>
            <a:ext cx="1747388" cy="1747388"/>
          </a:xfrm>
          <a:prstGeom prst="rect">
            <a:avLst/>
          </a:prstGeom>
        </p:spPr>
      </p:pic>
      <p:sp>
        <p:nvSpPr>
          <p:cNvPr id="24" name="Owal 23">
            <a:extLst>
              <a:ext uri="{FF2B5EF4-FFF2-40B4-BE49-F238E27FC236}">
                <a16:creationId xmlns:a16="http://schemas.microsoft.com/office/drawing/2014/main" id="{1B4A670C-EDE9-A834-A56B-0F32A7CC7CE1}"/>
              </a:ext>
            </a:extLst>
          </p:cNvPr>
          <p:cNvSpPr/>
          <p:nvPr/>
        </p:nvSpPr>
        <p:spPr>
          <a:xfrm>
            <a:off x="8049928" y="140775"/>
            <a:ext cx="3960000" cy="396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6" name="Grafika 45" descr="Joga kontur">
            <a:extLst>
              <a:ext uri="{FF2B5EF4-FFF2-40B4-BE49-F238E27FC236}">
                <a16:creationId xmlns:a16="http://schemas.microsoft.com/office/drawing/2014/main" id="{32D608C9-7130-E387-881D-F4477211A0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888030">
            <a:off x="3219588" y="5114696"/>
            <a:ext cx="1305268" cy="1305268"/>
          </a:xfrm>
          <a:prstGeom prst="rect">
            <a:avLst/>
          </a:prstGeom>
        </p:spPr>
      </p:pic>
      <p:pic>
        <p:nvPicPr>
          <p:cNvPr id="4" name="Obraz 3" descr="Obraz zawierający w pomieszczeniu, ubrania, osoba, podłoga&#10;&#10;Opis wygenerowany automatycznie">
            <a:extLst>
              <a:ext uri="{FF2B5EF4-FFF2-40B4-BE49-F238E27FC236}">
                <a16:creationId xmlns:a16="http://schemas.microsoft.com/office/drawing/2014/main" id="{174674A8-3AC0-4E3D-2F80-B6BB932EE5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" b="9542"/>
          <a:stretch/>
        </p:blipFill>
        <p:spPr>
          <a:xfrm>
            <a:off x="8221958" y="325479"/>
            <a:ext cx="3600000" cy="3600000"/>
          </a:xfrm>
          <a:prstGeom prst="ellipse">
            <a:avLst/>
          </a:prstGeom>
        </p:spPr>
      </p:pic>
      <p:sp>
        <p:nvSpPr>
          <p:cNvPr id="19" name="Owal 18">
            <a:extLst>
              <a:ext uri="{FF2B5EF4-FFF2-40B4-BE49-F238E27FC236}">
                <a16:creationId xmlns:a16="http://schemas.microsoft.com/office/drawing/2014/main" id="{51DC6D2D-E05C-BC3E-EC1E-384643B9B9C7}"/>
              </a:ext>
            </a:extLst>
          </p:cNvPr>
          <p:cNvSpPr/>
          <p:nvPr/>
        </p:nvSpPr>
        <p:spPr>
          <a:xfrm>
            <a:off x="2937808" y="97617"/>
            <a:ext cx="3240000" cy="324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 descr="Obraz zawierający osoba, Kończyna, w pomieszczeniu, nadgarstek&#10;&#10;Opis wygenerowany automatycznie">
            <a:extLst>
              <a:ext uri="{FF2B5EF4-FFF2-40B4-BE49-F238E27FC236}">
                <a16:creationId xmlns:a16="http://schemas.microsoft.com/office/drawing/2014/main" id="{F767D834-E130-C01A-D503-2E8AE1344D8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1" t="4398" r="1411" b="20601"/>
          <a:stretch/>
        </p:blipFill>
        <p:spPr>
          <a:xfrm>
            <a:off x="3113595" y="287119"/>
            <a:ext cx="2880000" cy="2880000"/>
          </a:xfrm>
          <a:prstGeom prst="ellipse">
            <a:avLst/>
          </a:prstGeom>
        </p:spPr>
      </p:pic>
      <p:sp>
        <p:nvSpPr>
          <p:cNvPr id="22" name="Owal 21">
            <a:extLst>
              <a:ext uri="{FF2B5EF4-FFF2-40B4-BE49-F238E27FC236}">
                <a16:creationId xmlns:a16="http://schemas.microsoft.com/office/drawing/2014/main" id="{21FAADF9-49CD-44C3-6036-D044DADD9579}"/>
              </a:ext>
            </a:extLst>
          </p:cNvPr>
          <p:cNvSpPr/>
          <p:nvPr/>
        </p:nvSpPr>
        <p:spPr>
          <a:xfrm>
            <a:off x="4828242" y="2757225"/>
            <a:ext cx="3960000" cy="396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 descr="Obraz zawierający ubrania, osoba, w pomieszczeniu, ludzie&#10;&#10;Opis wygenerowany automatycznie">
            <a:extLst>
              <a:ext uri="{FF2B5EF4-FFF2-40B4-BE49-F238E27FC236}">
                <a16:creationId xmlns:a16="http://schemas.microsoft.com/office/drawing/2014/main" id="{AD936E45-4375-A86E-B44C-DECED2435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8" t="-2829" r="28906" b="2829"/>
          <a:stretch/>
        </p:blipFill>
        <p:spPr>
          <a:xfrm>
            <a:off x="5022312" y="2916776"/>
            <a:ext cx="3600000" cy="3600000"/>
          </a:xfrm>
          <a:prstGeom prst="ellipse">
            <a:avLst/>
          </a:prstGeom>
        </p:spPr>
      </p:pic>
      <p:pic>
        <p:nvPicPr>
          <p:cNvPr id="18" name="Grafika 17" descr="Medytacja kontur">
            <a:extLst>
              <a:ext uri="{FF2B5EF4-FFF2-40B4-BE49-F238E27FC236}">
                <a16:creationId xmlns:a16="http://schemas.microsoft.com/office/drawing/2014/main" id="{1659631C-6371-58A5-0BD9-DCC5FF037FC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669919" y="2376633"/>
            <a:ext cx="1867973" cy="1867973"/>
          </a:xfrm>
          <a:prstGeom prst="rect">
            <a:avLst/>
          </a:prstGeom>
        </p:spPr>
      </p:pic>
      <p:pic>
        <p:nvPicPr>
          <p:cNvPr id="48" name="Grafika 47" descr="Sylwetka Buddy kontur">
            <a:extLst>
              <a:ext uri="{FF2B5EF4-FFF2-40B4-BE49-F238E27FC236}">
                <a16:creationId xmlns:a16="http://schemas.microsoft.com/office/drawing/2014/main" id="{84707F5F-5CF3-6DFC-7D28-38C4D7A6691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024530" y="67564"/>
            <a:ext cx="1167470" cy="116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31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631">
        <p159:morph option="byObject"/>
      </p:transition>
    </mc:Choice>
    <mc:Fallback xmlns="">
      <p:transition spd="slow" advTm="663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509C41BA-02AC-D433-5941-B65A8EF9B24E}"/>
              </a:ext>
            </a:extLst>
          </p:cNvPr>
          <p:cNvSpPr/>
          <p:nvPr/>
        </p:nvSpPr>
        <p:spPr>
          <a:xfrm>
            <a:off x="0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C9A3740A-D98D-0C31-5EF2-3A3452744EA5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4F09345-1B79-FD60-8F73-C289FAFFE3FE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7" name="Obraz 6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C57ECC39-31A9-AE44-BBC1-0F4E1F011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547" y="201612"/>
            <a:ext cx="1546078" cy="150154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84BEB55-F8EF-75D2-FE22-86CAB7190E03}"/>
              </a:ext>
            </a:extLst>
          </p:cNvPr>
          <p:cNvSpPr txBox="1"/>
          <p:nvPr/>
        </p:nvSpPr>
        <p:spPr>
          <a:xfrm>
            <a:off x="2728760" y="133953"/>
            <a:ext cx="946324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      Liceum Psychologiczno-Społeczne</a:t>
            </a:r>
            <a:endParaRPr lang="pl-PL" sz="2800" b="1" dirty="0">
              <a:solidFill>
                <a:srgbClr val="156082"/>
              </a:solidFill>
              <a:latin typeface="Bookman Old Style" panose="02050604050505020204" pitchFamily="18" charset="0"/>
            </a:endParaRPr>
          </a:p>
          <a:p>
            <a:pPr algn="l"/>
            <a:endParaRPr lang="pl-PL" sz="1200" b="1" i="0" dirty="0">
              <a:solidFill>
                <a:srgbClr val="156082"/>
              </a:solidFill>
              <a:effectLst/>
              <a:latin typeface="Bookman Old Style" panose="02050604050505020204" pitchFamily="18" charset="0"/>
            </a:endParaRPr>
          </a:p>
          <a:p>
            <a:pPr algn="l"/>
            <a:r>
              <a:rPr lang="pl-PL" sz="28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                  TWOJA PRZYSZŁOŚĆ </a:t>
            </a:r>
          </a:p>
          <a:p>
            <a:pPr algn="l"/>
            <a:r>
              <a:rPr lang="pl-PL" sz="28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             W LUDZKICH RELACJACH</a:t>
            </a:r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!</a:t>
            </a:r>
          </a:p>
        </p:txBody>
      </p:sp>
      <p:pic>
        <p:nvPicPr>
          <p:cNvPr id="9" name="Grafika 8" descr="Sztuczna inteligencja kontur">
            <a:extLst>
              <a:ext uri="{FF2B5EF4-FFF2-40B4-BE49-F238E27FC236}">
                <a16:creationId xmlns:a16="http://schemas.microsoft.com/office/drawing/2014/main" id="{E4D5D8E2-D6D9-7011-6D24-495ADF69C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7465" y="2610900"/>
            <a:ext cx="1528285" cy="1528285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3E09FFE7-5336-E217-CC4A-060DC1F49C77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23" name="Sześciokąt 22">
              <a:extLst>
                <a:ext uri="{FF2B5EF4-FFF2-40B4-BE49-F238E27FC236}">
                  <a16:creationId xmlns:a16="http://schemas.microsoft.com/office/drawing/2014/main" id="{D4606E6E-259B-3CBA-059D-3D306DC01AB7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Sześciokąt 24">
              <a:extLst>
                <a:ext uri="{FF2B5EF4-FFF2-40B4-BE49-F238E27FC236}">
                  <a16:creationId xmlns:a16="http://schemas.microsoft.com/office/drawing/2014/main" id="{87028104-92DC-5B39-2B23-512A24F24AC4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Sześciokąt 26">
              <a:extLst>
                <a:ext uri="{FF2B5EF4-FFF2-40B4-BE49-F238E27FC236}">
                  <a16:creationId xmlns:a16="http://schemas.microsoft.com/office/drawing/2014/main" id="{6F93BACC-5C35-A1F7-979E-1AC637D99C5B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8C0D67B9-B9DA-7FBE-3967-EA887DF796E0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E86F85BA-77F0-8F7C-AEC9-A8C9B62AAD70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1E8E4CE2-ABDA-F486-847E-27BDC3F6A2A8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FEF2ECEA-19EE-59EE-3701-162F73793DAA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Sześciokąt 32">
              <a:extLst>
                <a:ext uri="{FF2B5EF4-FFF2-40B4-BE49-F238E27FC236}">
                  <a16:creationId xmlns:a16="http://schemas.microsoft.com/office/drawing/2014/main" id="{5521419E-811B-FC4E-0788-49A575E430C8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3126474D-BFB5-1BC4-D6AE-BE53AC0C7777}"/>
                </a:ext>
              </a:extLst>
            </p:cNvPr>
            <p:cNvCxnSpPr>
              <a:cxnSpLocks/>
              <a:endCxn id="33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32B3979B-D74B-8B14-DEEA-88DD7ABE355D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wal 35">
              <a:extLst>
                <a:ext uri="{FF2B5EF4-FFF2-40B4-BE49-F238E27FC236}">
                  <a16:creationId xmlns:a16="http://schemas.microsoft.com/office/drawing/2014/main" id="{A89502EB-3F15-82BC-B5BE-647B6ECF1801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7" name="Łącznik prosty 36">
              <a:extLst>
                <a:ext uri="{FF2B5EF4-FFF2-40B4-BE49-F238E27FC236}">
                  <a16:creationId xmlns:a16="http://schemas.microsoft.com/office/drawing/2014/main" id="{6D7EDA9A-EB06-F519-8A0A-3056B0DC520C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C982E7AF-47AD-C456-D500-42DA1AAC76E1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9" name="Dowolny kształt: kształt 38">
            <a:extLst>
              <a:ext uri="{FF2B5EF4-FFF2-40B4-BE49-F238E27FC236}">
                <a16:creationId xmlns:a16="http://schemas.microsoft.com/office/drawing/2014/main" id="{0967E8F5-5F21-67B6-49C0-4CED0E3A74A6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5" name="Obraz 4" descr="Papierowa głowica ze strzałką">
            <a:extLst>
              <a:ext uri="{FF2B5EF4-FFF2-40B4-BE49-F238E27FC236}">
                <a16:creationId xmlns:a16="http://schemas.microsoft.com/office/drawing/2014/main" id="{A0055967-2662-93DC-AD09-F6B234F4D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6" t="22502" r="16886" b="10832"/>
          <a:stretch/>
        </p:blipFill>
        <p:spPr>
          <a:xfrm>
            <a:off x="-4190302" y="538324"/>
            <a:ext cx="5400000" cy="5400000"/>
          </a:xfrm>
          <a:prstGeom prst="flowChartConnector">
            <a:avLst/>
          </a:prstGeom>
        </p:spPr>
      </p:pic>
      <p:pic>
        <p:nvPicPr>
          <p:cNvPr id="13" name="Grafika 12" descr="Taniec kontur">
            <a:extLst>
              <a:ext uri="{FF2B5EF4-FFF2-40B4-BE49-F238E27FC236}">
                <a16:creationId xmlns:a16="http://schemas.microsoft.com/office/drawing/2014/main" id="{26CFAC87-CB55-383B-3669-72A3A4E57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09665" y="1030443"/>
            <a:ext cx="1846858" cy="1846858"/>
          </a:xfrm>
          <a:prstGeom prst="rect">
            <a:avLst/>
          </a:prstGeom>
        </p:spPr>
      </p:pic>
      <p:pic>
        <p:nvPicPr>
          <p:cNvPr id="15" name="Grafika 14" descr="Zdrowie psychiczne kontur">
            <a:extLst>
              <a:ext uri="{FF2B5EF4-FFF2-40B4-BE49-F238E27FC236}">
                <a16:creationId xmlns:a16="http://schemas.microsoft.com/office/drawing/2014/main" id="{05D8E3A8-1CD4-1334-141F-7E991D878F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60379" y="4058698"/>
            <a:ext cx="1821867" cy="1821867"/>
          </a:xfrm>
          <a:prstGeom prst="rect">
            <a:avLst/>
          </a:prstGeom>
        </p:spPr>
      </p:pic>
      <p:pic>
        <p:nvPicPr>
          <p:cNvPr id="18" name="Grafika 17" descr="Prawa i lewa półkula mózgu kontur">
            <a:extLst>
              <a:ext uri="{FF2B5EF4-FFF2-40B4-BE49-F238E27FC236}">
                <a16:creationId xmlns:a16="http://schemas.microsoft.com/office/drawing/2014/main" id="{50F856FF-C14B-7E5C-8C1C-C5CAF6400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855719">
            <a:off x="9456643" y="5241756"/>
            <a:ext cx="1550066" cy="1550066"/>
          </a:xfrm>
          <a:prstGeom prst="rect">
            <a:avLst/>
          </a:prstGeom>
        </p:spPr>
      </p:pic>
      <p:pic>
        <p:nvPicPr>
          <p:cNvPr id="40" name="Grafika 39" descr="Odbicie kontur">
            <a:extLst>
              <a:ext uri="{FF2B5EF4-FFF2-40B4-BE49-F238E27FC236}">
                <a16:creationId xmlns:a16="http://schemas.microsoft.com/office/drawing/2014/main" id="{0C6F27B9-3482-1A37-9845-514F5C99D7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679738">
            <a:off x="4143864" y="4438173"/>
            <a:ext cx="2285568" cy="228556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4AFA057-0AD8-6056-9154-1CF3DB71294C}"/>
              </a:ext>
            </a:extLst>
          </p:cNvPr>
          <p:cNvSpPr txBox="1"/>
          <p:nvPr/>
        </p:nvSpPr>
        <p:spPr>
          <a:xfrm>
            <a:off x="2985457" y="5054715"/>
            <a:ext cx="920810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W ramach zajęć współpracujemy:</a:t>
            </a:r>
          </a:p>
          <a:p>
            <a:pPr algn="just"/>
            <a:endParaRPr lang="pl-PL" sz="1000" i="0" dirty="0">
              <a:solidFill>
                <a:srgbClr val="1F1F1F"/>
              </a:solidFill>
              <a:effectLst/>
              <a:latin typeface="Bookman Old Style" panose="02050604050505020204" pitchFamily="18" charset="0"/>
            </a:endParaRPr>
          </a:p>
          <a:p>
            <a:pPr marL="342900" indent="-342900">
              <a:buClr>
                <a:srgbClr val="156082"/>
              </a:buClr>
              <a:buFont typeface="Wingdings" panose="05000000000000000000" pitchFamily="2" charset="2"/>
              <a:buChar char="ü"/>
            </a:pPr>
            <a:r>
              <a:rPr lang="pl-PL" sz="2000" i="0" dirty="0">
                <a:solidFill>
                  <a:srgbClr val="1F1F1F"/>
                </a:solidFill>
                <a:effectLst/>
                <a:latin typeface="Bookman Old Style" panose="02050604050505020204" pitchFamily="18" charset="0"/>
              </a:rPr>
              <a:t>Powiatową Stacją Sanitarno</a:t>
            </a:r>
            <a:r>
              <a:rPr lang="pl-PL" sz="2000" dirty="0">
                <a:solidFill>
                  <a:srgbClr val="1F1F1F"/>
                </a:solidFill>
                <a:latin typeface="Bookman Old Style" panose="02050604050505020204" pitchFamily="18" charset="0"/>
              </a:rPr>
              <a:t>-</a:t>
            </a:r>
            <a:r>
              <a:rPr lang="pl-PL" sz="2000" i="0" dirty="0">
                <a:solidFill>
                  <a:srgbClr val="1F1F1F"/>
                </a:solidFill>
                <a:effectLst/>
                <a:latin typeface="Bookman Old Style" panose="02050604050505020204" pitchFamily="18" charset="0"/>
              </a:rPr>
              <a:t>Epidemiologicznej w Ciechanowie.</a:t>
            </a:r>
          </a:p>
          <a:p>
            <a:pPr marL="342900" indent="-342900">
              <a:buClr>
                <a:srgbClr val="156082"/>
              </a:buClr>
              <a:buFont typeface="Wingdings" panose="05000000000000000000" pitchFamily="2" charset="2"/>
              <a:buChar char="ü"/>
            </a:pPr>
            <a:r>
              <a:rPr lang="pl-PL" sz="2000" dirty="0">
                <a:latin typeface="Bookman Old Style" panose="02050604050505020204" pitchFamily="18" charset="0"/>
                <a:cs typeface="Cavolini" panose="03000502040302020204" pitchFamily="66" charset="0"/>
              </a:rPr>
              <a:t>Specjalnym Ośrodkiem Szkolno-Wychowawczym w Ciechanowie.</a:t>
            </a:r>
          </a:p>
          <a:p>
            <a:pPr marL="342900" indent="-342900">
              <a:buClr>
                <a:srgbClr val="156082"/>
              </a:buClr>
              <a:buFont typeface="Wingdings" panose="05000000000000000000" pitchFamily="2" charset="2"/>
              <a:buChar char="ü"/>
            </a:pPr>
            <a:r>
              <a:rPr lang="pl-PL" sz="2000" dirty="0">
                <a:latin typeface="Bookman Old Style" panose="02050604050505020204" pitchFamily="18" charset="0"/>
                <a:cs typeface="Biome Light" panose="020B0502040204020203" pitchFamily="34" charset="0"/>
              </a:rPr>
              <a:t>Państwową Akademią Nauk Stosowanych im. Ignacego Mościckiego </a:t>
            </a:r>
          </a:p>
          <a:p>
            <a:pPr>
              <a:buClr>
                <a:srgbClr val="156082"/>
              </a:buClr>
            </a:pPr>
            <a:r>
              <a:rPr lang="pl-PL" sz="2000" dirty="0">
                <a:latin typeface="Bookman Old Style" panose="02050604050505020204" pitchFamily="18" charset="0"/>
                <a:cs typeface="Biome Light" panose="020B0502040204020203" pitchFamily="34" charset="0"/>
              </a:rPr>
              <a:t>    w Ciechanowie.</a:t>
            </a:r>
            <a:endParaRPr lang="pl-PL" sz="2000" i="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109F5E6-18C3-81ED-0CF2-339AAB60819A}"/>
              </a:ext>
            </a:extLst>
          </p:cNvPr>
          <p:cNvSpPr txBox="1"/>
          <p:nvPr/>
        </p:nvSpPr>
        <p:spPr>
          <a:xfrm>
            <a:off x="2909734" y="1556590"/>
            <a:ext cx="9209665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Dlaczego warto?</a:t>
            </a:r>
          </a:p>
          <a:p>
            <a:pPr>
              <a:buNone/>
            </a:pPr>
            <a:endParaRPr lang="pl-PL" sz="10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Poznaj ludzki umysł:</a:t>
            </a:r>
            <a:r>
              <a:rPr lang="pl-PL" sz="2000" dirty="0">
                <a:latin typeface="Bookman Old Style" panose="02050604050505020204" pitchFamily="18" charset="0"/>
              </a:rPr>
              <a:t> zgłębiaj tajniki psychologii i socjologii.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Rozwijaj kompetencje:</a:t>
            </a:r>
            <a:r>
              <a:rPr lang="pl-PL" sz="2000" dirty="0">
                <a:latin typeface="Bookman Old Style" panose="02050604050505020204" pitchFamily="18" charset="0"/>
              </a:rPr>
              <a:t> naucz się komunikacji, empatii </a:t>
            </a:r>
          </a:p>
          <a:p>
            <a:r>
              <a:rPr lang="pl-PL" sz="2000" dirty="0">
                <a:latin typeface="Bookman Old Style" panose="02050604050505020204" pitchFamily="18" charset="0"/>
              </a:rPr>
              <a:t>                                       i analizy społecznej.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Kształtuj relacje:</a:t>
            </a:r>
            <a:r>
              <a:rPr lang="pl-PL" sz="2000" dirty="0">
                <a:latin typeface="Bookman Old Style" panose="02050604050505020204" pitchFamily="18" charset="0"/>
              </a:rPr>
              <a:t> zrozum, jak budować zdrowe relacje z innymi.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Przyszłość z pasją:</a:t>
            </a:r>
            <a:r>
              <a:rPr lang="pl-PL" sz="2000" dirty="0">
                <a:latin typeface="Bookman Old Style" panose="02050604050505020204" pitchFamily="18" charset="0"/>
              </a:rPr>
              <a:t> praca w zawodach związanych z pomocą innym.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7F6B432-5A76-0B54-6D0C-0A6791155742}"/>
              </a:ext>
            </a:extLst>
          </p:cNvPr>
          <p:cNvSpPr txBox="1"/>
          <p:nvPr/>
        </p:nvSpPr>
        <p:spPr>
          <a:xfrm>
            <a:off x="2965796" y="3618106"/>
            <a:ext cx="91536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Możliwości:</a:t>
            </a:r>
          </a:p>
          <a:p>
            <a:pPr>
              <a:buNone/>
            </a:pPr>
            <a:endParaRPr lang="pl-PL" sz="10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Studia: psychologia, socjologia, pedagogika, nauki społeczne.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Praca: doradztwo, edukacja, organizacje pozarządowe, procesy                 rekrutacyjne.</a:t>
            </a:r>
          </a:p>
        </p:txBody>
      </p:sp>
    </p:spTree>
    <p:extLst>
      <p:ext uri="{BB962C8B-B14F-4D97-AF65-F5344CB8AC3E}">
        <p14:creationId xmlns:p14="http://schemas.microsoft.com/office/powerpoint/2010/main" val="1825173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9923">
        <p159:morph option="byObject"/>
      </p:transition>
    </mc:Choice>
    <mc:Fallback xmlns="">
      <p:transition spd="slow" advTm="1992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509C41BA-02AC-D433-5941-B65A8EF9B24E}"/>
              </a:ext>
            </a:extLst>
          </p:cNvPr>
          <p:cNvSpPr/>
          <p:nvPr/>
        </p:nvSpPr>
        <p:spPr>
          <a:xfrm>
            <a:off x="0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C9A3740A-D98D-0C31-5EF2-3A3452744EA5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4F09345-1B79-FD60-8F73-C289FAFFE3FE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7" name="Obraz 6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C57ECC39-31A9-AE44-BBC1-0F4E1F011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925" y="5222200"/>
            <a:ext cx="1546078" cy="1501541"/>
          </a:xfrm>
          <a:prstGeom prst="rect">
            <a:avLst/>
          </a:prstGeom>
        </p:spPr>
      </p:pic>
      <p:pic>
        <p:nvPicPr>
          <p:cNvPr id="9" name="Grafika 8" descr="Sztuczna inteligencja kontur">
            <a:extLst>
              <a:ext uri="{FF2B5EF4-FFF2-40B4-BE49-F238E27FC236}">
                <a16:creationId xmlns:a16="http://schemas.microsoft.com/office/drawing/2014/main" id="{E4D5D8E2-D6D9-7011-6D24-495ADF69C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72596" y="79156"/>
            <a:ext cx="1528285" cy="1528285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3E09FFE7-5336-E217-CC4A-060DC1F49C77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23" name="Sześciokąt 22">
              <a:extLst>
                <a:ext uri="{FF2B5EF4-FFF2-40B4-BE49-F238E27FC236}">
                  <a16:creationId xmlns:a16="http://schemas.microsoft.com/office/drawing/2014/main" id="{D4606E6E-259B-3CBA-059D-3D306DC01AB7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Sześciokąt 24">
              <a:extLst>
                <a:ext uri="{FF2B5EF4-FFF2-40B4-BE49-F238E27FC236}">
                  <a16:creationId xmlns:a16="http://schemas.microsoft.com/office/drawing/2014/main" id="{87028104-92DC-5B39-2B23-512A24F24AC4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Sześciokąt 26">
              <a:extLst>
                <a:ext uri="{FF2B5EF4-FFF2-40B4-BE49-F238E27FC236}">
                  <a16:creationId xmlns:a16="http://schemas.microsoft.com/office/drawing/2014/main" id="{6F93BACC-5C35-A1F7-979E-1AC637D99C5B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8C0D67B9-B9DA-7FBE-3967-EA887DF796E0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E86F85BA-77F0-8F7C-AEC9-A8C9B62AAD70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1E8E4CE2-ABDA-F486-847E-27BDC3F6A2A8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FEF2ECEA-19EE-59EE-3701-162F73793DAA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Sześciokąt 32">
              <a:extLst>
                <a:ext uri="{FF2B5EF4-FFF2-40B4-BE49-F238E27FC236}">
                  <a16:creationId xmlns:a16="http://schemas.microsoft.com/office/drawing/2014/main" id="{5521419E-811B-FC4E-0788-49A575E430C8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3126474D-BFB5-1BC4-D6AE-BE53AC0C7777}"/>
                </a:ext>
              </a:extLst>
            </p:cNvPr>
            <p:cNvCxnSpPr>
              <a:cxnSpLocks/>
              <a:endCxn id="33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32B3979B-D74B-8B14-DEEA-88DD7ABE355D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wal 35">
              <a:extLst>
                <a:ext uri="{FF2B5EF4-FFF2-40B4-BE49-F238E27FC236}">
                  <a16:creationId xmlns:a16="http://schemas.microsoft.com/office/drawing/2014/main" id="{A89502EB-3F15-82BC-B5BE-647B6ECF1801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7" name="Łącznik prosty 36">
              <a:extLst>
                <a:ext uri="{FF2B5EF4-FFF2-40B4-BE49-F238E27FC236}">
                  <a16:creationId xmlns:a16="http://schemas.microsoft.com/office/drawing/2014/main" id="{6D7EDA9A-EB06-F519-8A0A-3056B0DC520C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C982E7AF-47AD-C456-D500-42DA1AAC76E1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9" name="Dowolny kształt: kształt 38">
            <a:extLst>
              <a:ext uri="{FF2B5EF4-FFF2-40B4-BE49-F238E27FC236}">
                <a16:creationId xmlns:a16="http://schemas.microsoft.com/office/drawing/2014/main" id="{0967E8F5-5F21-67B6-49C0-4CED0E3A74A6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5" name="Obraz 4" descr="Papierowa głowica ze strzałką">
            <a:extLst>
              <a:ext uri="{FF2B5EF4-FFF2-40B4-BE49-F238E27FC236}">
                <a16:creationId xmlns:a16="http://schemas.microsoft.com/office/drawing/2014/main" id="{A0055967-2662-93DC-AD09-F6B234F4D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6" t="22502" r="16886" b="10832"/>
          <a:stretch/>
        </p:blipFill>
        <p:spPr>
          <a:xfrm>
            <a:off x="-4190302" y="538324"/>
            <a:ext cx="5400000" cy="5400000"/>
          </a:xfrm>
          <a:prstGeom prst="flowChartConnector">
            <a:avLst/>
          </a:prstGeom>
        </p:spPr>
      </p:pic>
      <p:pic>
        <p:nvPicPr>
          <p:cNvPr id="15" name="Grafika 14" descr="Zdrowie psychiczne kontur">
            <a:extLst>
              <a:ext uri="{FF2B5EF4-FFF2-40B4-BE49-F238E27FC236}">
                <a16:creationId xmlns:a16="http://schemas.microsoft.com/office/drawing/2014/main" id="{05D8E3A8-1CD4-1334-141F-7E991D878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9776" y="4086404"/>
            <a:ext cx="1821867" cy="1821867"/>
          </a:xfrm>
          <a:prstGeom prst="rect">
            <a:avLst/>
          </a:prstGeom>
        </p:spPr>
      </p:pic>
      <p:pic>
        <p:nvPicPr>
          <p:cNvPr id="18" name="Grafika 17" descr="Prawa i lewa półkula mózgu kontur">
            <a:extLst>
              <a:ext uri="{FF2B5EF4-FFF2-40B4-BE49-F238E27FC236}">
                <a16:creationId xmlns:a16="http://schemas.microsoft.com/office/drawing/2014/main" id="{50F856FF-C14B-7E5C-8C1C-C5CAF6400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55719">
            <a:off x="3604369" y="2245969"/>
            <a:ext cx="1550066" cy="1550066"/>
          </a:xfrm>
          <a:prstGeom prst="rect">
            <a:avLst/>
          </a:prstGeom>
        </p:spPr>
      </p:pic>
      <p:sp>
        <p:nvSpPr>
          <p:cNvPr id="16" name="Owal 15">
            <a:extLst>
              <a:ext uri="{FF2B5EF4-FFF2-40B4-BE49-F238E27FC236}">
                <a16:creationId xmlns:a16="http://schemas.microsoft.com/office/drawing/2014/main" id="{F973FEAB-58BC-ED96-6703-00E2F2C653D8}"/>
              </a:ext>
            </a:extLst>
          </p:cNvPr>
          <p:cNvSpPr/>
          <p:nvPr/>
        </p:nvSpPr>
        <p:spPr>
          <a:xfrm>
            <a:off x="2809776" y="181660"/>
            <a:ext cx="3960000" cy="396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 descr="Obraz zawierający ubrania, osoba, Ludzka twarz, w pomieszczeniu&#10;&#10;Opis wygenerowany automatycznie">
            <a:extLst>
              <a:ext uri="{FF2B5EF4-FFF2-40B4-BE49-F238E27FC236}">
                <a16:creationId xmlns:a16="http://schemas.microsoft.com/office/drawing/2014/main" id="{F6117FE3-0083-21A6-3F7E-CDDB6DC90F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9776" y="361660"/>
            <a:ext cx="3600000" cy="3600000"/>
          </a:xfrm>
          <a:prstGeom prst="ellipse">
            <a:avLst/>
          </a:prstGeom>
        </p:spPr>
      </p:pic>
      <p:sp>
        <p:nvSpPr>
          <p:cNvPr id="19" name="Owal 18">
            <a:extLst>
              <a:ext uri="{FF2B5EF4-FFF2-40B4-BE49-F238E27FC236}">
                <a16:creationId xmlns:a16="http://schemas.microsoft.com/office/drawing/2014/main" id="{EE81AF47-7BDD-669D-8FC8-A88BCE91F66D}"/>
              </a:ext>
            </a:extLst>
          </p:cNvPr>
          <p:cNvSpPr/>
          <p:nvPr/>
        </p:nvSpPr>
        <p:spPr>
          <a:xfrm>
            <a:off x="6731736" y="538323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23" descr="Obraz zawierający tekst, w pomieszczeniu, ubrania, prezentacja&#10;&#10;Opis wygenerowany automatycznie">
            <a:extLst>
              <a:ext uri="{FF2B5EF4-FFF2-40B4-BE49-F238E27FC236}">
                <a16:creationId xmlns:a16="http://schemas.microsoft.com/office/drawing/2014/main" id="{6CED51D5-6CB2-4825-FDFF-F5353D4B27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1" r="12451"/>
          <a:stretch/>
        </p:blipFill>
        <p:spPr>
          <a:xfrm>
            <a:off x="6890679" y="718323"/>
            <a:ext cx="4320000" cy="4320000"/>
          </a:xfrm>
          <a:prstGeom prst="ellipse">
            <a:avLst/>
          </a:prstGeom>
        </p:spPr>
      </p:pic>
      <p:pic>
        <p:nvPicPr>
          <p:cNvPr id="40" name="Grafika 39" descr="Odbicie kontur">
            <a:extLst>
              <a:ext uri="{FF2B5EF4-FFF2-40B4-BE49-F238E27FC236}">
                <a16:creationId xmlns:a16="http://schemas.microsoft.com/office/drawing/2014/main" id="{0C6F27B9-3482-1A37-9845-514F5C99D7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679738">
            <a:off x="5523781" y="4492035"/>
            <a:ext cx="2285568" cy="2285568"/>
          </a:xfrm>
          <a:prstGeom prst="rect">
            <a:avLst/>
          </a:prstGeom>
        </p:spPr>
      </p:pic>
      <p:pic>
        <p:nvPicPr>
          <p:cNvPr id="13" name="Grafika 12" descr="Taniec kontur">
            <a:extLst>
              <a:ext uri="{FF2B5EF4-FFF2-40B4-BE49-F238E27FC236}">
                <a16:creationId xmlns:a16="http://schemas.microsoft.com/office/drawing/2014/main" id="{26CFAC87-CB55-383B-3669-72A3A4E575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86676" y="3391817"/>
            <a:ext cx="1846858" cy="184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93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236">
        <p159:morph option="byObject"/>
      </p:transition>
    </mc:Choice>
    <mc:Fallback xmlns="">
      <p:transition spd="slow" advTm="4236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9B7F53-399C-A276-9FC5-F77A71393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fika 49" descr="Babeczka kontur">
            <a:extLst>
              <a:ext uri="{FF2B5EF4-FFF2-40B4-BE49-F238E27FC236}">
                <a16:creationId xmlns:a16="http://schemas.microsoft.com/office/drawing/2014/main" id="{DBE9DD8A-8C2A-5EF7-1E80-84EC3E096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9404" y="962508"/>
            <a:ext cx="1093795" cy="1093795"/>
          </a:xfrm>
          <a:prstGeom prst="rect">
            <a:avLst/>
          </a:prstGeom>
        </p:spPr>
      </p:pic>
      <p:pic>
        <p:nvPicPr>
          <p:cNvPr id="44" name="Grafika 43" descr="Szef kuchni z wypełnieniem pełnym">
            <a:extLst>
              <a:ext uri="{FF2B5EF4-FFF2-40B4-BE49-F238E27FC236}">
                <a16:creationId xmlns:a16="http://schemas.microsoft.com/office/drawing/2014/main" id="{D831ECDA-CBEE-A05A-FB49-133B250DD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54758" y="1038875"/>
            <a:ext cx="1093795" cy="1093795"/>
          </a:xfrm>
          <a:prstGeom prst="rect">
            <a:avLst/>
          </a:prstGeom>
        </p:spPr>
      </p:pic>
      <p:pic>
        <p:nvPicPr>
          <p:cNvPr id="54" name="Grafika 53" descr="Słup energetyczny kontur">
            <a:extLst>
              <a:ext uri="{FF2B5EF4-FFF2-40B4-BE49-F238E27FC236}">
                <a16:creationId xmlns:a16="http://schemas.microsoft.com/office/drawing/2014/main" id="{DB530135-05D4-16BA-DF84-99243EEC7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2687" y="5436404"/>
            <a:ext cx="1222765" cy="122276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5058EE2-786A-75D1-F271-DA6DF32FD6F1}"/>
              </a:ext>
            </a:extLst>
          </p:cNvPr>
          <p:cNvSpPr/>
          <p:nvPr/>
        </p:nvSpPr>
        <p:spPr>
          <a:xfrm>
            <a:off x="0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19D8D412-47D3-842C-96C5-A3FDD642EFAE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07441F6-8D96-8DF9-B8C9-9F5AC7C7E7B6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7" name="Obraz 6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6BE5A0CA-E297-352B-7E9C-6D9E8EBAAB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547" y="201612"/>
            <a:ext cx="1546078" cy="150154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847BA50-BA7B-ACA2-2E9C-4D023DBE38B8}"/>
              </a:ext>
            </a:extLst>
          </p:cNvPr>
          <p:cNvSpPr txBox="1"/>
          <p:nvPr/>
        </p:nvSpPr>
        <p:spPr>
          <a:xfrm>
            <a:off x="2728760" y="133953"/>
            <a:ext cx="9463240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              Szkołą bran</a:t>
            </a:r>
            <a:r>
              <a:rPr lang="pl-PL" sz="28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żowa I stopnia</a:t>
            </a:r>
          </a:p>
          <a:p>
            <a:pPr algn="l"/>
            <a:endParaRPr lang="pl-PL" sz="2000" b="1" i="0" dirty="0">
              <a:solidFill>
                <a:srgbClr val="156082"/>
              </a:solidFill>
              <a:effectLst/>
              <a:latin typeface="Bookman Old Style" panose="02050604050505020204" pitchFamily="18" charset="0"/>
            </a:endParaRPr>
          </a:p>
          <a:p>
            <a:pPr algn="l"/>
            <a:r>
              <a:rPr lang="pl-PL" sz="2800" b="1">
                <a:solidFill>
                  <a:srgbClr val="156082"/>
                </a:solidFill>
                <a:latin typeface="Bookman Old Style"/>
              </a:rPr>
              <a:t> ZDOBYWAJ ZAWÓD, BUDUJ PRZYSZŁOŚĆ</a:t>
            </a:r>
            <a:r>
              <a:rPr lang="pl-PL" sz="2800" b="1" i="0">
                <a:solidFill>
                  <a:srgbClr val="156082"/>
                </a:solidFill>
                <a:effectLst/>
                <a:latin typeface="Bookman Old Style"/>
              </a:rPr>
              <a:t>!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8BB27330-801A-0509-B2D6-4CB158DD5488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23" name="Sześciokąt 22">
              <a:extLst>
                <a:ext uri="{FF2B5EF4-FFF2-40B4-BE49-F238E27FC236}">
                  <a16:creationId xmlns:a16="http://schemas.microsoft.com/office/drawing/2014/main" id="{E445B007-2C12-D715-8B08-FEC5F8766FE0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Sześciokąt 24">
              <a:extLst>
                <a:ext uri="{FF2B5EF4-FFF2-40B4-BE49-F238E27FC236}">
                  <a16:creationId xmlns:a16="http://schemas.microsoft.com/office/drawing/2014/main" id="{D2E3CC6E-54DF-FC27-DC3A-C86C45245F22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Sześciokąt 26">
              <a:extLst>
                <a:ext uri="{FF2B5EF4-FFF2-40B4-BE49-F238E27FC236}">
                  <a16:creationId xmlns:a16="http://schemas.microsoft.com/office/drawing/2014/main" id="{6819ACD3-2A81-CC12-29A7-7B5934AFBBF2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A79C06ED-8A8B-2F37-2287-8596287E4A58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5379E2EA-06D6-879F-76AD-E176BF9604FE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92FEE7A7-C6CA-CA7A-E4A4-8956B05E429E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B043F30A-6A10-59BC-CF63-54148F44B970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Sześciokąt 32">
              <a:extLst>
                <a:ext uri="{FF2B5EF4-FFF2-40B4-BE49-F238E27FC236}">
                  <a16:creationId xmlns:a16="http://schemas.microsoft.com/office/drawing/2014/main" id="{537105D0-63A4-AF8F-0087-5D883AE0C3B5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FC418B0D-5C2F-A0F9-4C1C-63E2EBDA1DE6}"/>
                </a:ext>
              </a:extLst>
            </p:cNvPr>
            <p:cNvCxnSpPr>
              <a:cxnSpLocks/>
              <a:endCxn id="33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BAD4BA69-1F87-EDBB-2274-C9ECCA51F0C3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wal 35">
              <a:extLst>
                <a:ext uri="{FF2B5EF4-FFF2-40B4-BE49-F238E27FC236}">
                  <a16:creationId xmlns:a16="http://schemas.microsoft.com/office/drawing/2014/main" id="{64955F26-9FC3-1D66-9537-94CE54786FAD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7" name="Łącznik prosty 36">
              <a:extLst>
                <a:ext uri="{FF2B5EF4-FFF2-40B4-BE49-F238E27FC236}">
                  <a16:creationId xmlns:a16="http://schemas.microsoft.com/office/drawing/2014/main" id="{7E17B43B-5662-A269-90FD-575B81B8DB62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B3BE0A62-A616-EB61-8085-DA19D48C58D9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9" name="Dowolny kształt: kształt 38">
            <a:extLst>
              <a:ext uri="{FF2B5EF4-FFF2-40B4-BE49-F238E27FC236}">
                <a16:creationId xmlns:a16="http://schemas.microsoft.com/office/drawing/2014/main" id="{B944D53B-840D-3754-4F6A-D2DC2E901776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BA758F0-DF51-6413-FC88-AAD63F210DF9}"/>
              </a:ext>
            </a:extLst>
          </p:cNvPr>
          <p:cNvSpPr txBox="1"/>
          <p:nvPr/>
        </p:nvSpPr>
        <p:spPr>
          <a:xfrm>
            <a:off x="2851206" y="1458515"/>
            <a:ext cx="92096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Dlaczego warto?</a:t>
            </a:r>
          </a:p>
          <a:p>
            <a:pPr>
              <a:buNone/>
            </a:pPr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Praktyczne umiejętności:</a:t>
            </a:r>
            <a:r>
              <a:rPr lang="pl-PL" sz="2000" dirty="0">
                <a:latin typeface="Bookman Old Style" panose="02050604050505020204" pitchFamily="18" charset="0"/>
              </a:rPr>
              <a:t> zdobywaj konkretne kwalifikacje zawodowe.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Szybki start:</a:t>
            </a:r>
            <a:r>
              <a:rPr lang="pl-PL" sz="2000" dirty="0">
                <a:latin typeface="Bookman Old Style" panose="02050604050505020204" pitchFamily="18" charset="0"/>
              </a:rPr>
              <a:t> wejdź na rynek pracy po 3 latach nauki.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Nauka przez działanie:</a:t>
            </a:r>
            <a:r>
              <a:rPr lang="pl-PL" sz="2000" dirty="0">
                <a:latin typeface="Bookman Old Style" panose="02050604050505020204" pitchFamily="18" charset="0"/>
              </a:rPr>
              <a:t> dużo zajęć praktycznych.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Pewna praca:</a:t>
            </a:r>
            <a:r>
              <a:rPr lang="pl-PL" sz="2000" dirty="0">
                <a:latin typeface="Bookman Old Style" panose="02050604050505020204" pitchFamily="18" charset="0"/>
              </a:rPr>
              <a:t> fachowcy są zawsze poszukiwani.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3554A07-7866-F0DC-FC8B-A89B149C84B3}"/>
              </a:ext>
            </a:extLst>
          </p:cNvPr>
          <p:cNvSpPr txBox="1"/>
          <p:nvPr/>
        </p:nvSpPr>
        <p:spPr>
          <a:xfrm>
            <a:off x="2851207" y="3580042"/>
            <a:ext cx="70399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Możliwości:</a:t>
            </a:r>
          </a:p>
          <a:p>
            <a:pPr>
              <a:buNone/>
            </a:pPr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Praca w wyuczonym zawodzie.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Kontynuacja nauki w Szkole Branżowej II stopnia.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Rozwój zawodowy poprzez kursy i szkolenia.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129787D-1E9B-17C9-2A3A-A8AD29D3E28C}"/>
              </a:ext>
            </a:extLst>
          </p:cNvPr>
          <p:cNvSpPr txBox="1"/>
          <p:nvPr/>
        </p:nvSpPr>
        <p:spPr>
          <a:xfrm>
            <a:off x="3242225" y="5476471"/>
            <a:ext cx="1222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Stolarz</a:t>
            </a:r>
            <a:endParaRPr lang="pl-PL" sz="2000" dirty="0">
              <a:latin typeface="Bookman Old Style" panose="02050604050505020204" pitchFamily="18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1DF64AA-2F7E-6715-2963-A3EA4E5AD223}"/>
              </a:ext>
            </a:extLst>
          </p:cNvPr>
          <p:cNvSpPr txBox="1"/>
          <p:nvPr/>
        </p:nvSpPr>
        <p:spPr>
          <a:xfrm>
            <a:off x="7598177" y="5768069"/>
            <a:ext cx="2050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Sprzedawca</a:t>
            </a:r>
            <a:endParaRPr lang="pl-PL" sz="2000" dirty="0">
              <a:latin typeface="Bookman Old Style" panose="02050604050505020204" pitchFamily="18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ED58B00-6A5B-DE17-C61D-608E5A5840DF}"/>
              </a:ext>
            </a:extLst>
          </p:cNvPr>
          <p:cNvSpPr txBox="1"/>
          <p:nvPr/>
        </p:nvSpPr>
        <p:spPr>
          <a:xfrm>
            <a:off x="3039967" y="6131490"/>
            <a:ext cx="51388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Mechanik pojazdów samochodowych</a:t>
            </a:r>
            <a:endParaRPr lang="pl-PL" sz="2000" dirty="0">
              <a:latin typeface="Bookman Old Style" panose="02050604050505020204" pitchFamily="18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09D9FA1D-F66A-5EFF-0F30-E7FE294A076F}"/>
              </a:ext>
            </a:extLst>
          </p:cNvPr>
          <p:cNvSpPr txBox="1"/>
          <p:nvPr/>
        </p:nvSpPr>
        <p:spPr>
          <a:xfrm>
            <a:off x="8911119" y="6363495"/>
            <a:ext cx="26530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i wiele innych…</a:t>
            </a:r>
            <a:endParaRPr lang="pl-PL" sz="2000" dirty="0">
              <a:latin typeface="Bookman Old Style" panose="02050604050505020204" pitchFamily="18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BF788C19-826C-ED8B-4DE9-9A897AF6F9DB}"/>
              </a:ext>
            </a:extLst>
          </p:cNvPr>
          <p:cNvSpPr txBox="1"/>
          <p:nvPr/>
        </p:nvSpPr>
        <p:spPr>
          <a:xfrm>
            <a:off x="10124019" y="5802474"/>
            <a:ext cx="19486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Cukiernik</a:t>
            </a:r>
            <a:endParaRPr lang="pl-PL" sz="2000" dirty="0">
              <a:latin typeface="Bookman Old Style" panose="02050604050505020204" pitchFamily="18" charset="0"/>
            </a:endParaRPr>
          </a:p>
        </p:txBody>
      </p:sp>
      <p:pic>
        <p:nvPicPr>
          <p:cNvPr id="24" name="Obraz 23" descr="Zbliżenie słupa fryzjera w czerwonych, niebieskich i białych pasach, na ścianie z kostki brukowej">
            <a:extLst>
              <a:ext uri="{FF2B5EF4-FFF2-40B4-BE49-F238E27FC236}">
                <a16:creationId xmlns:a16="http://schemas.microsoft.com/office/drawing/2014/main" id="{ED49E013-047A-A9E0-22DC-E994C6D26F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475" r="30785" b="-475"/>
          <a:stretch/>
        </p:blipFill>
        <p:spPr>
          <a:xfrm>
            <a:off x="-4203871" y="538324"/>
            <a:ext cx="5400000" cy="5400000"/>
          </a:xfrm>
          <a:prstGeom prst="flowChartConnector">
            <a:avLst/>
          </a:prstGeom>
        </p:spPr>
      </p:pic>
      <p:pic>
        <p:nvPicPr>
          <p:cNvPr id="28" name="Grafika 27" descr="Nożyczki kontur">
            <a:extLst>
              <a:ext uri="{FF2B5EF4-FFF2-40B4-BE49-F238E27FC236}">
                <a16:creationId xmlns:a16="http://schemas.microsoft.com/office/drawing/2014/main" id="{7183E459-3901-3306-A5D9-68BFF29FE2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10498" y="3051596"/>
            <a:ext cx="1261408" cy="1261408"/>
          </a:xfrm>
          <a:prstGeom prst="rect">
            <a:avLst/>
          </a:prstGeom>
        </p:spPr>
      </p:pic>
      <p:pic>
        <p:nvPicPr>
          <p:cNvPr id="42" name="Grafika 41" descr="Mechanik samochodowy kontur">
            <a:extLst>
              <a:ext uri="{FF2B5EF4-FFF2-40B4-BE49-F238E27FC236}">
                <a16:creationId xmlns:a16="http://schemas.microsoft.com/office/drawing/2014/main" id="{54FE26A8-6111-1129-A782-36781C1B30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65849" y="3365179"/>
            <a:ext cx="1112546" cy="1112546"/>
          </a:xfrm>
          <a:prstGeom prst="rect">
            <a:avLst/>
          </a:prstGeom>
        </p:spPr>
      </p:pic>
      <p:pic>
        <p:nvPicPr>
          <p:cNvPr id="46" name="Grafika 45" descr="Pracownik budowlany kontur">
            <a:extLst>
              <a:ext uri="{FF2B5EF4-FFF2-40B4-BE49-F238E27FC236}">
                <a16:creationId xmlns:a16="http://schemas.microsoft.com/office/drawing/2014/main" id="{645F6CC4-178B-3F25-8025-A7682B1344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21397" y="2794168"/>
            <a:ext cx="1285787" cy="1285787"/>
          </a:xfrm>
          <a:prstGeom prst="rect">
            <a:avLst/>
          </a:prstGeom>
        </p:spPr>
      </p:pic>
      <p:pic>
        <p:nvPicPr>
          <p:cNvPr id="48" name="Grafika 47" descr="Rogalik kontur">
            <a:extLst>
              <a:ext uri="{FF2B5EF4-FFF2-40B4-BE49-F238E27FC236}">
                <a16:creationId xmlns:a16="http://schemas.microsoft.com/office/drawing/2014/main" id="{C98AF862-5445-0E98-9995-3491B502A7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82963" y="4190433"/>
            <a:ext cx="1175316" cy="1175316"/>
          </a:xfrm>
          <a:prstGeom prst="rect">
            <a:avLst/>
          </a:prstGeom>
        </p:spPr>
      </p:pic>
      <p:pic>
        <p:nvPicPr>
          <p:cNvPr id="52" name="Grafika 51" descr="Handel elektroniczny kontur">
            <a:extLst>
              <a:ext uri="{FF2B5EF4-FFF2-40B4-BE49-F238E27FC236}">
                <a16:creationId xmlns:a16="http://schemas.microsoft.com/office/drawing/2014/main" id="{A215C8A4-3FA3-55DE-E308-4CAD327EA1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14765" y="4762405"/>
            <a:ext cx="1093670" cy="1093670"/>
          </a:xfrm>
          <a:prstGeom prst="rect">
            <a:avLst/>
          </a:prstGeom>
        </p:spPr>
      </p:pic>
      <p:sp>
        <p:nvSpPr>
          <p:cNvPr id="55" name="pole tekstowe 54">
            <a:extLst>
              <a:ext uri="{FF2B5EF4-FFF2-40B4-BE49-F238E27FC236}">
                <a16:creationId xmlns:a16="http://schemas.microsoft.com/office/drawing/2014/main" id="{33F72DBD-4FF6-0994-78E7-EA30967F4772}"/>
              </a:ext>
            </a:extLst>
          </p:cNvPr>
          <p:cNvSpPr txBox="1"/>
          <p:nvPr/>
        </p:nvSpPr>
        <p:spPr>
          <a:xfrm>
            <a:off x="4355281" y="5757988"/>
            <a:ext cx="1222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Fryzjer</a:t>
            </a:r>
            <a:endParaRPr lang="pl-PL" sz="2000" dirty="0">
              <a:latin typeface="Bookman Old Style" panose="02050604050505020204" pitchFamily="18" charset="0"/>
            </a:endParaRP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E07E6E2B-D988-F919-2E1D-B6E88BD71997}"/>
              </a:ext>
            </a:extLst>
          </p:cNvPr>
          <p:cNvSpPr txBox="1"/>
          <p:nvPr/>
        </p:nvSpPr>
        <p:spPr>
          <a:xfrm>
            <a:off x="6056479" y="5545396"/>
            <a:ext cx="14708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Elektryk</a:t>
            </a:r>
            <a:endParaRPr lang="pl-PL" sz="2000" dirty="0">
              <a:latin typeface="Bookman Old Style" panose="020506040505050202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41A6B68-D7DA-C69E-5CB9-AA15968E7362}"/>
              </a:ext>
            </a:extLst>
          </p:cNvPr>
          <p:cNvSpPr txBox="1"/>
          <p:nvPr/>
        </p:nvSpPr>
        <p:spPr>
          <a:xfrm>
            <a:off x="9001798" y="5238222"/>
            <a:ext cx="1841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Kucharz</a:t>
            </a:r>
            <a:endParaRPr lang="pl-PL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690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9923">
        <p159:morph option="byObject"/>
      </p:transition>
    </mc:Choice>
    <mc:Fallback xmlns="">
      <p:transition spd="slow" advTm="19923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63B77-A46C-ABA3-1B2A-04FA3A0D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A50FCF4D-ED75-0A02-AB7B-E2A593C69933}"/>
              </a:ext>
            </a:extLst>
          </p:cNvPr>
          <p:cNvSpPr/>
          <p:nvPr/>
        </p:nvSpPr>
        <p:spPr>
          <a:xfrm>
            <a:off x="0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1F85AB0B-AC3A-A50C-1D4C-9B9C00E9787B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6619A64-DBFB-228D-5CBD-51BA8DA53F32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7" name="Obraz 6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0500E548-9F61-C775-012D-CA736653A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925" y="5222200"/>
            <a:ext cx="1546078" cy="1501541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849B6068-0261-E51C-4875-0B7F6FE1C669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23" name="Sześciokąt 22">
              <a:extLst>
                <a:ext uri="{FF2B5EF4-FFF2-40B4-BE49-F238E27FC236}">
                  <a16:creationId xmlns:a16="http://schemas.microsoft.com/office/drawing/2014/main" id="{E0348800-D947-DB4F-99C4-67BA3CD71C9A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Sześciokąt 24">
              <a:extLst>
                <a:ext uri="{FF2B5EF4-FFF2-40B4-BE49-F238E27FC236}">
                  <a16:creationId xmlns:a16="http://schemas.microsoft.com/office/drawing/2014/main" id="{A4C0665A-358C-0066-4F0C-B98A4BDD2BFC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Sześciokąt 26">
              <a:extLst>
                <a:ext uri="{FF2B5EF4-FFF2-40B4-BE49-F238E27FC236}">
                  <a16:creationId xmlns:a16="http://schemas.microsoft.com/office/drawing/2014/main" id="{1C01D0CE-6E67-C54D-AA29-301A0417A330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1E5D2B52-A7D6-E053-89DE-48E39A2E8DA6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AB3BF4D5-D035-DF6F-9933-6CC1D42E50B3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21B67B19-5D1E-D9B3-4A60-11E60684A96B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151FA2B5-700C-8F87-50D7-5250740A85E1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Sześciokąt 32">
              <a:extLst>
                <a:ext uri="{FF2B5EF4-FFF2-40B4-BE49-F238E27FC236}">
                  <a16:creationId xmlns:a16="http://schemas.microsoft.com/office/drawing/2014/main" id="{4B00790D-42AD-C325-1980-FD7D00725941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408267A8-9B5A-B1FA-7EA0-59D22D5F84BC}"/>
                </a:ext>
              </a:extLst>
            </p:cNvPr>
            <p:cNvCxnSpPr>
              <a:cxnSpLocks/>
              <a:endCxn id="33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70D021BB-0E30-6878-F048-64E0BD9E0586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wal 35">
              <a:extLst>
                <a:ext uri="{FF2B5EF4-FFF2-40B4-BE49-F238E27FC236}">
                  <a16:creationId xmlns:a16="http://schemas.microsoft.com/office/drawing/2014/main" id="{1855CBA9-5375-704D-3C79-FC97FAEE26B3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7" name="Łącznik prosty 36">
              <a:extLst>
                <a:ext uri="{FF2B5EF4-FFF2-40B4-BE49-F238E27FC236}">
                  <a16:creationId xmlns:a16="http://schemas.microsoft.com/office/drawing/2014/main" id="{1B780CBA-0AB5-DA11-7E8F-8ECF65ADADDA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5C187252-635F-AD74-0916-246EFE5C7C14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9" name="Dowolny kształt: kształt 38">
            <a:extLst>
              <a:ext uri="{FF2B5EF4-FFF2-40B4-BE49-F238E27FC236}">
                <a16:creationId xmlns:a16="http://schemas.microsoft.com/office/drawing/2014/main" id="{97750F6F-427F-4590-D86C-0292E1C7CA76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AA054088-5AAA-E857-7E72-31530BDD4653}"/>
              </a:ext>
            </a:extLst>
          </p:cNvPr>
          <p:cNvSpPr/>
          <p:nvPr/>
        </p:nvSpPr>
        <p:spPr>
          <a:xfrm>
            <a:off x="3592527" y="754129"/>
            <a:ext cx="5760000" cy="576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Obraz 2" descr="Zbliżenie słupa fryzjera w czerwonych, niebieskich i białych pasach, na ścianie z kostki brukowej">
            <a:extLst>
              <a:ext uri="{FF2B5EF4-FFF2-40B4-BE49-F238E27FC236}">
                <a16:creationId xmlns:a16="http://schemas.microsoft.com/office/drawing/2014/main" id="{1F10319A-AED6-1960-EF18-704863C77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475" r="30785" b="-475"/>
          <a:stretch/>
        </p:blipFill>
        <p:spPr>
          <a:xfrm>
            <a:off x="-4201957" y="524940"/>
            <a:ext cx="5400000" cy="5400000"/>
          </a:xfrm>
          <a:prstGeom prst="flowChartConnector">
            <a:avLst/>
          </a:prstGeom>
        </p:spPr>
      </p:pic>
      <p:pic>
        <p:nvPicPr>
          <p:cNvPr id="4" name="Grafika 3" descr="Słup energetyczny kontur">
            <a:extLst>
              <a:ext uri="{FF2B5EF4-FFF2-40B4-BE49-F238E27FC236}">
                <a16:creationId xmlns:a16="http://schemas.microsoft.com/office/drawing/2014/main" id="{77A76CE7-CA46-D550-568E-995BECF55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3287" y="68698"/>
            <a:ext cx="1222765" cy="1222765"/>
          </a:xfrm>
          <a:prstGeom prst="rect">
            <a:avLst/>
          </a:prstGeom>
        </p:spPr>
      </p:pic>
      <p:pic>
        <p:nvPicPr>
          <p:cNvPr id="10" name="Grafika 9" descr="Nożyczki kontur">
            <a:extLst>
              <a:ext uri="{FF2B5EF4-FFF2-40B4-BE49-F238E27FC236}">
                <a16:creationId xmlns:a16="http://schemas.microsoft.com/office/drawing/2014/main" id="{8FC3FC81-1578-EAC1-19B4-0C4A7220E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53816" y="495415"/>
            <a:ext cx="1261408" cy="1261408"/>
          </a:xfrm>
          <a:prstGeom prst="rect">
            <a:avLst/>
          </a:prstGeom>
        </p:spPr>
      </p:pic>
      <p:pic>
        <p:nvPicPr>
          <p:cNvPr id="12" name="Grafika 11" descr="Pracownik budowlany kontur">
            <a:extLst>
              <a:ext uri="{FF2B5EF4-FFF2-40B4-BE49-F238E27FC236}">
                <a16:creationId xmlns:a16="http://schemas.microsoft.com/office/drawing/2014/main" id="{B668D125-D8EB-52FE-C782-AB8E738FAD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60500" y="4289681"/>
            <a:ext cx="1285787" cy="1285787"/>
          </a:xfrm>
          <a:prstGeom prst="rect">
            <a:avLst/>
          </a:prstGeom>
        </p:spPr>
      </p:pic>
      <p:pic>
        <p:nvPicPr>
          <p:cNvPr id="14" name="Grafika 13" descr="Rogalik kontur">
            <a:extLst>
              <a:ext uri="{FF2B5EF4-FFF2-40B4-BE49-F238E27FC236}">
                <a16:creationId xmlns:a16="http://schemas.microsoft.com/office/drawing/2014/main" id="{77980247-2553-790D-A7E3-EC6A54BDC2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01327" y="181660"/>
            <a:ext cx="1175316" cy="1175316"/>
          </a:xfrm>
          <a:prstGeom prst="rect">
            <a:avLst/>
          </a:prstGeom>
        </p:spPr>
      </p:pic>
      <p:pic>
        <p:nvPicPr>
          <p:cNvPr id="17" name="Grafika 16" descr="Handel elektroniczny kontur">
            <a:extLst>
              <a:ext uri="{FF2B5EF4-FFF2-40B4-BE49-F238E27FC236}">
                <a16:creationId xmlns:a16="http://schemas.microsoft.com/office/drawing/2014/main" id="{842571ED-8994-8B03-B042-6B177E46A2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92476" y="5469560"/>
            <a:ext cx="1093670" cy="1093670"/>
          </a:xfrm>
          <a:prstGeom prst="rect">
            <a:avLst/>
          </a:prstGeom>
        </p:spPr>
      </p:pic>
      <p:pic>
        <p:nvPicPr>
          <p:cNvPr id="20" name="Grafika 19" descr="Babeczka kontur">
            <a:extLst>
              <a:ext uri="{FF2B5EF4-FFF2-40B4-BE49-F238E27FC236}">
                <a16:creationId xmlns:a16="http://schemas.microsoft.com/office/drawing/2014/main" id="{F354D455-266E-81B3-E127-ABE58733F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48599" y="5725619"/>
            <a:ext cx="1093795" cy="1093795"/>
          </a:xfrm>
          <a:prstGeom prst="rect">
            <a:avLst/>
          </a:prstGeom>
        </p:spPr>
      </p:pic>
      <p:pic>
        <p:nvPicPr>
          <p:cNvPr id="22" name="Grafika 21" descr="Mechanik samochodowy kontur">
            <a:extLst>
              <a:ext uri="{FF2B5EF4-FFF2-40B4-BE49-F238E27FC236}">
                <a16:creationId xmlns:a16="http://schemas.microsoft.com/office/drawing/2014/main" id="{D84BAF1E-08D7-DAE3-08D9-05BDC04E02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864097" y="3350358"/>
            <a:ext cx="1112546" cy="1112546"/>
          </a:xfrm>
          <a:prstGeom prst="rect">
            <a:avLst/>
          </a:prstGeom>
        </p:spPr>
      </p:pic>
      <p:pic>
        <p:nvPicPr>
          <p:cNvPr id="26" name="Grafika 25" descr="Szef kuchni z wypełnieniem pełnym">
            <a:extLst>
              <a:ext uri="{FF2B5EF4-FFF2-40B4-BE49-F238E27FC236}">
                <a16:creationId xmlns:a16="http://schemas.microsoft.com/office/drawing/2014/main" id="{D7135694-768A-C835-A3F4-AF70A6CC4B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79003" y="5684641"/>
            <a:ext cx="1093795" cy="1093795"/>
          </a:xfrm>
          <a:prstGeom prst="rect">
            <a:avLst/>
          </a:prstGeom>
        </p:spPr>
      </p:pic>
      <p:pic>
        <p:nvPicPr>
          <p:cNvPr id="13" name="Obraz 12" descr="Obraz zawierający ubrania, osoba, obuwie, Ludzka twa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6490D82-69EF-05C2-B651-2E24A45DC18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3904694" y="1054102"/>
            <a:ext cx="5124139" cy="51241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9688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236">
        <p159:morph option="byObject"/>
      </p:transition>
    </mc:Choice>
    <mc:Fallback xmlns="">
      <p:transition spd="slow" advTm="4236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9B55A63-0595-DC17-E9DC-02D95921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37" y="-905136"/>
            <a:ext cx="4808287" cy="43330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Pracownie zawodowe </a:t>
            </a:r>
            <a:b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Technikum nr 3 </a:t>
            </a:r>
            <a:b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im. Stanisława Staszica </a:t>
            </a:r>
            <a:b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w Ciechanowie</a:t>
            </a: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9FA0F9-F8D9-3CDA-B529-72174AE43A81}"/>
              </a:ext>
            </a:extLst>
          </p:cNvPr>
          <p:cNvSpPr/>
          <p:nvPr/>
        </p:nvSpPr>
        <p:spPr>
          <a:xfrm>
            <a:off x="3973229" y="687661"/>
            <a:ext cx="5857430" cy="5857430"/>
          </a:xfrm>
          <a:prstGeom prst="ellipse">
            <a:avLst/>
          </a:prstGeom>
          <a:solidFill>
            <a:schemeClr val="bg1"/>
          </a:solidFill>
          <a:ln w="76200">
            <a:solidFill>
              <a:srgbClr val="E2ED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D5FF47B9-A3F1-A72C-D02A-6C6082F0A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904" y="164927"/>
            <a:ext cx="1774459" cy="1723343"/>
          </a:xfrm>
          <a:prstGeom prst="rect">
            <a:avLst/>
          </a:prstGeom>
        </p:spPr>
      </p:pic>
      <p:pic>
        <p:nvPicPr>
          <p:cNvPr id="6" name="Picture 7" descr="technikum_roku_2015_130x91">
            <a:extLst>
              <a:ext uri="{FF2B5EF4-FFF2-40B4-BE49-F238E27FC236}">
                <a16:creationId xmlns:a16="http://schemas.microsoft.com/office/drawing/2014/main" id="{DE6ED30D-A527-FFBA-928A-869AF155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9708" y="978036"/>
            <a:ext cx="2365073" cy="165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astorlogo">
            <a:extLst>
              <a:ext uri="{FF2B5EF4-FFF2-40B4-BE49-F238E27FC236}">
                <a16:creationId xmlns:a16="http://schemas.microsoft.com/office/drawing/2014/main" id="{9EE53A57-401B-753B-4408-258FF0AAA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4348" y="2562699"/>
            <a:ext cx="2200023" cy="220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Piotr\Desktop\baner_yamaha_1.jpg">
            <a:extLst>
              <a:ext uri="{FF2B5EF4-FFF2-40B4-BE49-F238E27FC236}">
                <a16:creationId xmlns:a16="http://schemas.microsoft.com/office/drawing/2014/main" id="{0DA194D5-FBFD-8773-F949-E1D02F23D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0396" y="3383427"/>
            <a:ext cx="2200023" cy="20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124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780">
        <p159:morph option="byObject"/>
      </p:transition>
    </mc:Choice>
    <mc:Fallback xmlns="">
      <p:transition spd="slow" advTm="378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9FA0F9-F8D9-3CDA-B529-72174AE43A81}"/>
              </a:ext>
            </a:extLst>
          </p:cNvPr>
          <p:cNvSpPr/>
          <p:nvPr/>
        </p:nvSpPr>
        <p:spPr>
          <a:xfrm>
            <a:off x="163996" y="1826177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10B6BFB5-9573-5507-3548-65B24AB03281}"/>
              </a:ext>
            </a:extLst>
          </p:cNvPr>
          <p:cNvSpPr/>
          <p:nvPr/>
        </p:nvSpPr>
        <p:spPr>
          <a:xfrm rot="20545525">
            <a:off x="-25366" y="58519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544" y="5000398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4754597" y="256674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9BD3ED33-ED56-9B1A-B2A0-0489495F4E5C}"/>
              </a:ext>
            </a:extLst>
          </p:cNvPr>
          <p:cNvSpPr/>
          <p:nvPr/>
        </p:nvSpPr>
        <p:spPr>
          <a:xfrm>
            <a:off x="10323251" y="396708"/>
            <a:ext cx="1774460" cy="172334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77C1331-7AE9-DEE1-07FE-3DAC5BB78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712" y="666241"/>
            <a:ext cx="1269537" cy="1159936"/>
          </a:xfrm>
          <a:prstGeom prst="rect">
            <a:avLst/>
          </a:prstGeom>
        </p:spPr>
      </p:pic>
      <p:pic>
        <p:nvPicPr>
          <p:cNvPr id="11" name="Picture 4" descr="C:\Users\Piotr\Desktop\Pulpit 22.03.2015\PATRON\DSC00280.JPG">
            <a:extLst>
              <a:ext uri="{FF2B5EF4-FFF2-40B4-BE49-F238E27FC236}">
                <a16:creationId xmlns:a16="http://schemas.microsoft.com/office/drawing/2014/main" id="{D07FC176-1491-4DAF-28CB-B48B1DC7B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4" r="17024"/>
          <a:stretch/>
        </p:blipFill>
        <p:spPr bwMode="auto">
          <a:xfrm>
            <a:off x="339537" y="2006177"/>
            <a:ext cx="4320000" cy="4320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 descr="Obraz zawierający wewnątrz, podłoże&#10;&#10;Opis wygenerowany automatycznie">
            <a:extLst>
              <a:ext uri="{FF2B5EF4-FFF2-40B4-BE49-F238E27FC236}">
                <a16:creationId xmlns:a16="http://schemas.microsoft.com/office/drawing/2014/main" id="{21F31C1B-E5DC-C483-8CDC-B6744D569B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1123" r="23143" b="-1123"/>
          <a:stretch/>
        </p:blipFill>
        <p:spPr>
          <a:xfrm>
            <a:off x="4934597" y="436674"/>
            <a:ext cx="4320000" cy="4320000"/>
          </a:xfrm>
          <a:prstGeom prst="ellipse">
            <a:avLst/>
          </a:prstGeom>
          <a:noFill/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7E16BE6-6A81-887D-DF01-4842C853F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35" y="23375"/>
            <a:ext cx="6292312" cy="180280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Pracownia YAMAHA</a:t>
            </a:r>
          </a:p>
        </p:txBody>
      </p:sp>
      <p:pic>
        <p:nvPicPr>
          <p:cNvPr id="6" name="Grafika 5" descr="Pas bezpieczeństwa kontur">
            <a:extLst>
              <a:ext uri="{FF2B5EF4-FFF2-40B4-BE49-F238E27FC236}">
                <a16:creationId xmlns:a16="http://schemas.microsoft.com/office/drawing/2014/main" id="{015152A6-4D68-E43E-0999-CA22A08CE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8175" y="5025203"/>
            <a:ext cx="1528286" cy="1528286"/>
          </a:xfrm>
          <a:prstGeom prst="rect">
            <a:avLst/>
          </a:prstGeom>
        </p:spPr>
      </p:pic>
      <p:pic>
        <p:nvPicPr>
          <p:cNvPr id="7" name="Grafika 6" descr="Narzędzia kontur">
            <a:extLst>
              <a:ext uri="{FF2B5EF4-FFF2-40B4-BE49-F238E27FC236}">
                <a16:creationId xmlns:a16="http://schemas.microsoft.com/office/drawing/2014/main" id="{DF714D77-74C4-2172-5B52-F122F70131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73345" y="4797892"/>
            <a:ext cx="1528285" cy="15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4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267">
        <p159:morph option="byObject"/>
      </p:transition>
    </mc:Choice>
    <mc:Fallback xmlns="">
      <p:transition spd="slow" advTm="3267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9FA0F9-F8D9-3CDA-B529-72174AE43A81}"/>
              </a:ext>
            </a:extLst>
          </p:cNvPr>
          <p:cNvSpPr/>
          <p:nvPr/>
        </p:nvSpPr>
        <p:spPr>
          <a:xfrm>
            <a:off x="136287" y="2326041"/>
            <a:ext cx="4320000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036" y="20906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4568728" y="4486041"/>
            <a:ext cx="2160000" cy="216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2F17E496-C5A9-9944-B21D-C767340CE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43"/>
            <a:ext cx="6292312" cy="180280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Pracownia </a:t>
            </a:r>
            <a:r>
              <a:rPr lang="pl-PL" sz="2800" dirty="0" err="1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mikrorobotów</a:t>
            </a: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b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LEGO </a:t>
            </a:r>
            <a:r>
              <a:rPr lang="pl-PL" sz="2800" dirty="0" err="1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Mindstorms</a:t>
            </a:r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pic>
        <p:nvPicPr>
          <p:cNvPr id="6" name="Obraz 5" descr="Obraz zawierający Pojazd zabawka, zabawka, w pomieszczeniu&#10;&#10;Opis wygenerowany automatycznie">
            <a:extLst>
              <a:ext uri="{FF2B5EF4-FFF2-40B4-BE49-F238E27FC236}">
                <a16:creationId xmlns:a16="http://schemas.microsoft.com/office/drawing/2014/main" id="{0453458F-F1EE-A0E0-ED84-D94143755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09" y="4705622"/>
            <a:ext cx="1991117" cy="1455691"/>
          </a:xfrm>
          <a:prstGeom prst="rect">
            <a:avLst/>
          </a:prstGeom>
        </p:spPr>
      </p:pic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5C0235BF-FC0B-3AED-6105-B1589DC5391C}"/>
              </a:ext>
            </a:extLst>
          </p:cNvPr>
          <p:cNvSpPr/>
          <p:nvPr/>
        </p:nvSpPr>
        <p:spPr>
          <a:xfrm rot="20545525">
            <a:off x="1849010" y="467945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C82EE6CA-D6D2-36C6-85D6-A32F53C2DB48}"/>
              </a:ext>
            </a:extLst>
          </p:cNvPr>
          <p:cNvSpPr/>
          <p:nvPr/>
        </p:nvSpPr>
        <p:spPr>
          <a:xfrm>
            <a:off x="5306156" y="147811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 descr="Obraz zawierający osoba, maszyna, ubrania, człowiek&#10;&#10;Opis wygenerowany automatycznie">
            <a:extLst>
              <a:ext uri="{FF2B5EF4-FFF2-40B4-BE49-F238E27FC236}">
                <a16:creationId xmlns:a16="http://schemas.microsoft.com/office/drawing/2014/main" id="{022AEC29-0F14-90CF-5B3E-1DB13EBAEE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-114" r="16560" b="114"/>
          <a:stretch/>
        </p:blipFill>
        <p:spPr>
          <a:xfrm rot="5400000">
            <a:off x="5486156" y="397190"/>
            <a:ext cx="4320000" cy="4320000"/>
          </a:xfrm>
          <a:prstGeom prst="ellipse">
            <a:avLst/>
          </a:prstGeom>
        </p:spPr>
      </p:pic>
      <p:pic>
        <p:nvPicPr>
          <p:cNvPr id="14" name="Obraz 13" descr="Obraz zawierający robot, zabawka, w pomieszczeniu, podłoga&#10;&#10;Opis wygenerowany automatycznie">
            <a:extLst>
              <a:ext uri="{FF2B5EF4-FFF2-40B4-BE49-F238E27FC236}">
                <a16:creationId xmlns:a16="http://schemas.microsoft.com/office/drawing/2014/main" id="{521E06EB-3C3C-C983-A96B-D3E9C4F827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" t="7314" r="745" b="17685"/>
          <a:stretch/>
        </p:blipFill>
        <p:spPr>
          <a:xfrm>
            <a:off x="316287" y="2487811"/>
            <a:ext cx="3960000" cy="3960000"/>
          </a:xfrm>
          <a:prstGeom prst="flowChartConnector">
            <a:avLst/>
          </a:prstGeom>
        </p:spPr>
      </p:pic>
      <p:pic>
        <p:nvPicPr>
          <p:cNvPr id="16" name="Grafika 15" descr="Robot kontur">
            <a:extLst>
              <a:ext uri="{FF2B5EF4-FFF2-40B4-BE49-F238E27FC236}">
                <a16:creationId xmlns:a16="http://schemas.microsoft.com/office/drawing/2014/main" id="{52AC27CF-B3FB-E190-1091-AACC30854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10040" y="5167438"/>
            <a:ext cx="1598909" cy="159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86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258">
        <p159:morph option="byObject"/>
      </p:transition>
    </mc:Choice>
    <mc:Fallback xmlns="">
      <p:transition spd="slow" advTm="425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9DD67B-B376-7298-0651-4B150A6F9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996905D1-C499-58AD-4AC8-6CA41E7015B0}"/>
              </a:ext>
            </a:extLst>
          </p:cNvPr>
          <p:cNvSpPr/>
          <p:nvPr/>
        </p:nvSpPr>
        <p:spPr>
          <a:xfrm>
            <a:off x="-26763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B0BD0024-B49A-9074-E162-7CB89ABA7203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BAC665C-C991-18F6-1D2E-46F740351424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16" name="Dowolny kształt: kształt 15">
            <a:extLst>
              <a:ext uri="{FF2B5EF4-FFF2-40B4-BE49-F238E27FC236}">
                <a16:creationId xmlns:a16="http://schemas.microsoft.com/office/drawing/2014/main" id="{9C4A0758-D949-C9EE-2FF8-F02D090E7AF1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grpSp>
        <p:nvGrpSpPr>
          <p:cNvPr id="49" name="Grupa 48">
            <a:extLst>
              <a:ext uri="{FF2B5EF4-FFF2-40B4-BE49-F238E27FC236}">
                <a16:creationId xmlns:a16="http://schemas.microsoft.com/office/drawing/2014/main" id="{B992E486-2062-5774-072A-FFFDC5A1B29D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18" name="Sześciokąt 17">
              <a:extLst>
                <a:ext uri="{FF2B5EF4-FFF2-40B4-BE49-F238E27FC236}">
                  <a16:creationId xmlns:a16="http://schemas.microsoft.com/office/drawing/2014/main" id="{C09B835B-644B-2424-0A70-265CAB11399A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Sześciokąt 18">
              <a:extLst>
                <a:ext uri="{FF2B5EF4-FFF2-40B4-BE49-F238E27FC236}">
                  <a16:creationId xmlns:a16="http://schemas.microsoft.com/office/drawing/2014/main" id="{829681EC-505A-FE07-9DB1-46C9EE0095E2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Sześciokąt 19">
              <a:extLst>
                <a:ext uri="{FF2B5EF4-FFF2-40B4-BE49-F238E27FC236}">
                  <a16:creationId xmlns:a16="http://schemas.microsoft.com/office/drawing/2014/main" id="{A8468E78-652F-CD74-DC8A-FB031AF39E31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Sześciokąt 20">
              <a:extLst>
                <a:ext uri="{FF2B5EF4-FFF2-40B4-BE49-F238E27FC236}">
                  <a16:creationId xmlns:a16="http://schemas.microsoft.com/office/drawing/2014/main" id="{BE16551A-7A9A-3214-19B2-27B85E3151D2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Sześciokąt 21">
              <a:extLst>
                <a:ext uri="{FF2B5EF4-FFF2-40B4-BE49-F238E27FC236}">
                  <a16:creationId xmlns:a16="http://schemas.microsoft.com/office/drawing/2014/main" id="{9FF11DA7-A4F5-D659-24CD-81FAB9653CDF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Sześciokąt 23">
              <a:extLst>
                <a:ext uri="{FF2B5EF4-FFF2-40B4-BE49-F238E27FC236}">
                  <a16:creationId xmlns:a16="http://schemas.microsoft.com/office/drawing/2014/main" id="{19AD138C-57A8-B686-7C17-FF7B24140D4E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Sześciokąt 24">
              <a:extLst>
                <a:ext uri="{FF2B5EF4-FFF2-40B4-BE49-F238E27FC236}">
                  <a16:creationId xmlns:a16="http://schemas.microsoft.com/office/drawing/2014/main" id="{898DEC16-4C3A-C6D8-0D1F-79313C1E3F8D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Sześciokąt 25">
              <a:extLst>
                <a:ext uri="{FF2B5EF4-FFF2-40B4-BE49-F238E27FC236}">
                  <a16:creationId xmlns:a16="http://schemas.microsoft.com/office/drawing/2014/main" id="{1D7EE3CE-0229-B9EE-D471-2AE1AED7A5DF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1B629D50-2D7E-BF7C-7E24-C8A3D8FEBCCE}"/>
                </a:ext>
              </a:extLst>
            </p:cNvPr>
            <p:cNvCxnSpPr>
              <a:cxnSpLocks/>
              <a:endCxn id="26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Łącznik prosty 29">
              <a:extLst>
                <a:ext uri="{FF2B5EF4-FFF2-40B4-BE49-F238E27FC236}">
                  <a16:creationId xmlns:a16="http://schemas.microsoft.com/office/drawing/2014/main" id="{2A7F00A4-4752-6285-4E30-4D27720E9BF8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wal 30">
              <a:extLst>
                <a:ext uri="{FF2B5EF4-FFF2-40B4-BE49-F238E27FC236}">
                  <a16:creationId xmlns:a16="http://schemas.microsoft.com/office/drawing/2014/main" id="{28279AE9-8FD2-9D00-C561-D3F277FCFFF1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6" name="Łącznik prosty 35">
              <a:extLst>
                <a:ext uri="{FF2B5EF4-FFF2-40B4-BE49-F238E27FC236}">
                  <a16:creationId xmlns:a16="http://schemas.microsoft.com/office/drawing/2014/main" id="{AE5DC1C3-9197-7642-5020-CAD9F13C1522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3B9CD019-2D9C-C6F8-870B-2A66D95E13FB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Owal 10">
            <a:extLst>
              <a:ext uri="{FF2B5EF4-FFF2-40B4-BE49-F238E27FC236}">
                <a16:creationId xmlns:a16="http://schemas.microsoft.com/office/drawing/2014/main" id="{05E29E6B-57ED-113E-ED02-307E8B8C502B}"/>
              </a:ext>
            </a:extLst>
          </p:cNvPr>
          <p:cNvSpPr/>
          <p:nvPr/>
        </p:nvSpPr>
        <p:spPr>
          <a:xfrm rot="1911751">
            <a:off x="10932108" y="4786952"/>
            <a:ext cx="53340" cy="53340"/>
          </a:xfrm>
          <a:prstGeom prst="ellipse">
            <a:avLst/>
          </a:prstGeom>
          <a:noFill/>
          <a:ln>
            <a:solidFill>
              <a:srgbClr val="36ABB4">
                <a:alpha val="7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AF78ED7B-7BEF-1336-B19F-14E260B59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925" y="5222200"/>
            <a:ext cx="1546078" cy="1501541"/>
          </a:xfrm>
          <a:prstGeom prst="rect">
            <a:avLst/>
          </a:prstGeom>
        </p:spPr>
      </p:pic>
      <p:pic>
        <p:nvPicPr>
          <p:cNvPr id="13" name="Grafika 12" descr="Dobry pomysł kontur">
            <a:extLst>
              <a:ext uri="{FF2B5EF4-FFF2-40B4-BE49-F238E27FC236}">
                <a16:creationId xmlns:a16="http://schemas.microsoft.com/office/drawing/2014/main" id="{DC696BFF-9DF6-07FD-F9BE-CC5D498A4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6641" y="3461516"/>
            <a:ext cx="2173200" cy="2173200"/>
          </a:xfrm>
          <a:prstGeom prst="rect">
            <a:avLst/>
          </a:prstGeom>
        </p:spPr>
      </p:pic>
      <p:pic>
        <p:nvPicPr>
          <p:cNvPr id="14" name="Grafika 13" descr="Kolba kontur">
            <a:extLst>
              <a:ext uri="{FF2B5EF4-FFF2-40B4-BE49-F238E27FC236}">
                <a16:creationId xmlns:a16="http://schemas.microsoft.com/office/drawing/2014/main" id="{45928249-AD11-8500-B10C-AE2C8CBD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55385" y="310749"/>
            <a:ext cx="1636615" cy="1636615"/>
          </a:xfrm>
          <a:prstGeom prst="rect">
            <a:avLst/>
          </a:prstGeom>
        </p:spPr>
      </p:pic>
      <p:pic>
        <p:nvPicPr>
          <p:cNvPr id="27" name="Grafika 26" descr="Klasa kontur">
            <a:extLst>
              <a:ext uri="{FF2B5EF4-FFF2-40B4-BE49-F238E27FC236}">
                <a16:creationId xmlns:a16="http://schemas.microsoft.com/office/drawing/2014/main" id="{18C84B91-A9C1-0E7C-6BC6-92412CE9EA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22539" y="4698817"/>
            <a:ext cx="1917283" cy="1917283"/>
          </a:xfrm>
          <a:prstGeom prst="rect">
            <a:avLst/>
          </a:prstGeom>
        </p:spPr>
      </p:pic>
      <p:pic>
        <p:nvPicPr>
          <p:cNvPr id="32" name="Grafika 31" descr="Otwarta książka kontur">
            <a:extLst>
              <a:ext uri="{FF2B5EF4-FFF2-40B4-BE49-F238E27FC236}">
                <a16:creationId xmlns:a16="http://schemas.microsoft.com/office/drawing/2014/main" id="{6FF10DCB-A9E5-4238-78EE-C94457404F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9110" y="785187"/>
            <a:ext cx="1700611" cy="1700611"/>
          </a:xfrm>
          <a:prstGeom prst="rect">
            <a:avLst/>
          </a:prstGeom>
        </p:spPr>
      </p:pic>
      <p:pic>
        <p:nvPicPr>
          <p:cNvPr id="34" name="Grafika 33" descr="Wahadło Newtona kontur">
            <a:extLst>
              <a:ext uri="{FF2B5EF4-FFF2-40B4-BE49-F238E27FC236}">
                <a16:creationId xmlns:a16="http://schemas.microsoft.com/office/drawing/2014/main" id="{808A9F5B-DB4D-7AAD-13AD-4BE6351FB7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24736" y="3429000"/>
            <a:ext cx="1299930" cy="1299930"/>
          </a:xfrm>
          <a:prstGeom prst="rect">
            <a:avLst/>
          </a:prstGeom>
        </p:spPr>
      </p:pic>
      <p:pic>
        <p:nvPicPr>
          <p:cNvPr id="37" name="Grafika 36" descr="Atom kontur">
            <a:extLst>
              <a:ext uri="{FF2B5EF4-FFF2-40B4-BE49-F238E27FC236}">
                <a16:creationId xmlns:a16="http://schemas.microsoft.com/office/drawing/2014/main" id="{1941B717-C66C-F1F6-5528-C7AC78BDAC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79737" y="2548367"/>
            <a:ext cx="1807551" cy="1807551"/>
          </a:xfrm>
          <a:prstGeom prst="rect">
            <a:avLst/>
          </a:prstGeom>
        </p:spPr>
      </p:pic>
      <p:pic>
        <p:nvPicPr>
          <p:cNvPr id="40" name="Grafika 39" descr="Mikroskop kontur">
            <a:extLst>
              <a:ext uri="{FF2B5EF4-FFF2-40B4-BE49-F238E27FC236}">
                <a16:creationId xmlns:a16="http://schemas.microsoft.com/office/drawing/2014/main" id="{DEAE561F-9390-244A-6B37-23B9A8F719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41871" y="1141771"/>
            <a:ext cx="1344027" cy="134402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0462E0C-771F-2D47-6C8E-EC1C0689A063}"/>
              </a:ext>
            </a:extLst>
          </p:cNvPr>
          <p:cNvSpPr txBox="1"/>
          <p:nvPr/>
        </p:nvSpPr>
        <p:spPr>
          <a:xfrm>
            <a:off x="2993236" y="801307"/>
            <a:ext cx="9198764" cy="4249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pl-PL" sz="8000" b="1" kern="0" dirty="0">
                <a:solidFill>
                  <a:srgbClr val="156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Odkryj 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pl-PL" sz="8000" b="1" kern="0" dirty="0">
                <a:solidFill>
                  <a:srgbClr val="156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swój potencjał 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pl-PL" sz="8000" b="1" kern="0" dirty="0">
                <a:solidFill>
                  <a:srgbClr val="156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naszej szkole!</a:t>
            </a:r>
            <a:endParaRPr lang="pl-PL" sz="8000" b="1" kern="100" dirty="0">
              <a:solidFill>
                <a:srgbClr val="1560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40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406">
        <p159:morph option="byObject"/>
      </p:transition>
    </mc:Choice>
    <mc:Fallback xmlns="">
      <p:transition spd="slow" advTm="5406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7448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9FA0F9-F8D9-3CDA-B529-72174AE43A81}"/>
              </a:ext>
            </a:extLst>
          </p:cNvPr>
          <p:cNvSpPr/>
          <p:nvPr/>
        </p:nvSpPr>
        <p:spPr>
          <a:xfrm>
            <a:off x="68643" y="1447910"/>
            <a:ext cx="3600000" cy="360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544" y="5000398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5967822" y="79236"/>
            <a:ext cx="3960000" cy="396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2F17E496-C5A9-9944-B21D-C767340CE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0234" y="-198436"/>
            <a:ext cx="10080835" cy="180280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Pracownia elektrotechniki </a:t>
            </a:r>
            <a:b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i mechatroniki samochodowej</a:t>
            </a:r>
          </a:p>
        </p:txBody>
      </p:sp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6108D288-3AB6-9A62-4437-42FAE9739821}"/>
              </a:ext>
            </a:extLst>
          </p:cNvPr>
          <p:cNvSpPr/>
          <p:nvPr/>
        </p:nvSpPr>
        <p:spPr>
          <a:xfrm rot="20545525">
            <a:off x="1287925" y="352834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7" name="Obraz 6" descr="Obraz zawierający osoba, ubrania, w pomieszczeniu, ściana&#10;&#10;Opis wygenerowany automatycznie">
            <a:extLst>
              <a:ext uri="{FF2B5EF4-FFF2-40B4-BE49-F238E27FC236}">
                <a16:creationId xmlns:a16="http://schemas.microsoft.com/office/drawing/2014/main" id="{8355F5CE-8B85-B3BF-DDEE-C513DE974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5400000">
            <a:off x="6152841" y="283294"/>
            <a:ext cx="3600000" cy="3600000"/>
          </a:xfrm>
          <a:prstGeom prst="ellipse">
            <a:avLst/>
          </a:prstGeom>
        </p:spPr>
      </p:pic>
      <p:pic>
        <p:nvPicPr>
          <p:cNvPr id="15" name="Obraz 14" descr="Obraz zawierający osoba, ubrania, w pomieszczeniu, ściana&#10;&#10;Opis wygenerowany automatycznie">
            <a:extLst>
              <a:ext uri="{FF2B5EF4-FFF2-40B4-BE49-F238E27FC236}">
                <a16:creationId xmlns:a16="http://schemas.microsoft.com/office/drawing/2014/main" id="{4BFE1EA6-58F0-3A91-9D59-E8328F9346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5400000">
            <a:off x="261692" y="1622364"/>
            <a:ext cx="3240000" cy="3240000"/>
          </a:xfrm>
          <a:prstGeom prst="ellipse">
            <a:avLst/>
          </a:prstGeom>
        </p:spPr>
      </p:pic>
      <p:sp>
        <p:nvSpPr>
          <p:cNvPr id="17" name="Owal 16">
            <a:extLst>
              <a:ext uri="{FF2B5EF4-FFF2-40B4-BE49-F238E27FC236}">
                <a16:creationId xmlns:a16="http://schemas.microsoft.com/office/drawing/2014/main" id="{E813EF34-9975-840F-7980-61D3D4666520}"/>
              </a:ext>
            </a:extLst>
          </p:cNvPr>
          <p:cNvSpPr/>
          <p:nvPr/>
        </p:nvSpPr>
        <p:spPr>
          <a:xfrm>
            <a:off x="3259189" y="2403741"/>
            <a:ext cx="4320000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581AAF40-1F09-7564-6060-DE1EA499D4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88" b="5089"/>
          <a:stretch/>
        </p:blipFill>
        <p:spPr>
          <a:xfrm>
            <a:off x="3439189" y="2583741"/>
            <a:ext cx="3960000" cy="396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903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684">
        <p159:morph option="byObject"/>
      </p:transition>
    </mc:Choice>
    <mc:Fallback xmlns="">
      <p:transition spd="slow" advTm="4684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9FA0F9-F8D9-3CDA-B529-72174AE43A81}"/>
              </a:ext>
            </a:extLst>
          </p:cNvPr>
          <p:cNvSpPr/>
          <p:nvPr/>
        </p:nvSpPr>
        <p:spPr>
          <a:xfrm>
            <a:off x="163996" y="1826177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544" y="136748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5069868" y="1118345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2F17E496-C5A9-9944-B21D-C767340CE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13302" y="-184883"/>
            <a:ext cx="10139736" cy="180280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Pracownia pneumatyki </a:t>
            </a:r>
            <a:b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l-PL" sz="2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i sterowników </a:t>
            </a:r>
            <a:r>
              <a:rPr lang="pl-PL" sz="2800" dirty="0" err="1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PLC</a:t>
            </a:r>
            <a:endParaRPr lang="pl-PL" sz="2800" dirty="0">
              <a:solidFill>
                <a:schemeClr val="bg1"/>
              </a:solidFill>
              <a:latin typeface="Bookman Old Style" panose="02050604050505020204" pitchFamily="18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550DDC16-5B7E-FD44-7F05-5718ABEE7164}"/>
              </a:ext>
            </a:extLst>
          </p:cNvPr>
          <p:cNvSpPr/>
          <p:nvPr/>
        </p:nvSpPr>
        <p:spPr>
          <a:xfrm rot="20545525">
            <a:off x="-25366" y="58519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BB290EA-FB00-8493-801A-EA070FC22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89" b="12489"/>
          <a:stretch/>
        </p:blipFill>
        <p:spPr>
          <a:xfrm>
            <a:off x="5209233" y="1257710"/>
            <a:ext cx="4401270" cy="4401270"/>
          </a:xfrm>
          <a:prstGeom prst="ellipse">
            <a:avLst/>
          </a:prstGeom>
        </p:spPr>
      </p:pic>
      <p:pic>
        <p:nvPicPr>
          <p:cNvPr id="10" name="Obraz 9" descr="Obraz zawierający osoba, ubrania, w pomieszczeniu, inżynieria&#10;&#10;Opis wygenerowany automatycznie">
            <a:extLst>
              <a:ext uri="{FF2B5EF4-FFF2-40B4-BE49-F238E27FC236}">
                <a16:creationId xmlns:a16="http://schemas.microsoft.com/office/drawing/2014/main" id="{E893E52C-EC1C-46EA-31B8-14873CA6FE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" t="704" r="484" b="24296"/>
          <a:stretch/>
        </p:blipFill>
        <p:spPr>
          <a:xfrm>
            <a:off x="374820" y="2006177"/>
            <a:ext cx="4320000" cy="43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748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377">
        <p159:morph option="byObject"/>
      </p:transition>
    </mc:Choice>
    <mc:Fallback xmlns="">
      <p:transition spd="slow" advTm="4377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9FA0F9-F8D9-3CDA-B529-72174AE43A81}"/>
              </a:ext>
            </a:extLst>
          </p:cNvPr>
          <p:cNvSpPr/>
          <p:nvPr/>
        </p:nvSpPr>
        <p:spPr>
          <a:xfrm>
            <a:off x="186212" y="1857602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086" y="4985229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5004617" y="1399211"/>
            <a:ext cx="5040000" cy="504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2F17E496-C5A9-9944-B21D-C767340CE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422" y="-58709"/>
            <a:ext cx="10162571" cy="180280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Praktyki zawodowe w firmach rodzimych oraz zagranicznych.</a:t>
            </a:r>
            <a:b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W roku 2024/2025 praktyki odbyły się w Hiszpanii.</a:t>
            </a:r>
          </a:p>
        </p:txBody>
      </p:sp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0F4FEAC6-4B95-ACDC-1143-C91F55813FE0}"/>
              </a:ext>
            </a:extLst>
          </p:cNvPr>
          <p:cNvSpPr/>
          <p:nvPr/>
        </p:nvSpPr>
        <p:spPr>
          <a:xfrm rot="20545525">
            <a:off x="-25366" y="58519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10" name="Obraz 9" descr="Obraz zawierający osoba, ubrania, pojazd, Serwis samochodowy&#10;&#10;Opis wygenerowany automatycznie">
            <a:extLst>
              <a:ext uri="{FF2B5EF4-FFF2-40B4-BE49-F238E27FC236}">
                <a16:creationId xmlns:a16="http://schemas.microsoft.com/office/drawing/2014/main" id="{0454B916-630A-9830-139C-71344D3177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9053" r="-171" b="16047"/>
          <a:stretch/>
        </p:blipFill>
        <p:spPr>
          <a:xfrm>
            <a:off x="366212" y="2037602"/>
            <a:ext cx="4320000" cy="4320000"/>
          </a:xfrm>
          <a:prstGeom prst="ellipse">
            <a:avLst/>
          </a:prstGeom>
        </p:spPr>
      </p:pic>
      <p:pic>
        <p:nvPicPr>
          <p:cNvPr id="8" name="Obraz 7" descr="Obraz zawierający ubrania, osoba, obuwie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B728A23-7184-DA38-E732-86D2567E8D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t="1851" r="13988" b="-1851"/>
          <a:stretch/>
        </p:blipFill>
        <p:spPr>
          <a:xfrm>
            <a:off x="5176584" y="1617919"/>
            <a:ext cx="4652779" cy="46527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4518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523">
        <p159:morph option="byObject"/>
      </p:transition>
    </mc:Choice>
    <mc:Fallback xmlns="">
      <p:transition spd="slow" advTm="6523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9FA0F9-F8D9-3CDA-B529-72174AE43A81}"/>
              </a:ext>
            </a:extLst>
          </p:cNvPr>
          <p:cNvSpPr/>
          <p:nvPr/>
        </p:nvSpPr>
        <p:spPr>
          <a:xfrm>
            <a:off x="23792" y="1022594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454" y="90332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4941379" y="1088691"/>
            <a:ext cx="5040000" cy="504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2F17E496-C5A9-9944-B21D-C767340CE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33140" y="-583591"/>
            <a:ext cx="10162571" cy="180280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Praktyki w Hiszpanii</a:t>
            </a:r>
          </a:p>
        </p:txBody>
      </p:sp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0F4FEAC6-4B95-ACDC-1143-C91F55813FE0}"/>
              </a:ext>
            </a:extLst>
          </p:cNvPr>
          <p:cNvSpPr/>
          <p:nvPr/>
        </p:nvSpPr>
        <p:spPr>
          <a:xfrm rot="20545525">
            <a:off x="-25366" y="58519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7" name="Obraz 6" descr="Obraz zawierający budynek, ubrania, osoba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8D974FB-0EC9-C355-1287-2A73D658A7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-465" r="12238" b="465"/>
          <a:stretch/>
        </p:blipFill>
        <p:spPr>
          <a:xfrm>
            <a:off x="5134157" y="1281469"/>
            <a:ext cx="4654444" cy="4654444"/>
          </a:xfrm>
          <a:prstGeom prst="ellipse">
            <a:avLst/>
          </a:prstGeom>
        </p:spPr>
      </p:pic>
      <p:pic>
        <p:nvPicPr>
          <p:cNvPr id="11" name="Obraz 10" descr="Obraz zawierający ubrania, osoba, w pomieszczeniu, ścia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6903567-7060-30A2-8705-5047ED666A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r="16881"/>
          <a:stretch/>
        </p:blipFill>
        <p:spPr>
          <a:xfrm>
            <a:off x="200521" y="1199323"/>
            <a:ext cx="4326541" cy="4326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8456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75">
        <p159:morph option="byObject"/>
      </p:transition>
    </mc:Choice>
    <mc:Fallback xmlns="">
      <p:transition spd="slow" advTm="6075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9FA0F9-F8D9-3CDA-B529-72174AE43A81}"/>
              </a:ext>
            </a:extLst>
          </p:cNvPr>
          <p:cNvSpPr/>
          <p:nvPr/>
        </p:nvSpPr>
        <p:spPr>
          <a:xfrm>
            <a:off x="186212" y="1857602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329" y="5016225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4866412" y="317810"/>
            <a:ext cx="5040000" cy="504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2F17E496-C5A9-9944-B21D-C767340CE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33140" y="-583591"/>
            <a:ext cx="10162571" cy="180280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Praktyki w Hiszpanii</a:t>
            </a:r>
          </a:p>
        </p:txBody>
      </p:sp>
      <p:sp>
        <p:nvSpPr>
          <p:cNvPr id="2" name="Dowolny kształt: kształt 1">
            <a:extLst>
              <a:ext uri="{FF2B5EF4-FFF2-40B4-BE49-F238E27FC236}">
                <a16:creationId xmlns:a16="http://schemas.microsoft.com/office/drawing/2014/main" id="{0F4FEAC6-4B95-ACDC-1143-C91F55813FE0}"/>
              </a:ext>
            </a:extLst>
          </p:cNvPr>
          <p:cNvSpPr/>
          <p:nvPr/>
        </p:nvSpPr>
        <p:spPr>
          <a:xfrm rot="20545525">
            <a:off x="-25366" y="58519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7" name="Obraz 6" descr="Obraz zawierający ubrania, osoba, obuwie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E10D681-2702-B83C-D30D-E26FFB7FE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63560" y="2054388"/>
            <a:ext cx="4333872" cy="4333872"/>
          </a:xfrm>
          <a:prstGeom prst="ellipse">
            <a:avLst/>
          </a:prstGeom>
        </p:spPr>
      </p:pic>
      <p:pic>
        <p:nvPicPr>
          <p:cNvPr id="12" name="Obraz 11" descr="Obraz zawierający ubrania, na wolnym powietrzu, obuwie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B6CB064-B6EF-7AB7-924B-78EA0C108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 t="4672" r="20419" b="-4672"/>
          <a:stretch/>
        </p:blipFill>
        <p:spPr>
          <a:xfrm>
            <a:off x="5043560" y="467983"/>
            <a:ext cx="4726663" cy="47266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4737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702">
        <p159:morph option="byObject"/>
      </p:transition>
    </mc:Choice>
    <mc:Fallback xmlns="">
      <p:transition spd="slow" advTm="5702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9B55A63-0595-DC17-E9DC-02D95921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49" y="2045777"/>
            <a:ext cx="8260596" cy="23998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4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Rozwijamy talenty </a:t>
            </a:r>
            <a:br>
              <a:rPr lang="pl-PL" sz="4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l-PL" sz="4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	i zainteresowania </a:t>
            </a:r>
            <a:br>
              <a:rPr lang="pl-PL" sz="4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l-PL" sz="4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		naszych uczniów!</a:t>
            </a: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9FA0F9-F8D9-3CDA-B529-72174AE43A81}"/>
              </a:ext>
            </a:extLst>
          </p:cNvPr>
          <p:cNvSpPr/>
          <p:nvPr/>
        </p:nvSpPr>
        <p:spPr>
          <a:xfrm>
            <a:off x="10346367" y="500285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9997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824">
        <p159:morph option="byObject"/>
      </p:transition>
    </mc:Choice>
    <mc:Fallback xmlns="">
      <p:transition spd="slow" advTm="5824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40F760-C236-4B1F-42F5-BC6DECC59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D1CF5711-D185-962B-CB82-6D5E9B079BFA}"/>
              </a:ext>
            </a:extLst>
          </p:cNvPr>
          <p:cNvSpPr/>
          <p:nvPr/>
        </p:nvSpPr>
        <p:spPr>
          <a:xfrm>
            <a:off x="-67347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897D915E-9CEB-9446-B6A1-852AFF25D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49" y="38155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66319505-5533-A25F-F559-5EF7B782F42A}"/>
              </a:ext>
            </a:extLst>
          </p:cNvPr>
          <p:cNvSpPr/>
          <p:nvPr/>
        </p:nvSpPr>
        <p:spPr>
          <a:xfrm>
            <a:off x="5006959" y="1394339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1A4208E-5E87-173E-83BA-CB9514B09462}"/>
              </a:ext>
            </a:extLst>
          </p:cNvPr>
          <p:cNvSpPr txBox="1"/>
          <p:nvPr/>
        </p:nvSpPr>
        <p:spPr>
          <a:xfrm>
            <a:off x="5254498" y="6058130"/>
            <a:ext cx="50834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panel - Cyfrowe wyzwania</a:t>
            </a:r>
          </a:p>
          <a:p>
            <a:endParaRPr lang="pl-PL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90920A0E-AC47-1575-8D72-0AD805A888AA}"/>
              </a:ext>
            </a:extLst>
          </p:cNvPr>
          <p:cNvSpPr/>
          <p:nvPr/>
        </p:nvSpPr>
        <p:spPr>
          <a:xfrm rot="20545525">
            <a:off x="-25366" y="58519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792CC1AF-1534-08F2-FBBC-B4503FD1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47" y="72588"/>
            <a:ext cx="10139736" cy="833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Nasi uczniowie biorą udział w warsztatach </a:t>
            </a:r>
            <a:b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i programach edukacyjnych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6ACE544E-EAEE-B091-AE0A-05C679417AEB}"/>
              </a:ext>
            </a:extLst>
          </p:cNvPr>
          <p:cNvSpPr/>
          <p:nvPr/>
        </p:nvSpPr>
        <p:spPr>
          <a:xfrm>
            <a:off x="444242" y="1221597"/>
            <a:ext cx="4320000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95D605A-A68B-D1B4-4AC6-E299BD0B5BAD}"/>
              </a:ext>
            </a:extLst>
          </p:cNvPr>
          <p:cNvSpPr txBox="1"/>
          <p:nvPr/>
        </p:nvSpPr>
        <p:spPr>
          <a:xfrm>
            <a:off x="552610" y="5658370"/>
            <a:ext cx="60458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z podstaw elektroniki</a:t>
            </a:r>
          </a:p>
        </p:txBody>
      </p:sp>
      <p:pic>
        <p:nvPicPr>
          <p:cNvPr id="12" name="Obraz 11" descr="Obraz zawierający ubrania, obuwie, osob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0AC9AB9-4FD9-57B8-DE2C-61C94B97E9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5164319" y="1583473"/>
            <a:ext cx="4334363" cy="4334363"/>
          </a:xfrm>
          <a:prstGeom prst="ellipse">
            <a:avLst/>
          </a:prstGeom>
        </p:spPr>
      </p:pic>
      <p:pic>
        <p:nvPicPr>
          <p:cNvPr id="6" name="Obraz 5" descr="Obraz zawierający ubrania, w pomieszczeniu, osoba, kompute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015A778-DD73-7A92-D760-D9661233C8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663853" y="1414176"/>
            <a:ext cx="3934841" cy="39348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4930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39">
        <p159:morph option="byObject"/>
      </p:transition>
    </mc:Choice>
    <mc:Fallback xmlns="">
      <p:transition spd="slow" advTm="7239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8A9F8B-C883-D1A7-168B-19A756140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A2AC2D8-9E5A-7627-BAE5-9B122D860306}"/>
              </a:ext>
            </a:extLst>
          </p:cNvPr>
          <p:cNvSpPr/>
          <p:nvPr/>
        </p:nvSpPr>
        <p:spPr>
          <a:xfrm>
            <a:off x="-67347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8F3ED0ED-C093-D849-FD90-646D38300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56" y="5071765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9796F289-A835-E5A7-8A6C-025D240B85B5}"/>
              </a:ext>
            </a:extLst>
          </p:cNvPr>
          <p:cNvSpPr/>
          <p:nvPr/>
        </p:nvSpPr>
        <p:spPr>
          <a:xfrm>
            <a:off x="5006959" y="1394339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239FE66-5DA0-CAF5-7F0A-AC7DD839240C}"/>
              </a:ext>
            </a:extLst>
          </p:cNvPr>
          <p:cNvSpPr txBox="1"/>
          <p:nvPr/>
        </p:nvSpPr>
        <p:spPr>
          <a:xfrm>
            <a:off x="5254498" y="6119852"/>
            <a:ext cx="5083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warsztaty - akceptacja siebie</a:t>
            </a:r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54DE79BC-1755-038C-2C8C-F2E574409AED}"/>
              </a:ext>
            </a:extLst>
          </p:cNvPr>
          <p:cNvSpPr/>
          <p:nvPr/>
        </p:nvSpPr>
        <p:spPr>
          <a:xfrm rot="20545525">
            <a:off x="-25366" y="58519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74BBCB45-6DD3-20B8-B9AF-B30C597F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47" y="72588"/>
            <a:ext cx="10139736" cy="833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Nasi uczniowie biorą udział w warsztatach </a:t>
            </a:r>
            <a:b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i programach edukacyjnych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47975A5C-372D-F6F8-7292-A53D7A02F31C}"/>
              </a:ext>
            </a:extLst>
          </p:cNvPr>
          <p:cNvSpPr/>
          <p:nvPr/>
        </p:nvSpPr>
        <p:spPr>
          <a:xfrm>
            <a:off x="444242" y="1221597"/>
            <a:ext cx="4320000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DD4082A-D7F1-5EF1-3E71-B3709DADFC01}"/>
              </a:ext>
            </a:extLst>
          </p:cNvPr>
          <p:cNvSpPr txBox="1"/>
          <p:nvPr/>
        </p:nvSpPr>
        <p:spPr>
          <a:xfrm>
            <a:off x="552610" y="5658370"/>
            <a:ext cx="32945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program edukacyjny </a:t>
            </a:r>
          </a:p>
          <a:p>
            <a:r>
              <a:rPr lang="pl-PL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„Złote Szkoły NBP”</a:t>
            </a:r>
          </a:p>
        </p:txBody>
      </p:sp>
      <p:pic>
        <p:nvPicPr>
          <p:cNvPr id="6" name="Obraz 5" descr="Obraz zawierający pismo odręczne, tekst, tablica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001E947-54E8-974F-63E1-78E9E9D19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 b="12083"/>
          <a:stretch/>
        </p:blipFill>
        <p:spPr>
          <a:xfrm>
            <a:off x="5147860" y="1535240"/>
            <a:ext cx="4398197" cy="4398197"/>
          </a:xfrm>
          <a:prstGeom prst="ellipse">
            <a:avLst/>
          </a:prstGeom>
        </p:spPr>
      </p:pic>
      <p:pic>
        <p:nvPicPr>
          <p:cNvPr id="15" name="Obraz 14" descr="Obraz zawierający tekst, w pomieszczeniu, meble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7437CE4-7DB6-9169-7811-963309FDFC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574877" y="1390977"/>
            <a:ext cx="4023818" cy="402381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0713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39">
        <p159:morph option="byObject"/>
      </p:transition>
    </mc:Choice>
    <mc:Fallback xmlns="">
      <p:transition spd="slow" advTm="7239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970C0-82F3-9CE3-DD59-4BD4BBD27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F4E6752-F7DD-2416-C661-F0976C10AE6F}"/>
              </a:ext>
            </a:extLst>
          </p:cNvPr>
          <p:cNvSpPr/>
          <p:nvPr/>
        </p:nvSpPr>
        <p:spPr>
          <a:xfrm>
            <a:off x="-67347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7493691B-6096-E533-BBC3-58D7F50CC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299" y="0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B9AB5509-7EB9-8549-2C7C-E9AF84A2EFB5}"/>
              </a:ext>
            </a:extLst>
          </p:cNvPr>
          <p:cNvSpPr/>
          <p:nvPr/>
        </p:nvSpPr>
        <p:spPr>
          <a:xfrm>
            <a:off x="0" y="1089000"/>
            <a:ext cx="3960000" cy="396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AF18949F-C369-7968-5F4B-6B9EBCA5DFA7}"/>
              </a:ext>
            </a:extLst>
          </p:cNvPr>
          <p:cNvSpPr/>
          <p:nvPr/>
        </p:nvSpPr>
        <p:spPr>
          <a:xfrm rot="20545525">
            <a:off x="-25366" y="58519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6BAA607B-7338-15DB-9BEE-F01032463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47" y="72588"/>
            <a:ext cx="10139736" cy="833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Nasi uczniowie biorą udział w warsztatach </a:t>
            </a:r>
            <a:b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i programach edukacyjnych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F013B00F-DA67-E219-0341-96BD06CADB5E}"/>
              </a:ext>
            </a:extLst>
          </p:cNvPr>
          <p:cNvSpPr/>
          <p:nvPr/>
        </p:nvSpPr>
        <p:spPr>
          <a:xfrm>
            <a:off x="4241845" y="1089000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8E110C8-29BA-C4C0-0784-F05385ECD00D}"/>
              </a:ext>
            </a:extLst>
          </p:cNvPr>
          <p:cNvSpPr txBox="1"/>
          <p:nvPr/>
        </p:nvSpPr>
        <p:spPr>
          <a:xfrm>
            <a:off x="0" y="5252576"/>
            <a:ext cx="4588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konferencja -  Profilaktyka chorób metabolicznych </a:t>
            </a:r>
          </a:p>
        </p:txBody>
      </p:sp>
      <p:pic>
        <p:nvPicPr>
          <p:cNvPr id="4" name="Obraz 3" descr="Obraz zawierający ubrania, Ludzka twarz, kobieta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484440D-0FCF-A848-B3B3-A9FD2EDED1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000" y="1233000"/>
            <a:ext cx="3672000" cy="3672000"/>
          </a:xfrm>
          <a:prstGeom prst="ellipse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A8CB3D7-2C09-146C-88CA-FD6AE3701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45" y="1215000"/>
            <a:ext cx="4428000" cy="442800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816480C-0E92-9CF0-D363-8F1DE638D84E}"/>
              </a:ext>
            </a:extLst>
          </p:cNvPr>
          <p:cNvSpPr txBox="1"/>
          <p:nvPr/>
        </p:nvSpPr>
        <p:spPr>
          <a:xfrm>
            <a:off x="4367845" y="5810094"/>
            <a:ext cx="63258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warsztaty z Native Speakerem prowadzone przez </a:t>
            </a:r>
            <a:r>
              <a:rPr lang="pl-PL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Moba</a:t>
            </a: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z Zimbabwe</a:t>
            </a:r>
          </a:p>
        </p:txBody>
      </p:sp>
    </p:spTree>
    <p:extLst>
      <p:ext uri="{BB962C8B-B14F-4D97-AF65-F5344CB8AC3E}">
        <p14:creationId xmlns:p14="http://schemas.microsoft.com/office/powerpoint/2010/main" val="2066920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39">
        <p159:morph option="byObject"/>
      </p:transition>
    </mc:Choice>
    <mc:Fallback xmlns="">
      <p:transition spd="slow" advTm="7239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67347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025" y="5032133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5013939" y="1433631"/>
            <a:ext cx="4854624" cy="48564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2F17E496-C5A9-9944-B21D-C767340CE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47" y="4246"/>
            <a:ext cx="10282372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Nasi uczniowie są laureatami wielu konkursów wiedzy.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9F76FEF-9035-5BD7-6155-28117CA8FDA0}"/>
              </a:ext>
            </a:extLst>
          </p:cNvPr>
          <p:cNvSpPr txBox="1"/>
          <p:nvPr/>
        </p:nvSpPr>
        <p:spPr>
          <a:xfrm>
            <a:off x="64152" y="2866044"/>
            <a:ext cx="50834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Laureaci wiedzy </a:t>
            </a:r>
          </a:p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mechanicznej i </a:t>
            </a:r>
            <a:r>
              <a:rPr lang="pl-PL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mechatronicznej</a:t>
            </a: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– zdobyli indeksy </a:t>
            </a:r>
          </a:p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Politechniki Warszawskiej.</a:t>
            </a:r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94597F9B-09C0-BF52-4CC0-70D4BFAEA3F8}"/>
              </a:ext>
            </a:extLst>
          </p:cNvPr>
          <p:cNvSpPr/>
          <p:nvPr/>
        </p:nvSpPr>
        <p:spPr>
          <a:xfrm rot="20545525">
            <a:off x="-25366" y="58519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E651B5F8-10A8-51F2-E083-C4D30FCE3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8279" r="13643"/>
          <a:stretch/>
        </p:blipFill>
        <p:spPr bwMode="auto">
          <a:xfrm>
            <a:off x="5281251" y="1699954"/>
            <a:ext cx="4320000" cy="4320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354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917">
        <p159:morph option="byObject"/>
      </p:transition>
    </mc:Choice>
    <mc:Fallback xmlns="">
      <p:transition spd="slow" advTm="391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wal 11">
            <a:extLst>
              <a:ext uri="{FF2B5EF4-FFF2-40B4-BE49-F238E27FC236}">
                <a16:creationId xmlns:a16="http://schemas.microsoft.com/office/drawing/2014/main" id="{268E99DC-B868-944A-AE40-331D8A04079F}"/>
              </a:ext>
            </a:extLst>
          </p:cNvPr>
          <p:cNvSpPr/>
          <p:nvPr/>
        </p:nvSpPr>
        <p:spPr>
          <a:xfrm flipH="1" flipV="1">
            <a:off x="838200" y="1005840"/>
            <a:ext cx="701040" cy="701040"/>
          </a:xfrm>
          <a:prstGeom prst="ellipse">
            <a:avLst/>
          </a:prstGeom>
          <a:solidFill>
            <a:srgbClr val="36ABB4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D9801B17-B82F-3E8E-27C7-5035B9E7855B}"/>
              </a:ext>
            </a:extLst>
          </p:cNvPr>
          <p:cNvSpPr/>
          <p:nvPr/>
        </p:nvSpPr>
        <p:spPr>
          <a:xfrm flipH="1" flipV="1">
            <a:off x="345222" y="3429000"/>
            <a:ext cx="1194018" cy="1194018"/>
          </a:xfrm>
          <a:prstGeom prst="ellipse">
            <a:avLst/>
          </a:prstGeom>
          <a:solidFill>
            <a:srgbClr val="36ABB4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544EFC60-E99F-16F0-A3F7-9924ED0E1F26}"/>
              </a:ext>
            </a:extLst>
          </p:cNvPr>
          <p:cNvSpPr/>
          <p:nvPr/>
        </p:nvSpPr>
        <p:spPr>
          <a:xfrm>
            <a:off x="0" y="0"/>
            <a:ext cx="5857430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F4635908-A0F0-2094-0232-059BAE5D092A}"/>
              </a:ext>
            </a:extLst>
          </p:cNvPr>
          <p:cNvSpPr/>
          <p:nvPr/>
        </p:nvSpPr>
        <p:spPr>
          <a:xfrm>
            <a:off x="6153462" y="497710"/>
            <a:ext cx="5857430" cy="5857430"/>
          </a:xfrm>
          <a:prstGeom prst="ellipse">
            <a:avLst/>
          </a:prstGeom>
          <a:noFill/>
          <a:ln w="76200">
            <a:solidFill>
              <a:srgbClr val="ABC8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E7ADD94-D941-3B3C-8CA1-E2C69B38D9A5}"/>
              </a:ext>
            </a:extLst>
          </p:cNvPr>
          <p:cNvSpPr txBox="1"/>
          <p:nvPr/>
        </p:nvSpPr>
        <p:spPr>
          <a:xfrm flipH="1">
            <a:off x="378405" y="1477846"/>
            <a:ext cx="5371436" cy="390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cs typeface="Biome Light" panose="020B0502040204020203" pitchFamily="34" charset="0"/>
              </a:rPr>
              <a:t>Szkoła współpracuje </a:t>
            </a:r>
            <a:b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cs typeface="Biome Light" panose="020B0502040204020203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cs typeface="Biome Light" panose="020B0502040204020203" pitchFamily="34" charset="0"/>
              </a:rPr>
              <a:t>z Państwową Akademią Nauk Stosowanych 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cs typeface="Biome Light" panose="020B0502040204020203" pitchFamily="34" charset="0"/>
              </a:rPr>
              <a:t>im. Ignacego Mościckiego </a:t>
            </a:r>
            <a:b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cs typeface="Biome Light" panose="020B0502040204020203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cs typeface="Biome Light" panose="020B0502040204020203" pitchFamily="34" charset="0"/>
              </a:rPr>
              <a:t>w Ciechanowie </a:t>
            </a:r>
            <a:b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cs typeface="Biome Light" panose="020B0502040204020203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cs typeface="Biome Light" panose="020B0502040204020203" pitchFamily="34" charset="0"/>
              </a:rPr>
              <a:t>i jest objęta patronatem </a:t>
            </a:r>
            <a:b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cs typeface="Biome Light" panose="020B0502040204020203" pitchFamily="34" charset="0"/>
              </a:rPr>
            </a:b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  <a:cs typeface="Biome Light" panose="020B0502040204020203" pitchFamily="34" charset="0"/>
              </a:rPr>
              <a:t>Politechniki Warszawskiej.</a:t>
            </a:r>
          </a:p>
        </p:txBody>
      </p:sp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E05DA574-EEDA-B0F8-4A1C-CC1D3EC4181C}"/>
              </a:ext>
            </a:extLst>
          </p:cNvPr>
          <p:cNvSpPr/>
          <p:nvPr/>
        </p:nvSpPr>
        <p:spPr>
          <a:xfrm rot="20545525">
            <a:off x="-29327" y="534300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11" name="Picture 3" descr="pw_logo">
            <a:extLst>
              <a:ext uri="{FF2B5EF4-FFF2-40B4-BE49-F238E27FC236}">
                <a16:creationId xmlns:a16="http://schemas.microsoft.com/office/drawing/2014/main" id="{9F753556-E077-3F49-DA1A-78FA3B7BE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0707" y="2105788"/>
            <a:ext cx="1884813" cy="1884813"/>
          </a:xfrm>
          <a:prstGeom prst="ellipse">
            <a:avLst/>
          </a:prstGeom>
          <a:noFill/>
          <a:ln w="539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5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D3EC5669-C654-45FB-66DA-014495969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194" y="3429381"/>
            <a:ext cx="1884813" cy="1830517"/>
          </a:xfrm>
          <a:prstGeom prst="rect">
            <a:avLst/>
          </a:prstGeom>
        </p:spPr>
      </p:pic>
      <p:pic>
        <p:nvPicPr>
          <p:cNvPr id="1026" name="Picture 2" descr="Publikacje PANS w Ciechanowie">
            <a:extLst>
              <a:ext uri="{FF2B5EF4-FFF2-40B4-BE49-F238E27FC236}">
                <a16:creationId xmlns:a16="http://schemas.microsoft.com/office/drawing/2014/main" id="{2914C88E-4BBE-E98F-55BD-1FEE7208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552" y="1356360"/>
            <a:ext cx="2021049" cy="202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symbol, Grafika, Czcionka, logo&#10;&#10;Opis wygenerowany automatycznie">
            <a:extLst>
              <a:ext uri="{FF2B5EF4-FFF2-40B4-BE49-F238E27FC236}">
                <a16:creationId xmlns:a16="http://schemas.microsoft.com/office/drawing/2014/main" id="{57562327-EA6C-E6FC-380F-EAE6263A5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654" y="4039485"/>
            <a:ext cx="1949540" cy="146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51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763">
        <p159:morph option="byObject"/>
      </p:transition>
    </mc:Choice>
    <mc:Fallback xmlns="">
      <p:transition spd="slow" advTm="7763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67347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299" y="-23626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4500983" y="1326559"/>
            <a:ext cx="5040000" cy="504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 descr="Obraz zawierający tekst, ubrania, Ludzka twarz, osoba&#10;&#10;Opis wygenerowany automatycznie">
            <a:extLst>
              <a:ext uri="{FF2B5EF4-FFF2-40B4-BE49-F238E27FC236}">
                <a16:creationId xmlns:a16="http://schemas.microsoft.com/office/drawing/2014/main" id="{475B9925-69D3-07C3-D242-8193889A3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1102" r="117" b="23850"/>
          <a:stretch/>
        </p:blipFill>
        <p:spPr>
          <a:xfrm>
            <a:off x="4645046" y="1485893"/>
            <a:ext cx="4751874" cy="4751874"/>
          </a:xfrm>
          <a:prstGeom prst="ellipse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9F76FEF-9035-5BD7-6155-28117CA8FDA0}"/>
              </a:ext>
            </a:extLst>
          </p:cNvPr>
          <p:cNvSpPr txBox="1"/>
          <p:nvPr/>
        </p:nvSpPr>
        <p:spPr>
          <a:xfrm>
            <a:off x="182594" y="1922838"/>
            <a:ext cx="5083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Finalistka XXI Olimpiady Znajomości Afryki 2022/2023. </a:t>
            </a:r>
          </a:p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Główną nagrodą było otrzymanie indeksu </a:t>
            </a:r>
          </a:p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na wybraną uczelnię.</a:t>
            </a:r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94597F9B-09C0-BF52-4CC0-70D4BFAEA3F8}"/>
              </a:ext>
            </a:extLst>
          </p:cNvPr>
          <p:cNvSpPr/>
          <p:nvPr/>
        </p:nvSpPr>
        <p:spPr>
          <a:xfrm rot="20545525">
            <a:off x="-25366" y="58519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80FBCF99-F52F-C549-0984-E683ACCD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47" y="4246"/>
            <a:ext cx="10139736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Nasi uczniowie są laureatami wielu konkursów wiedzy.</a:t>
            </a:r>
          </a:p>
        </p:txBody>
      </p:sp>
    </p:spTree>
    <p:extLst>
      <p:ext uri="{BB962C8B-B14F-4D97-AF65-F5344CB8AC3E}">
        <p14:creationId xmlns:p14="http://schemas.microsoft.com/office/powerpoint/2010/main" val="469251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99">
        <p159:morph option="byObject"/>
      </p:transition>
    </mc:Choice>
    <mc:Fallback xmlns="">
      <p:transition spd="slow" advTm="7399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67347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26" y="5101737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4564404" y="692596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9F76FEF-9035-5BD7-6155-28117CA8FDA0}"/>
              </a:ext>
            </a:extLst>
          </p:cNvPr>
          <p:cNvSpPr txBox="1"/>
          <p:nvPr/>
        </p:nvSpPr>
        <p:spPr>
          <a:xfrm>
            <a:off x="5783765" y="5460781"/>
            <a:ext cx="50834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Olimpiada zdrowia PCK-</a:t>
            </a:r>
          </a:p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Mateusz Nierychlewski </a:t>
            </a:r>
          </a:p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III miejsce</a:t>
            </a:r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94597F9B-09C0-BF52-4CC0-70D4BFAEA3F8}"/>
              </a:ext>
            </a:extLst>
          </p:cNvPr>
          <p:cNvSpPr/>
          <p:nvPr/>
        </p:nvSpPr>
        <p:spPr>
          <a:xfrm rot="20545525">
            <a:off x="-25366" y="58519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80FBCF99-F52F-C549-0984-E683ACCD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47" y="4246"/>
            <a:ext cx="10139736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Nasi uczniowie biorą udział w wielu konkursach wiedzy.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080CFA47-129B-4D6D-044F-2347C69FAB8E}"/>
              </a:ext>
            </a:extLst>
          </p:cNvPr>
          <p:cNvSpPr/>
          <p:nvPr/>
        </p:nvSpPr>
        <p:spPr>
          <a:xfrm>
            <a:off x="113584" y="926039"/>
            <a:ext cx="4320000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 descr="Obraz zawierający tekst, ubrania, Ludzka twarz, osoba&#10;&#10;Opis wygenerowany automatycznie">
            <a:extLst>
              <a:ext uri="{FF2B5EF4-FFF2-40B4-BE49-F238E27FC236}">
                <a16:creationId xmlns:a16="http://schemas.microsoft.com/office/drawing/2014/main" id="{96F3123E-8BA5-7688-AFC5-07D1E3FB64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4" b="12404"/>
          <a:stretch/>
        </p:blipFill>
        <p:spPr>
          <a:xfrm>
            <a:off x="293584" y="1141737"/>
            <a:ext cx="3960000" cy="3960000"/>
          </a:xfrm>
          <a:prstGeom prst="ellipse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D29AC57-B8EB-7EE9-A81B-8C7242C70596}"/>
              </a:ext>
            </a:extLst>
          </p:cNvPr>
          <p:cNvSpPr txBox="1"/>
          <p:nvPr/>
        </p:nvSpPr>
        <p:spPr>
          <a:xfrm>
            <a:off x="-23377" y="5420470"/>
            <a:ext cx="60458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Konkurs wiedzy o bezpieczeństwie </a:t>
            </a:r>
          </a:p>
          <a:p>
            <a:r>
              <a:rPr lang="pl-PL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i certyfikacji żywności „FOOD </a:t>
            </a:r>
            <a:r>
              <a:rPr lang="pl-PL" sz="22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EXPERT</a:t>
            </a:r>
            <a:r>
              <a:rPr lang="pl-PL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”</a:t>
            </a:r>
          </a:p>
        </p:txBody>
      </p:sp>
      <p:pic>
        <p:nvPicPr>
          <p:cNvPr id="4" name="Obraz 3" descr="Obraz zawierający tekst, ubrania, Ludzka twarz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3F72060-F908-683D-7609-14708F4B33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" t="23527" r="-340" b="1181"/>
          <a:stretch/>
        </p:blipFill>
        <p:spPr>
          <a:xfrm>
            <a:off x="4745335" y="869926"/>
            <a:ext cx="4320000" cy="43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2128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39">
        <p159:morph option="byObject"/>
      </p:transition>
    </mc:Choice>
    <mc:Fallback xmlns="">
      <p:transition spd="slow" advTm="7239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1D80B1-0D1D-47DE-C2A9-9B612DA8B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A3311E2D-47C1-421D-3CA9-048955D6B0D1}"/>
              </a:ext>
            </a:extLst>
          </p:cNvPr>
          <p:cNvSpPr/>
          <p:nvPr/>
        </p:nvSpPr>
        <p:spPr>
          <a:xfrm>
            <a:off x="-67347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89185A97-4B3F-FEC2-A69E-4D9F9B62C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043" y="-23626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03E181C1-D0A0-BB72-494C-2594B6E39350}"/>
              </a:ext>
            </a:extLst>
          </p:cNvPr>
          <p:cNvSpPr/>
          <p:nvPr/>
        </p:nvSpPr>
        <p:spPr>
          <a:xfrm>
            <a:off x="5621319" y="1617919"/>
            <a:ext cx="4320000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86A0A9C-A474-0EA6-0A88-D6C3AC9EF136}"/>
              </a:ext>
            </a:extLst>
          </p:cNvPr>
          <p:cNvSpPr txBox="1"/>
          <p:nvPr/>
        </p:nvSpPr>
        <p:spPr>
          <a:xfrm>
            <a:off x="6596533" y="6143776"/>
            <a:ext cx="50834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Turniej szachowy</a:t>
            </a:r>
          </a:p>
          <a:p>
            <a:endParaRPr lang="pl-PL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B9246379-426C-3418-A735-C2473ED7C97F}"/>
              </a:ext>
            </a:extLst>
          </p:cNvPr>
          <p:cNvSpPr/>
          <p:nvPr/>
        </p:nvSpPr>
        <p:spPr>
          <a:xfrm rot="20545525">
            <a:off x="-25366" y="58519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19F3178C-E8E1-0EF6-D11E-4C5D62F56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47" y="4246"/>
            <a:ext cx="10139736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Nasi uczniowie biorą udział w wielu konkursach wiedzy.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1AADEF55-3624-E700-74AA-4CF0B5C81C60}"/>
              </a:ext>
            </a:extLst>
          </p:cNvPr>
          <p:cNvSpPr/>
          <p:nvPr/>
        </p:nvSpPr>
        <p:spPr>
          <a:xfrm>
            <a:off x="616986" y="1071593"/>
            <a:ext cx="4320000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1FE4E1C-1546-8EF5-1446-08DF910721AF}"/>
              </a:ext>
            </a:extLst>
          </p:cNvPr>
          <p:cNvSpPr txBox="1"/>
          <p:nvPr/>
        </p:nvSpPr>
        <p:spPr>
          <a:xfrm>
            <a:off x="148418" y="5515292"/>
            <a:ext cx="6045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FINAŁ DEBATY - Młodzi debatują - komunikacja i argumentacja w debacie publicznej (III miejsce drużyny)</a:t>
            </a:r>
          </a:p>
          <a:p>
            <a:endParaRPr lang="pl-PL" sz="2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Obraz 5" descr="Obraz zawierający Sporty halowe, gra planszowa, szachy/kłos, Tablica do gry w szach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45FF146-EAC9-D85F-7DC4-C4F1DEFCC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7412" r="-484" b="17588"/>
          <a:stretch/>
        </p:blipFill>
        <p:spPr>
          <a:xfrm>
            <a:off x="5803641" y="1800241"/>
            <a:ext cx="3955355" cy="3955355"/>
          </a:xfrm>
          <a:prstGeom prst="ellipse">
            <a:avLst/>
          </a:prstGeom>
        </p:spPr>
      </p:pic>
      <p:pic>
        <p:nvPicPr>
          <p:cNvPr id="15" name="Obraz 14" descr="Obraz zawierający ubrania, tekst, obuwie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DFB62FB-CF81-A0E0-331F-435FC93496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" b="24403"/>
          <a:stretch/>
        </p:blipFill>
        <p:spPr>
          <a:xfrm>
            <a:off x="791373" y="1231905"/>
            <a:ext cx="3981769" cy="39817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3911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39">
        <p159:morph option="byObject"/>
      </p:transition>
    </mc:Choice>
    <mc:Fallback xmlns="">
      <p:transition spd="slow" advTm="7239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D83E5C-0859-62D1-E812-719F42DB2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AF29CB5-744A-1B92-FDAC-4260CB7AFF48}"/>
              </a:ext>
            </a:extLst>
          </p:cNvPr>
          <p:cNvSpPr/>
          <p:nvPr/>
        </p:nvSpPr>
        <p:spPr>
          <a:xfrm>
            <a:off x="-67347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FA3F21A-ECB7-08D6-01BD-2F6AAB6B1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941" y="5038340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9F414198-5D31-3C40-63CA-2374294D5F64}"/>
              </a:ext>
            </a:extLst>
          </p:cNvPr>
          <p:cNvSpPr/>
          <p:nvPr/>
        </p:nvSpPr>
        <p:spPr>
          <a:xfrm>
            <a:off x="5179780" y="838046"/>
            <a:ext cx="4639195" cy="457747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A2D563E9-5751-72A7-D94D-21FDCD0FC165}"/>
              </a:ext>
            </a:extLst>
          </p:cNvPr>
          <p:cNvSpPr/>
          <p:nvPr/>
        </p:nvSpPr>
        <p:spPr>
          <a:xfrm rot="20545525">
            <a:off x="-25366" y="58519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2A049B5F-56B9-764A-5A26-8AB36E18F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47" y="4246"/>
            <a:ext cx="10139736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Nasi uczniowie biorą udział w wielu konkursach wiedzy.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9ADD7343-4082-A8C9-9733-3142C0C8E704}"/>
              </a:ext>
            </a:extLst>
          </p:cNvPr>
          <p:cNvSpPr/>
          <p:nvPr/>
        </p:nvSpPr>
        <p:spPr>
          <a:xfrm>
            <a:off x="189570" y="970548"/>
            <a:ext cx="4713962" cy="4744822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52EA22F-702C-3530-7243-0B64BF642953}"/>
              </a:ext>
            </a:extLst>
          </p:cNvPr>
          <p:cNvSpPr txBox="1"/>
          <p:nvPr/>
        </p:nvSpPr>
        <p:spPr>
          <a:xfrm>
            <a:off x="3773094" y="5499926"/>
            <a:ext cx="60458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Miejska gra terenowa – III miejsce drużyny</a:t>
            </a:r>
          </a:p>
        </p:txBody>
      </p:sp>
      <p:pic>
        <p:nvPicPr>
          <p:cNvPr id="4" name="Obraz 3" descr="Obraz zawierający ubrania, osoba, obuwie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D56D39D-1230-ACC1-BCE7-A9AB744BD7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76967" y="1208589"/>
            <a:ext cx="4314504" cy="4314504"/>
          </a:xfrm>
          <a:prstGeom prst="ellipse">
            <a:avLst/>
          </a:prstGeom>
        </p:spPr>
      </p:pic>
      <p:pic>
        <p:nvPicPr>
          <p:cNvPr id="12" name="Obraz 11" descr="Obraz zawierający ubrania, osoba, obuwie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F92CAD1-05B7-1765-2AA2-43E5CB6326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1519" r="17550" b="-1519"/>
          <a:stretch/>
        </p:blipFill>
        <p:spPr>
          <a:xfrm>
            <a:off x="5323081" y="950484"/>
            <a:ext cx="4352593" cy="43525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7836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239">
        <p159:morph option="byObject"/>
      </p:transition>
    </mc:Choice>
    <mc:Fallback xmlns="">
      <p:transition spd="slow" advTm="7239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67347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664" y="86559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4960300" y="920359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94597F9B-09C0-BF52-4CC0-70D4BFAEA3F8}"/>
              </a:ext>
            </a:extLst>
          </p:cNvPr>
          <p:cNvSpPr/>
          <p:nvPr/>
        </p:nvSpPr>
        <p:spPr>
          <a:xfrm rot="20545525">
            <a:off x="6819982" y="535007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DE1B7299-CB35-DBBD-B434-F58EE3BB598F}"/>
              </a:ext>
            </a:extLst>
          </p:cNvPr>
          <p:cNvSpPr/>
          <p:nvPr/>
        </p:nvSpPr>
        <p:spPr>
          <a:xfrm>
            <a:off x="165882" y="1718495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 descr="Obraz zawierający tekst, plakat, Czcionka, Ulotka&#10;&#10;Opis wygenerowany automatycznie">
            <a:extLst>
              <a:ext uri="{FF2B5EF4-FFF2-40B4-BE49-F238E27FC236}">
                <a16:creationId xmlns:a16="http://schemas.microsoft.com/office/drawing/2014/main" id="{4BC15B0F-E4DB-46DF-3693-A25EAD87CC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 b="14941"/>
          <a:stretch/>
        </p:blipFill>
        <p:spPr>
          <a:xfrm>
            <a:off x="360000" y="1898495"/>
            <a:ext cx="4320000" cy="4320000"/>
          </a:xfrm>
          <a:prstGeom prst="ellipse">
            <a:avLst/>
          </a:prstGeom>
        </p:spPr>
      </p:pic>
      <p:pic>
        <p:nvPicPr>
          <p:cNvPr id="11" name="Obraz 10" descr="Obraz zawierający ubrania, w pomieszczeniu, osoba, ściana&#10;&#10;Opis wygenerowany automatycznie">
            <a:extLst>
              <a:ext uri="{FF2B5EF4-FFF2-40B4-BE49-F238E27FC236}">
                <a16:creationId xmlns:a16="http://schemas.microsoft.com/office/drawing/2014/main" id="{5FDBC99B-DD9B-81BA-681A-8A452C99E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r="32195"/>
          <a:stretch/>
        </p:blipFill>
        <p:spPr>
          <a:xfrm>
            <a:off x="5170268" y="1100359"/>
            <a:ext cx="4320000" cy="4320000"/>
          </a:xfrm>
          <a:prstGeom prst="ellipse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8BC8173-687A-D8FA-E9C3-392247091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47" y="4246"/>
            <a:ext cx="10139736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Nasi uczniowie są laureatami wielu konkursów.</a:t>
            </a:r>
          </a:p>
        </p:txBody>
      </p:sp>
    </p:spTree>
    <p:extLst>
      <p:ext uri="{BB962C8B-B14F-4D97-AF65-F5344CB8AC3E}">
        <p14:creationId xmlns:p14="http://schemas.microsoft.com/office/powerpoint/2010/main" val="894935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298">
        <p159:morph option="byObject"/>
      </p:transition>
    </mc:Choice>
    <mc:Fallback xmlns="">
      <p:transition spd="slow" advTm="5298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F697D1-76C9-ED77-06C6-297B1A3C6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A389FD16-0C32-83F9-2892-4589652A0078}"/>
              </a:ext>
            </a:extLst>
          </p:cNvPr>
          <p:cNvSpPr/>
          <p:nvPr/>
        </p:nvSpPr>
        <p:spPr>
          <a:xfrm>
            <a:off x="-67347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9BD7A089-EE96-95AB-C44B-04F3F51BC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01" y="5048098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483F28DB-2573-D48C-5735-2018B5B78A6D}"/>
              </a:ext>
            </a:extLst>
          </p:cNvPr>
          <p:cNvSpPr/>
          <p:nvPr/>
        </p:nvSpPr>
        <p:spPr>
          <a:xfrm>
            <a:off x="100040" y="797135"/>
            <a:ext cx="5400000" cy="540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Dowolny kształt: kształt 13">
            <a:extLst>
              <a:ext uri="{FF2B5EF4-FFF2-40B4-BE49-F238E27FC236}">
                <a16:creationId xmlns:a16="http://schemas.microsoft.com/office/drawing/2014/main" id="{6215C74F-5B60-6B72-8870-B146818B7A66}"/>
              </a:ext>
            </a:extLst>
          </p:cNvPr>
          <p:cNvSpPr/>
          <p:nvPr/>
        </p:nvSpPr>
        <p:spPr>
          <a:xfrm rot="20545525">
            <a:off x="6819982" y="535007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77F7C8-BC46-B790-1C70-CE6D39B5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47" y="4246"/>
            <a:ext cx="10139736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Nasi uczniowie są laureatami wielu konkursów.</a:t>
            </a:r>
          </a:p>
        </p:txBody>
      </p:sp>
      <p:pic>
        <p:nvPicPr>
          <p:cNvPr id="7" name="Obraz 6" descr="Obraz zawierający ubrania, osoba, tekst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43050C0-663B-8B8A-A4B8-9164B9B69E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7" r="26037"/>
          <a:stretch/>
        </p:blipFill>
        <p:spPr>
          <a:xfrm>
            <a:off x="280040" y="982522"/>
            <a:ext cx="5040000" cy="5040000"/>
          </a:xfrm>
          <a:prstGeom prst="ellipse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83BC95C-3438-63A8-9838-DD96F68BB1B1}"/>
              </a:ext>
            </a:extLst>
          </p:cNvPr>
          <p:cNvSpPr txBox="1"/>
          <p:nvPr/>
        </p:nvSpPr>
        <p:spPr>
          <a:xfrm>
            <a:off x="5441865" y="835478"/>
            <a:ext cx="60458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Konkurs plastyczny </a:t>
            </a:r>
          </a:p>
          <a:p>
            <a:r>
              <a:rPr lang="pl-PL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„Zawód przyszłości” – I miejsce</a:t>
            </a:r>
          </a:p>
          <a:p>
            <a:r>
              <a:rPr lang="pl-PL" sz="2200" dirty="0">
                <a:solidFill>
                  <a:schemeClr val="bg1"/>
                </a:solidFill>
                <a:latin typeface="Bookman Old Style" panose="02050604050505020204" pitchFamily="18" charset="0"/>
              </a:rPr>
              <a:t>„Medycyna naszą przyszłością”  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73D55719-320C-5F50-F68E-4CB7A3D5A3DE}"/>
              </a:ext>
            </a:extLst>
          </p:cNvPr>
          <p:cNvSpPr/>
          <p:nvPr/>
        </p:nvSpPr>
        <p:spPr>
          <a:xfrm>
            <a:off x="5637632" y="2282549"/>
            <a:ext cx="4320000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 descr="Obraz zawierający tekst, kreskówka, Ludzka twarz, szkic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D50AA11-4B0D-18D0-F298-75071FAEB3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15437"/>
          <a:stretch/>
        </p:blipFill>
        <p:spPr>
          <a:xfrm>
            <a:off x="5722317" y="2395786"/>
            <a:ext cx="4093525" cy="40935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7531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298">
        <p159:morph option="byObject"/>
      </p:transition>
    </mc:Choice>
    <mc:Fallback xmlns="">
      <p:transition spd="slow" advTm="5298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56" y="46495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289492" y="1941578"/>
            <a:ext cx="3240000" cy="324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068F5480-669D-FB8F-1732-5F3D4850F521}"/>
              </a:ext>
            </a:extLst>
          </p:cNvPr>
          <p:cNvSpPr/>
          <p:nvPr/>
        </p:nvSpPr>
        <p:spPr>
          <a:xfrm>
            <a:off x="3563023" y="1809000"/>
            <a:ext cx="3240000" cy="324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" name="Obraz 3" descr="Obraz zawierający sport, Sprawność fizyczna, Sprzęt do ćwiczeń, Ciężary&#10;&#10;Opis wygenerowany automatycznie">
            <a:extLst>
              <a:ext uri="{FF2B5EF4-FFF2-40B4-BE49-F238E27FC236}">
                <a16:creationId xmlns:a16="http://schemas.microsoft.com/office/drawing/2014/main" id="{AB4ACA43-0100-526C-E929-7A3A0DAA9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3720653" y="1989000"/>
            <a:ext cx="2880000" cy="2880000"/>
          </a:xfrm>
          <a:prstGeom prst="ellipse">
            <a:avLst/>
          </a:prstGeom>
        </p:spPr>
      </p:pic>
      <p:sp>
        <p:nvSpPr>
          <p:cNvPr id="20" name="Owal 19">
            <a:extLst>
              <a:ext uri="{FF2B5EF4-FFF2-40B4-BE49-F238E27FC236}">
                <a16:creationId xmlns:a16="http://schemas.microsoft.com/office/drawing/2014/main" id="{02C4DE33-6A30-13B3-74EA-CD2389D206A9}"/>
              </a:ext>
            </a:extLst>
          </p:cNvPr>
          <p:cNvSpPr/>
          <p:nvPr/>
        </p:nvSpPr>
        <p:spPr>
          <a:xfrm>
            <a:off x="6796457" y="1856820"/>
            <a:ext cx="3240000" cy="324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8A46623D-69D7-D1D8-445D-4BD875C23948}"/>
              </a:ext>
            </a:extLst>
          </p:cNvPr>
          <p:cNvSpPr/>
          <p:nvPr/>
        </p:nvSpPr>
        <p:spPr>
          <a:xfrm>
            <a:off x="5299553" y="3476422"/>
            <a:ext cx="3240000" cy="324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Obraz 6" descr="Obraz zawierający osoba, ubrania, Ludzka twarz, Uniform sportowy&#10;&#10;Opis wygenerowany automatycznie">
            <a:extLst>
              <a:ext uri="{FF2B5EF4-FFF2-40B4-BE49-F238E27FC236}">
                <a16:creationId xmlns:a16="http://schemas.microsoft.com/office/drawing/2014/main" id="{FD0AB838-CF84-FD4F-F33B-FDF1DE5BB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487219" y="2120398"/>
            <a:ext cx="2880000" cy="2880000"/>
          </a:xfrm>
          <a:prstGeom prst="ellipse">
            <a:avLst/>
          </a:prstGeom>
        </p:spPr>
      </p:pic>
      <p:pic>
        <p:nvPicPr>
          <p:cNvPr id="11" name="Obraz 10" descr="Obraz zawierający osoba, Ludzka twarz, ubrania, człowiek&#10;&#10;Opis wygenerowany automatycznie">
            <a:extLst>
              <a:ext uri="{FF2B5EF4-FFF2-40B4-BE49-F238E27FC236}">
                <a16:creationId xmlns:a16="http://schemas.microsoft.com/office/drawing/2014/main" id="{398D934A-0BC6-AE7F-A1B5-C81AEB8E81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688" r="168" b="19312"/>
          <a:stretch/>
        </p:blipFill>
        <p:spPr>
          <a:xfrm>
            <a:off x="7022274" y="2047609"/>
            <a:ext cx="2880000" cy="2880000"/>
          </a:xfrm>
          <a:prstGeom prst="ellipse">
            <a:avLst/>
          </a:prstGeom>
        </p:spPr>
      </p:pic>
      <p:sp>
        <p:nvSpPr>
          <p:cNvPr id="16" name="Dowolny kształt: kształt 15">
            <a:extLst>
              <a:ext uri="{FF2B5EF4-FFF2-40B4-BE49-F238E27FC236}">
                <a16:creationId xmlns:a16="http://schemas.microsoft.com/office/drawing/2014/main" id="{D64D21FB-D7C8-67A3-4CD3-4483B1B729A3}"/>
              </a:ext>
            </a:extLst>
          </p:cNvPr>
          <p:cNvSpPr/>
          <p:nvPr/>
        </p:nvSpPr>
        <p:spPr>
          <a:xfrm rot="20545525">
            <a:off x="-289122" y="225084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0B30D975-E833-4775-9E8D-72F2B48EAE0E}"/>
              </a:ext>
            </a:extLst>
          </p:cNvPr>
          <p:cNvSpPr/>
          <p:nvPr/>
        </p:nvSpPr>
        <p:spPr>
          <a:xfrm>
            <a:off x="1943023" y="3476422"/>
            <a:ext cx="3240000" cy="324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8CAF2E62-8A04-884B-4814-E0486AC09B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 r="36413"/>
          <a:stretch/>
        </p:blipFill>
        <p:spPr>
          <a:xfrm>
            <a:off x="2123421" y="3655242"/>
            <a:ext cx="2880000" cy="2880000"/>
          </a:xfrm>
          <a:prstGeom prst="ellipse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9C788337-B1C6-3D3F-2575-572297CAB095}"/>
              </a:ext>
            </a:extLst>
          </p:cNvPr>
          <p:cNvSpPr txBox="1"/>
          <p:nvPr/>
        </p:nvSpPr>
        <p:spPr>
          <a:xfrm>
            <a:off x="32646" y="46495"/>
            <a:ext cx="10146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Uczniowie naszej szkoły odnoszący sukcesy sportowe rangi krajowej i międzynarodowej. </a:t>
            </a:r>
          </a:p>
        </p:txBody>
      </p:sp>
      <p:pic>
        <p:nvPicPr>
          <p:cNvPr id="6" name="Obraz 5" descr="Obraz zawierający osoba, ubrania, Ludzka twarz, uśmiech&#10;&#10;Opis wygenerowany automatycznie">
            <a:extLst>
              <a:ext uri="{FF2B5EF4-FFF2-40B4-BE49-F238E27FC236}">
                <a16:creationId xmlns:a16="http://schemas.microsoft.com/office/drawing/2014/main" id="{F998D918-0FEA-B068-8BB0-56D86F3DBC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1" b="30963"/>
          <a:stretch/>
        </p:blipFill>
        <p:spPr>
          <a:xfrm>
            <a:off x="5483641" y="3656422"/>
            <a:ext cx="2880000" cy="288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9554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400">
        <p159:morph option="byObject"/>
      </p:transition>
    </mc:Choice>
    <mc:Fallback xmlns="">
      <p:transition spd="slow" advTm="44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45" y="5100754"/>
            <a:ext cx="1774459" cy="1723343"/>
          </a:xfrm>
          <a:prstGeom prst="rect">
            <a:avLst/>
          </a:prstGeom>
        </p:spPr>
      </p:pic>
      <p:sp>
        <p:nvSpPr>
          <p:cNvPr id="16" name="Owal 15">
            <a:extLst>
              <a:ext uri="{FF2B5EF4-FFF2-40B4-BE49-F238E27FC236}">
                <a16:creationId xmlns:a16="http://schemas.microsoft.com/office/drawing/2014/main" id="{74D9D909-70BE-6FC8-AC10-A36953CF9410}"/>
              </a:ext>
            </a:extLst>
          </p:cNvPr>
          <p:cNvSpPr/>
          <p:nvPr/>
        </p:nvSpPr>
        <p:spPr>
          <a:xfrm>
            <a:off x="179438" y="2092690"/>
            <a:ext cx="4319695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5013939" y="1433631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 descr="Obraz zawierający osoba, ubrania, koncert, ściana&#10;&#10;Opis wygenerowany automatycznie">
            <a:extLst>
              <a:ext uri="{FF2B5EF4-FFF2-40B4-BE49-F238E27FC236}">
                <a16:creationId xmlns:a16="http://schemas.microsoft.com/office/drawing/2014/main" id="{B746B97D-D061-B705-F00A-D65A68D9B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8" r="15072"/>
          <a:stretch/>
        </p:blipFill>
        <p:spPr>
          <a:xfrm rot="5400000">
            <a:off x="359286" y="2272691"/>
            <a:ext cx="3960000" cy="3960000"/>
          </a:xfrm>
          <a:prstGeom prst="ellipse">
            <a:avLst/>
          </a:prstGeom>
        </p:spPr>
      </p:pic>
      <p:sp>
        <p:nvSpPr>
          <p:cNvPr id="17" name="Dowolny kształt: kształt 16">
            <a:extLst>
              <a:ext uri="{FF2B5EF4-FFF2-40B4-BE49-F238E27FC236}">
                <a16:creationId xmlns:a16="http://schemas.microsoft.com/office/drawing/2014/main" id="{C975479B-6D8E-D20D-66EF-A146543115E4}"/>
              </a:ext>
            </a:extLst>
          </p:cNvPr>
          <p:cNvSpPr/>
          <p:nvPr/>
        </p:nvSpPr>
        <p:spPr>
          <a:xfrm rot="20545525">
            <a:off x="1904288" y="45629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49581BD-A98E-B1EE-1FA8-BCBDE8652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39736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Nasi uczniowie rozwijają swoje pasje muzyczne i wokalne.</a:t>
            </a:r>
          </a:p>
        </p:txBody>
      </p:sp>
      <p:pic>
        <p:nvPicPr>
          <p:cNvPr id="6" name="Obraz 5" descr="Obraz zawierający Wyposażenie sceniczne, koncert, mikrofon, Instalacja nagłośnienio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A3E2B74-FC70-98CC-80D3-E8C7D80717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200596" y="1639881"/>
            <a:ext cx="4322545" cy="43225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4977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318">
        <p159:morph option="byObject"/>
      </p:transition>
    </mc:Choice>
    <mc:Fallback xmlns="">
      <p:transition spd="slow" advTm="3318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35D0220-9E64-90FA-8034-415251D08F97}"/>
              </a:ext>
            </a:extLst>
          </p:cNvPr>
          <p:cNvSpPr/>
          <p:nvPr/>
        </p:nvSpPr>
        <p:spPr>
          <a:xfrm>
            <a:off x="0" y="-4246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113" y="121002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5426602" y="2048579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7325202E-D53F-E40A-5458-AA9B8436DFFD}"/>
              </a:ext>
            </a:extLst>
          </p:cNvPr>
          <p:cNvSpPr/>
          <p:nvPr/>
        </p:nvSpPr>
        <p:spPr>
          <a:xfrm>
            <a:off x="193301" y="1073228"/>
            <a:ext cx="5040000" cy="504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4719A6E9-B514-3D5B-9E86-926CE3B0433C}"/>
              </a:ext>
            </a:extLst>
          </p:cNvPr>
          <p:cNvSpPr/>
          <p:nvPr/>
        </p:nvSpPr>
        <p:spPr>
          <a:xfrm rot="20545525">
            <a:off x="4567612" y="17156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17" name="Obraz 16" descr="Obraz zawierający gimnastyka, osoba, ubrania, w pomieszczeniu&#10;&#10;Opis wygenerowany automatycznie">
            <a:extLst>
              <a:ext uri="{FF2B5EF4-FFF2-40B4-BE49-F238E27FC236}">
                <a16:creationId xmlns:a16="http://schemas.microsoft.com/office/drawing/2014/main" id="{0990528C-7CD7-384A-B33E-1E7F66F21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1" b="7769"/>
          <a:stretch/>
        </p:blipFill>
        <p:spPr>
          <a:xfrm>
            <a:off x="373301" y="1269169"/>
            <a:ext cx="4680000" cy="4680000"/>
          </a:xfrm>
          <a:prstGeom prst="ellipse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0B02C70-E2DC-12DA-8416-1827FFD2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246"/>
            <a:ext cx="10072389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Nasi uczniowie rozwijają swoje pasje sportowe.</a:t>
            </a:r>
          </a:p>
        </p:txBody>
      </p:sp>
      <p:pic>
        <p:nvPicPr>
          <p:cNvPr id="6" name="Obraz 5" descr="Obraz zawierający na wolnym powietrzu, sprzęt sportowy, Sporty, sport drużynow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3738C09-AD02-8371-0DB0-D0A25076FB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5583096" y="2207907"/>
            <a:ext cx="4374943" cy="43749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01481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172">
        <p159:morph option="byObject"/>
      </p:transition>
    </mc:Choice>
    <mc:Fallback xmlns="">
      <p:transition spd="slow" advTm="3172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35D0220-9E64-90FA-8034-415251D08F97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95" y="5101146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5257618" y="421146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7325202E-D53F-E40A-5458-AA9B8436DFFD}"/>
              </a:ext>
            </a:extLst>
          </p:cNvPr>
          <p:cNvSpPr/>
          <p:nvPr/>
        </p:nvSpPr>
        <p:spPr>
          <a:xfrm>
            <a:off x="153024" y="1571809"/>
            <a:ext cx="5040000" cy="504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4719A6E9-B514-3D5B-9E86-926CE3B0433C}"/>
              </a:ext>
            </a:extLst>
          </p:cNvPr>
          <p:cNvSpPr/>
          <p:nvPr/>
        </p:nvSpPr>
        <p:spPr>
          <a:xfrm rot="20545525">
            <a:off x="-827770" y="-285315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pic>
        <p:nvPicPr>
          <p:cNvPr id="6" name="Obraz 5" descr="Obraz zawierający osoba, ubrania, obuwie, na wolnym powietrzu&#10;&#10;Opis wygenerowany automatycznie">
            <a:extLst>
              <a:ext uri="{FF2B5EF4-FFF2-40B4-BE49-F238E27FC236}">
                <a16:creationId xmlns:a16="http://schemas.microsoft.com/office/drawing/2014/main" id="{EB76A2C9-AE73-0AF5-735C-63DBF3BAAA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6" t="-4037" r="13773" b="4037"/>
          <a:stretch/>
        </p:blipFill>
        <p:spPr>
          <a:xfrm>
            <a:off x="333024" y="1751809"/>
            <a:ext cx="4680000" cy="4680000"/>
          </a:xfrm>
          <a:prstGeom prst="ellipse">
            <a:avLst/>
          </a:prstGeom>
        </p:spPr>
      </p:pic>
      <p:pic>
        <p:nvPicPr>
          <p:cNvPr id="3" name="Obraz 2" descr="Obraz zawierający osoba, okno, ubrani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AEB160C-69A5-6170-93F9-11A95F5DFA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5" r="955"/>
          <a:stretch/>
        </p:blipFill>
        <p:spPr>
          <a:xfrm rot="5400000">
            <a:off x="5416565" y="606949"/>
            <a:ext cx="4360853" cy="43608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846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823">
        <p159:morph option="byObject"/>
      </p:transition>
    </mc:Choice>
    <mc:Fallback xmlns="">
      <p:transition spd="slow" advTm="382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9B55A63-0595-DC17-E9DC-02D95921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35" y="2763644"/>
            <a:ext cx="9432499" cy="1325563"/>
          </a:xfrm>
        </p:spPr>
        <p:txBody>
          <a:bodyPr>
            <a:norm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OFERTA EDUKACYJNA</a:t>
            </a: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9FA0F9-F8D9-3CDA-B529-72174AE43A81}"/>
              </a:ext>
            </a:extLst>
          </p:cNvPr>
          <p:cNvSpPr/>
          <p:nvPr/>
        </p:nvSpPr>
        <p:spPr>
          <a:xfrm>
            <a:off x="10335215" y="497710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5144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648">
        <p159:morph option="byObject"/>
      </p:transition>
    </mc:Choice>
    <mc:Fallback xmlns="">
      <p:transition spd="slow" advTm="3648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89" y="7851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422773" y="1619345"/>
            <a:ext cx="3960000" cy="396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7325202E-D53F-E40A-5458-AA9B8436DFFD}"/>
              </a:ext>
            </a:extLst>
          </p:cNvPr>
          <p:cNvSpPr/>
          <p:nvPr/>
        </p:nvSpPr>
        <p:spPr>
          <a:xfrm>
            <a:off x="5228806" y="800807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C69D51B-F295-ACB8-B8C3-D3CE8C1A08EB}"/>
              </a:ext>
            </a:extLst>
          </p:cNvPr>
          <p:cNvSpPr txBox="1"/>
          <p:nvPr/>
        </p:nvSpPr>
        <p:spPr>
          <a:xfrm>
            <a:off x="129910" y="5581342"/>
            <a:ext cx="6106332" cy="11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Wystawa pająków własnej hodowli dwójki uczniów naszej szkoły.</a:t>
            </a:r>
          </a:p>
        </p:txBody>
      </p:sp>
      <p:pic>
        <p:nvPicPr>
          <p:cNvPr id="6" name="Obraz 5" descr="Obraz zawierający osoba, ubrania, nadgarstek, palec&#10;&#10;Opis wygenerowany automatycznie">
            <a:extLst>
              <a:ext uri="{FF2B5EF4-FFF2-40B4-BE49-F238E27FC236}">
                <a16:creationId xmlns:a16="http://schemas.microsoft.com/office/drawing/2014/main" id="{9C6F63F5-4318-8980-C6CA-0833DBC48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3380" y="980807"/>
            <a:ext cx="4320000" cy="4320000"/>
          </a:xfrm>
          <a:prstGeom prst="ellipse">
            <a:avLst/>
          </a:prstGeom>
        </p:spPr>
      </p:pic>
      <p:pic>
        <p:nvPicPr>
          <p:cNvPr id="10" name="Obraz 9" descr="Obraz zawierający ubrania, osoba, choinka, święta&#10;&#10;Opis wygenerowany automatycznie">
            <a:extLst>
              <a:ext uri="{FF2B5EF4-FFF2-40B4-BE49-F238E27FC236}">
                <a16:creationId xmlns:a16="http://schemas.microsoft.com/office/drawing/2014/main" id="{0F24772D-C7DF-523E-401F-65617F534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773" y="1799345"/>
            <a:ext cx="3600000" cy="3600000"/>
          </a:xfrm>
          <a:prstGeom prst="ellipse">
            <a:avLst/>
          </a:prstGeom>
        </p:spPr>
      </p:pic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4719A6E9-B514-3D5B-9E86-926CE3B0433C}"/>
              </a:ext>
            </a:extLst>
          </p:cNvPr>
          <p:cNvSpPr/>
          <p:nvPr/>
        </p:nvSpPr>
        <p:spPr>
          <a:xfrm rot="20545525">
            <a:off x="1904288" y="45629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08B046D-FA4A-E22B-4964-F7F23EB5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47" y="4246"/>
            <a:ext cx="10139736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Dajemy przestrzeń do prezentowania pasji naszych uczniów.</a:t>
            </a:r>
          </a:p>
        </p:txBody>
      </p:sp>
    </p:spTree>
    <p:extLst>
      <p:ext uri="{BB962C8B-B14F-4D97-AF65-F5344CB8AC3E}">
        <p14:creationId xmlns:p14="http://schemas.microsoft.com/office/powerpoint/2010/main" val="2107887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360">
        <p159:morph option="byObject"/>
      </p:transition>
    </mc:Choice>
    <mc:Fallback xmlns="">
      <p:transition spd="slow" advTm="536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9B55A63-0595-DC17-E9DC-02D95921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34" y="1255364"/>
            <a:ext cx="8260596" cy="3487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4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Nasza szkoła bierze udział </a:t>
            </a:r>
            <a:br>
              <a:rPr lang="pl-PL" sz="4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l-PL" sz="48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	w wielu akcjach!</a:t>
            </a: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9FA0F9-F8D9-3CDA-B529-72174AE43A81}"/>
              </a:ext>
            </a:extLst>
          </p:cNvPr>
          <p:cNvSpPr/>
          <p:nvPr/>
        </p:nvSpPr>
        <p:spPr>
          <a:xfrm>
            <a:off x="10446727" y="500285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5413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15">
        <p159:morph option="byObject"/>
      </p:transition>
    </mc:Choice>
    <mc:Fallback xmlns="">
      <p:transition spd="slow" advTm="5015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l-PL" sz="1800">
                <a:solidFill>
                  <a:schemeClr val="bg1"/>
                </a:solidFill>
                <a:latin typeface="Bookman Old Style" panose="02050604050505020204" pitchFamily="18" charset="0"/>
              </a:rPr>
              <a:t>Walentynki</a:t>
            </a:r>
            <a:endParaRPr lang="pl-PL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736" y="119136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5123365" y="378631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7325202E-D53F-E40A-5458-AA9B8436DFFD}"/>
              </a:ext>
            </a:extLst>
          </p:cNvPr>
          <p:cNvSpPr/>
          <p:nvPr/>
        </p:nvSpPr>
        <p:spPr>
          <a:xfrm>
            <a:off x="106994" y="1182069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4719A6E9-B514-3D5B-9E86-926CE3B0433C}"/>
              </a:ext>
            </a:extLst>
          </p:cNvPr>
          <p:cNvSpPr/>
          <p:nvPr/>
        </p:nvSpPr>
        <p:spPr>
          <a:xfrm rot="20545525">
            <a:off x="1904288" y="45629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3CA7B7D-78C1-DA1D-D484-633D26BC5EDE}"/>
              </a:ext>
            </a:extLst>
          </p:cNvPr>
          <p:cNvSpPr txBox="1"/>
          <p:nvPr/>
        </p:nvSpPr>
        <p:spPr>
          <a:xfrm>
            <a:off x="6570199" y="5238631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Narodowe czytanie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284142B7-0968-DFC2-EE24-A7E448311362}"/>
              </a:ext>
            </a:extLst>
          </p:cNvPr>
          <p:cNvSpPr txBox="1"/>
          <p:nvPr/>
        </p:nvSpPr>
        <p:spPr>
          <a:xfrm>
            <a:off x="495946" y="5883221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Fundacja </a:t>
            </a:r>
            <a:r>
              <a:rPr lang="pl-PL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DKMS</a:t>
            </a:r>
            <a:endParaRPr lang="pl-PL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Obraz 6" descr="Obraz zawierający w pomieszczeniu, ubrania, ściana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1A7DD06-CA2F-D17B-8464-B7267DD9CD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295806" y="530262"/>
            <a:ext cx="4317276" cy="4317276"/>
          </a:xfrm>
          <a:prstGeom prst="ellipse">
            <a:avLst/>
          </a:prstGeom>
        </p:spPr>
      </p:pic>
      <p:pic>
        <p:nvPicPr>
          <p:cNvPr id="4" name="Obraz 3" descr="Obraz zawierający ubrania, osoba, Ludzka twarz, uśmiech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A6415D4-4CFF-6D20-1FAE-0DEA5484C2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917" y="1404282"/>
            <a:ext cx="4271649" cy="42716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6216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461">
        <p159:morph option="byObject"/>
      </p:transition>
    </mc:Choice>
    <mc:Fallback xmlns="">
      <p:transition spd="slow" advTm="4461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pl-PL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565" y="5000397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4781060" y="154612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7325202E-D53F-E40A-5458-AA9B8436DFFD}"/>
              </a:ext>
            </a:extLst>
          </p:cNvPr>
          <p:cNvSpPr/>
          <p:nvPr/>
        </p:nvSpPr>
        <p:spPr>
          <a:xfrm>
            <a:off x="271622" y="2014015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4719A6E9-B514-3D5B-9E86-926CE3B0433C}"/>
              </a:ext>
            </a:extLst>
          </p:cNvPr>
          <p:cNvSpPr/>
          <p:nvPr/>
        </p:nvSpPr>
        <p:spPr>
          <a:xfrm rot="20545525">
            <a:off x="1904288" y="45629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22" name="Obraz 21" descr="Obraz zawierający ubrania, na wolnym powietrzu, osoba, kobieta&#10;&#10;Opis wygenerowany automatycznie">
            <a:extLst>
              <a:ext uri="{FF2B5EF4-FFF2-40B4-BE49-F238E27FC236}">
                <a16:creationId xmlns:a16="http://schemas.microsoft.com/office/drawing/2014/main" id="{1389EEFA-3431-E0EF-7834-048A7C95E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45689" y="2194015"/>
            <a:ext cx="4320000" cy="4320000"/>
          </a:xfrm>
          <a:prstGeom prst="ellipse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7B7164E-ADC8-DA57-29FB-1E5C915E221B}"/>
              </a:ext>
            </a:extLst>
          </p:cNvPr>
          <p:cNvSpPr txBox="1"/>
          <p:nvPr/>
        </p:nvSpPr>
        <p:spPr>
          <a:xfrm>
            <a:off x="271622" y="1307373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Dzień Ziemi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B521074-BEF1-76CD-A076-DB06754EF9FB}"/>
              </a:ext>
            </a:extLst>
          </p:cNvPr>
          <p:cNvSpPr txBox="1"/>
          <p:nvPr/>
        </p:nvSpPr>
        <p:spPr>
          <a:xfrm>
            <a:off x="6096000" y="4790493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Sprzątamy dla Polski</a:t>
            </a:r>
          </a:p>
        </p:txBody>
      </p:sp>
      <p:pic>
        <p:nvPicPr>
          <p:cNvPr id="6" name="Obraz 5" descr="Obraz zawierający ubrania, osoba, na wolnym powietrzu, drzew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20B1CC5-98B4-6929-178A-943CC02D94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1" b="10109"/>
          <a:stretch/>
        </p:blipFill>
        <p:spPr>
          <a:xfrm>
            <a:off x="4966993" y="303356"/>
            <a:ext cx="4332588" cy="43325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9003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595">
        <p159:morph option="byObject"/>
      </p:transition>
    </mc:Choice>
    <mc:Fallback xmlns="">
      <p:transition spd="slow" advTm="5595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pl-PL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736" y="152296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5264502" y="701639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7325202E-D53F-E40A-5458-AA9B8436DFFD}"/>
              </a:ext>
            </a:extLst>
          </p:cNvPr>
          <p:cNvSpPr/>
          <p:nvPr/>
        </p:nvSpPr>
        <p:spPr>
          <a:xfrm>
            <a:off x="187548" y="1003684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4719A6E9-B514-3D5B-9E86-926CE3B0433C}"/>
              </a:ext>
            </a:extLst>
          </p:cNvPr>
          <p:cNvSpPr/>
          <p:nvPr/>
        </p:nvSpPr>
        <p:spPr>
          <a:xfrm rot="20545525">
            <a:off x="1984913" y="329345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7B7164E-ADC8-DA57-29FB-1E5C915E221B}"/>
              </a:ext>
            </a:extLst>
          </p:cNvPr>
          <p:cNvSpPr txBox="1"/>
          <p:nvPr/>
        </p:nvSpPr>
        <p:spPr>
          <a:xfrm>
            <a:off x="343133" y="152296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Świąteczna Paka dla Psiaka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B521074-BEF1-76CD-A076-DB06754EF9FB}"/>
              </a:ext>
            </a:extLst>
          </p:cNvPr>
          <p:cNvSpPr txBox="1"/>
          <p:nvPr/>
        </p:nvSpPr>
        <p:spPr>
          <a:xfrm>
            <a:off x="4231881" y="5408408"/>
            <a:ext cx="6106332" cy="11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Świąteczna zbiórka żywności organizowana przez Banki Żywności </a:t>
            </a:r>
          </a:p>
        </p:txBody>
      </p:sp>
      <p:pic>
        <p:nvPicPr>
          <p:cNvPr id="10" name="Obraz 9" descr="Obraz zawierający ubrania, obuwie, osoba, Ludzka twa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E8A45ED-2E41-55FF-180F-89C1D7A37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12353"/>
          <a:stretch/>
        </p:blipFill>
        <p:spPr>
          <a:xfrm>
            <a:off x="415653" y="1218673"/>
            <a:ext cx="4241511" cy="4241511"/>
          </a:xfrm>
          <a:prstGeom prst="ellipse">
            <a:avLst/>
          </a:prstGeom>
        </p:spPr>
      </p:pic>
      <p:pic>
        <p:nvPicPr>
          <p:cNvPr id="13" name="Obraz 12" descr="Obraz zawierający ubrania, osoba, Ludzka twarz, uśmiech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83F448C-3DBE-3D4C-A57B-B3A3E3E81B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5461674" y="907763"/>
            <a:ext cx="4285656" cy="42856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96513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448">
        <p159:morph option="byObject"/>
      </p:transition>
    </mc:Choice>
    <mc:Fallback xmlns="">
      <p:transition spd="slow" advTm="4448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B06025-2B56-8FDC-F4C9-FBD1AD77C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A88C430-5D45-3257-B11A-ACFF8C7F171C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pl-PL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D55144A6-5C94-668C-827F-95C8F8F86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547" y="5058631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042AD0A9-1CB8-11E9-082A-8059A78A72E2}"/>
              </a:ext>
            </a:extLst>
          </p:cNvPr>
          <p:cNvSpPr/>
          <p:nvPr/>
        </p:nvSpPr>
        <p:spPr>
          <a:xfrm>
            <a:off x="5123365" y="378631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BCEBE339-9CE2-98DE-84E6-CC252B3C1621}"/>
              </a:ext>
            </a:extLst>
          </p:cNvPr>
          <p:cNvSpPr/>
          <p:nvPr/>
        </p:nvSpPr>
        <p:spPr>
          <a:xfrm>
            <a:off x="199553" y="288631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363F9DAE-D00A-6926-916B-42C0B08C5105}"/>
              </a:ext>
            </a:extLst>
          </p:cNvPr>
          <p:cNvSpPr/>
          <p:nvPr/>
        </p:nvSpPr>
        <p:spPr>
          <a:xfrm rot="20545525">
            <a:off x="1904288" y="45629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6DBC0C8-6B10-B0FD-CE6E-924E8241A4C4}"/>
              </a:ext>
            </a:extLst>
          </p:cNvPr>
          <p:cNvSpPr txBox="1"/>
          <p:nvPr/>
        </p:nvSpPr>
        <p:spPr>
          <a:xfrm>
            <a:off x="5146200" y="5058631"/>
            <a:ext cx="6106332" cy="11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Kampania 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„Przytul się do drzewa”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404D8C6-D261-AB8C-DB45-96062C4AC3F4}"/>
              </a:ext>
            </a:extLst>
          </p:cNvPr>
          <p:cNvSpPr txBox="1"/>
          <p:nvPr/>
        </p:nvSpPr>
        <p:spPr>
          <a:xfrm>
            <a:off x="0" y="5058631"/>
            <a:ext cx="6106332" cy="11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Kampanii „Białych Serc” poświęcona pamięci ofiarom uzależnień i przemocy </a:t>
            </a:r>
          </a:p>
        </p:txBody>
      </p:sp>
      <p:pic>
        <p:nvPicPr>
          <p:cNvPr id="4" name="Obraz 3" descr="Obraz zawierający ubrania, osoba, Ludzka twarz, uśmiech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E96D9F1-A925-C90E-C25D-F5F87BA32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-114"/>
          <a:stretch/>
        </p:blipFill>
        <p:spPr>
          <a:xfrm>
            <a:off x="412622" y="558631"/>
            <a:ext cx="4246753" cy="4246753"/>
          </a:xfrm>
          <a:prstGeom prst="ellipse">
            <a:avLst/>
          </a:prstGeom>
        </p:spPr>
      </p:pic>
      <p:pic>
        <p:nvPicPr>
          <p:cNvPr id="7" name="Obraz 6" descr="Obraz zawierający na wolnym powietrzu, ubrania, trawa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2BF415F-2402-B061-E249-D6B98586A6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-114"/>
          <a:stretch/>
        </p:blipFill>
        <p:spPr>
          <a:xfrm>
            <a:off x="5284232" y="558631"/>
            <a:ext cx="4349807" cy="434980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8764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461">
        <p159:morph option="byObject"/>
      </p:transition>
    </mc:Choice>
    <mc:Fallback xmlns="">
      <p:transition spd="slow" advTm="4461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D79BA5-EF2E-71EC-24B9-D3E1A5F09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6392A351-75AA-FE70-8199-AAC63F8CB0C9}"/>
              </a:ext>
            </a:extLst>
          </p:cNvPr>
          <p:cNvSpPr/>
          <p:nvPr/>
        </p:nvSpPr>
        <p:spPr>
          <a:xfrm>
            <a:off x="-22835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l-PL" sz="1800">
                <a:solidFill>
                  <a:schemeClr val="bg1"/>
                </a:solidFill>
                <a:latin typeface="Bookman Old Style" panose="02050604050505020204" pitchFamily="18" charset="0"/>
              </a:rPr>
              <a:t>Walentynki</a:t>
            </a:r>
            <a:endParaRPr lang="pl-PL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D172EBD1-055A-B7FB-B3ED-351E6D801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736" y="119136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BB556AC8-7C94-B62E-712B-CF7FCE94B983}"/>
              </a:ext>
            </a:extLst>
          </p:cNvPr>
          <p:cNvSpPr/>
          <p:nvPr/>
        </p:nvSpPr>
        <p:spPr>
          <a:xfrm>
            <a:off x="5123365" y="378631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AD3FA219-1884-2A6D-5127-31E842EB3D99}"/>
              </a:ext>
            </a:extLst>
          </p:cNvPr>
          <p:cNvSpPr/>
          <p:nvPr/>
        </p:nvSpPr>
        <p:spPr>
          <a:xfrm>
            <a:off x="106994" y="1182069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027271CC-10C7-B777-DD89-C72B6BB894E6}"/>
              </a:ext>
            </a:extLst>
          </p:cNvPr>
          <p:cNvSpPr/>
          <p:nvPr/>
        </p:nvSpPr>
        <p:spPr>
          <a:xfrm rot="20545525">
            <a:off x="1904288" y="45629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B526421-63B0-DF05-2C74-CB925F19AF5F}"/>
              </a:ext>
            </a:extLst>
          </p:cNvPr>
          <p:cNvSpPr txBox="1"/>
          <p:nvPr/>
        </p:nvSpPr>
        <p:spPr>
          <a:xfrm>
            <a:off x="4674492" y="5162050"/>
            <a:ext cx="6106332" cy="11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Mikołajki w ośrodku 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rehabilitacji dziennej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394A372-A29D-2173-D331-FF74679D8D3D}"/>
              </a:ext>
            </a:extLst>
          </p:cNvPr>
          <p:cNvSpPr txBox="1"/>
          <p:nvPr/>
        </p:nvSpPr>
        <p:spPr>
          <a:xfrm>
            <a:off x="495946" y="5883221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Pomoc powodzianom</a:t>
            </a:r>
          </a:p>
        </p:txBody>
      </p:sp>
      <p:pic>
        <p:nvPicPr>
          <p:cNvPr id="4" name="Obraz 3" descr="Obraz zawierający ubrania, w pomieszczeniu, osoba, ścia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309C0AE-1E55-CF5B-739F-D0C5A330C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" t="630" r="483" b="24370"/>
          <a:stretch/>
        </p:blipFill>
        <p:spPr>
          <a:xfrm>
            <a:off x="5293756" y="549022"/>
            <a:ext cx="4339218" cy="4339218"/>
          </a:xfrm>
          <a:prstGeom prst="ellipse">
            <a:avLst/>
          </a:prstGeom>
        </p:spPr>
      </p:pic>
      <p:pic>
        <p:nvPicPr>
          <p:cNvPr id="7" name="Obraz 6" descr="Obraz zawierający ubrania, osoba, w pomieszczeniu, butel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7851967-250F-8307-9960-9752B04403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r="12850"/>
          <a:stretch/>
        </p:blipFill>
        <p:spPr>
          <a:xfrm>
            <a:off x="288752" y="1363827"/>
            <a:ext cx="4316483" cy="43164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078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461">
        <p159:morph option="byObject"/>
      </p:transition>
    </mc:Choice>
    <mc:Fallback xmlns="">
      <p:transition spd="slow" advTm="4461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9B55A63-0595-DC17-E9DC-02D95921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207" y="2107770"/>
            <a:ext cx="6296156" cy="2399892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Wydarzenia szkolne</a:t>
            </a: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9FA0F9-F8D9-3CDA-B529-72174AE43A81}"/>
              </a:ext>
            </a:extLst>
          </p:cNvPr>
          <p:cNvSpPr/>
          <p:nvPr/>
        </p:nvSpPr>
        <p:spPr>
          <a:xfrm>
            <a:off x="10413273" y="500285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Dowolny kształt: kształt 4">
            <a:extLst>
              <a:ext uri="{FF2B5EF4-FFF2-40B4-BE49-F238E27FC236}">
                <a16:creationId xmlns:a16="http://schemas.microsoft.com/office/drawing/2014/main" id="{266CCFA4-BE88-FE55-DEB9-2E127AFFA20A}"/>
              </a:ext>
            </a:extLst>
          </p:cNvPr>
          <p:cNvSpPr/>
          <p:nvPr/>
        </p:nvSpPr>
        <p:spPr>
          <a:xfrm rot="20545525">
            <a:off x="-504874" y="127395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3328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899">
        <p159:morph option="byObject"/>
      </p:transition>
    </mc:Choice>
    <mc:Fallback xmlns="">
      <p:transition spd="slow" advTm="3899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olny kształt: kształt 14">
            <a:extLst>
              <a:ext uri="{FF2B5EF4-FFF2-40B4-BE49-F238E27FC236}">
                <a16:creationId xmlns:a16="http://schemas.microsoft.com/office/drawing/2014/main" id="{C58C6A9C-E79C-ACBE-75AF-C47B51476F72}"/>
              </a:ext>
            </a:extLst>
          </p:cNvPr>
          <p:cNvSpPr/>
          <p:nvPr/>
        </p:nvSpPr>
        <p:spPr>
          <a:xfrm rot="20545525">
            <a:off x="-557168" y="216555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615C4FD5-6C59-D3C4-5C13-008C721E2918}"/>
              </a:ext>
            </a:extLst>
          </p:cNvPr>
          <p:cNvSpPr/>
          <p:nvPr/>
        </p:nvSpPr>
        <p:spPr>
          <a:xfrm>
            <a:off x="1023653" y="2772212"/>
            <a:ext cx="3960000" cy="396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 descr="Obraz zawierający ubrania, osoba, ściana, w pomieszczeniu&#10;&#10;Opis wygenerowany automatycznie">
            <a:extLst>
              <a:ext uri="{FF2B5EF4-FFF2-40B4-BE49-F238E27FC236}">
                <a16:creationId xmlns:a16="http://schemas.microsoft.com/office/drawing/2014/main" id="{1E9EE139-B023-8FE8-F9E2-6093894E5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6" t="327" r="21198" b="-327"/>
          <a:stretch/>
        </p:blipFill>
        <p:spPr>
          <a:xfrm>
            <a:off x="1172494" y="2921762"/>
            <a:ext cx="3600000" cy="3600000"/>
          </a:xfrm>
          <a:prstGeom prst="ellipse">
            <a:avLst/>
          </a:prstGeom>
        </p:spPr>
      </p:pic>
      <p:sp>
        <p:nvSpPr>
          <p:cNvPr id="12" name="Owal 11">
            <a:extLst>
              <a:ext uri="{FF2B5EF4-FFF2-40B4-BE49-F238E27FC236}">
                <a16:creationId xmlns:a16="http://schemas.microsoft.com/office/drawing/2014/main" id="{DD1F23C8-520D-932C-F6A6-EFC6D99EF11D}"/>
              </a:ext>
            </a:extLst>
          </p:cNvPr>
          <p:cNvSpPr/>
          <p:nvPr/>
        </p:nvSpPr>
        <p:spPr>
          <a:xfrm>
            <a:off x="2825258" y="118419"/>
            <a:ext cx="3600000" cy="360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4" name="Obraz 13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1F9BA6DE-4658-B40E-7A71-6ED397491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987" y="118419"/>
            <a:ext cx="1774459" cy="1723343"/>
          </a:xfrm>
          <a:prstGeom prst="rect">
            <a:avLst/>
          </a:prstGeom>
        </p:spPr>
      </p:pic>
      <p:sp>
        <p:nvSpPr>
          <p:cNvPr id="21" name="Owal 20">
            <a:extLst>
              <a:ext uri="{FF2B5EF4-FFF2-40B4-BE49-F238E27FC236}">
                <a16:creationId xmlns:a16="http://schemas.microsoft.com/office/drawing/2014/main" id="{1F8AD75B-5A7E-E241-855E-ABFFA0FC3062}"/>
              </a:ext>
            </a:extLst>
          </p:cNvPr>
          <p:cNvSpPr/>
          <p:nvPr/>
        </p:nvSpPr>
        <p:spPr>
          <a:xfrm>
            <a:off x="5564718" y="2412212"/>
            <a:ext cx="4320000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3589ABF-5E30-2B1D-C4A2-4076602E317E}"/>
              </a:ext>
            </a:extLst>
          </p:cNvPr>
          <p:cNvSpPr txBox="1"/>
          <p:nvPr/>
        </p:nvSpPr>
        <p:spPr>
          <a:xfrm>
            <a:off x="-1426856" y="87969"/>
            <a:ext cx="6106332" cy="11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Dzień 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Języków Obcych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8BFD55B-F954-269F-7E29-800F4D349DCE}"/>
              </a:ext>
            </a:extLst>
          </p:cNvPr>
          <p:cNvSpPr txBox="1"/>
          <p:nvPr/>
        </p:nvSpPr>
        <p:spPr>
          <a:xfrm>
            <a:off x="5882403" y="1738526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Dzień Dyni</a:t>
            </a:r>
          </a:p>
        </p:txBody>
      </p:sp>
      <p:pic>
        <p:nvPicPr>
          <p:cNvPr id="4" name="Obraz 3" descr="Obraz zawierający Ludzka twarz, sztuka, kreskówka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36317BE-AE3C-51D0-6C8D-ADBBA09485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" b="25020"/>
          <a:stretch/>
        </p:blipFill>
        <p:spPr>
          <a:xfrm>
            <a:off x="5775877" y="2596100"/>
            <a:ext cx="3925662" cy="3925662"/>
          </a:xfrm>
          <a:prstGeom prst="ellipse">
            <a:avLst/>
          </a:prstGeom>
        </p:spPr>
      </p:pic>
      <p:pic>
        <p:nvPicPr>
          <p:cNvPr id="6" name="Obraz 5" descr="Obraz zawierający tekst, Ludzka twarz, ubrani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3156C90-2D11-8BF0-8462-A4DCD50501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967537" y="261697"/>
            <a:ext cx="3313443" cy="33134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4456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743">
        <p159:morph option="byObject"/>
      </p:transition>
    </mc:Choice>
    <mc:Fallback xmlns="">
      <p:transition spd="slow" advTm="2743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95A06145-25F5-B2EC-73AD-D9EFC756B225}"/>
              </a:ext>
            </a:extLst>
          </p:cNvPr>
          <p:cNvSpPr/>
          <p:nvPr/>
        </p:nvSpPr>
        <p:spPr>
          <a:xfrm>
            <a:off x="2241627" y="2912482"/>
            <a:ext cx="3850622" cy="3808188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3" name="Obraz 22" descr="Obraz zawierający ubrania, osoba, człowiek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96CA157-E3ED-68C7-2A22-8D20A8BFC2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363188" y="3019421"/>
            <a:ext cx="3594310" cy="3594310"/>
          </a:xfrm>
          <a:prstGeom prst="ellipse">
            <a:avLst/>
          </a:prstGeom>
        </p:spPr>
      </p:pic>
      <p:sp>
        <p:nvSpPr>
          <p:cNvPr id="16" name="Owal 15">
            <a:extLst>
              <a:ext uri="{FF2B5EF4-FFF2-40B4-BE49-F238E27FC236}">
                <a16:creationId xmlns:a16="http://schemas.microsoft.com/office/drawing/2014/main" id="{CF60D481-E720-3333-5E29-3512A8471FFF}"/>
              </a:ext>
            </a:extLst>
          </p:cNvPr>
          <p:cNvSpPr/>
          <p:nvPr/>
        </p:nvSpPr>
        <p:spPr>
          <a:xfrm>
            <a:off x="4922738" y="64194"/>
            <a:ext cx="4320000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222A41BE-5C1A-0F7C-F7D5-43679CB6EDA6}"/>
              </a:ext>
            </a:extLst>
          </p:cNvPr>
          <p:cNvSpPr/>
          <p:nvPr/>
        </p:nvSpPr>
        <p:spPr>
          <a:xfrm>
            <a:off x="286314" y="192951"/>
            <a:ext cx="3594310" cy="3620766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8" name="Obraz 17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CC46F3BC-8B08-433D-8874-865A761D1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49" y="5086053"/>
            <a:ext cx="1774459" cy="1723343"/>
          </a:xfrm>
          <a:prstGeom prst="rect">
            <a:avLst/>
          </a:prstGeom>
        </p:spPr>
      </p:pic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D0504AE5-A4AC-6353-0E19-D321898A8F87}"/>
              </a:ext>
            </a:extLst>
          </p:cNvPr>
          <p:cNvSpPr/>
          <p:nvPr/>
        </p:nvSpPr>
        <p:spPr>
          <a:xfrm rot="20545525">
            <a:off x="2411025" y="398587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339556E-EE5C-EBA9-3F9B-C02AD29F661A}"/>
              </a:ext>
            </a:extLst>
          </p:cNvPr>
          <p:cNvSpPr txBox="1"/>
          <p:nvPr/>
        </p:nvSpPr>
        <p:spPr>
          <a:xfrm>
            <a:off x="6775646" y="5037411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Dzień sportu</a:t>
            </a:r>
          </a:p>
        </p:txBody>
      </p:sp>
      <p:pic>
        <p:nvPicPr>
          <p:cNvPr id="6" name="Obraz 5" descr="Obraz zawierający ubrania, na wolnym powietrzu, osoba, obuw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28B4888-DEBF-1C72-2BDA-1585C62B86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" t="16728" r="-689" b="8272"/>
          <a:stretch/>
        </p:blipFill>
        <p:spPr>
          <a:xfrm>
            <a:off x="5045092" y="213954"/>
            <a:ext cx="4013724" cy="4013724"/>
          </a:xfrm>
          <a:prstGeom prst="ellipse">
            <a:avLst/>
          </a:prstGeom>
        </p:spPr>
      </p:pic>
      <p:pic>
        <p:nvPicPr>
          <p:cNvPr id="9" name="Obraz 8" descr="Obraz zawierający na wolnym powietrzu, osoba, niebo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DA13FA8-D781-422C-3677-7C4183A7E9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444389" y="346916"/>
            <a:ext cx="3312836" cy="33128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0096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705">
        <p159:morph option="byObject"/>
      </p:transition>
    </mc:Choice>
    <mc:Fallback xmlns="">
      <p:transition spd="slow" advTm="5705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a 21" descr="Mechanik samochodowy kontur">
            <a:extLst>
              <a:ext uri="{FF2B5EF4-FFF2-40B4-BE49-F238E27FC236}">
                <a16:creationId xmlns:a16="http://schemas.microsoft.com/office/drawing/2014/main" id="{83FFC4AF-7E2D-EC4C-1AE5-FBCDB859E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2672" y="4386029"/>
            <a:ext cx="1528286" cy="1528286"/>
          </a:xfrm>
          <a:prstGeom prst="rect">
            <a:avLst/>
          </a:prstGeom>
        </p:spPr>
      </p:pic>
      <p:pic>
        <p:nvPicPr>
          <p:cNvPr id="4" name="Grafika 3" descr="Sztuczna inteligencja kontur">
            <a:extLst>
              <a:ext uri="{FF2B5EF4-FFF2-40B4-BE49-F238E27FC236}">
                <a16:creationId xmlns:a16="http://schemas.microsoft.com/office/drawing/2014/main" id="{4B53B65A-E58B-08CC-824F-CEF415453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880" y="165085"/>
            <a:ext cx="1528285" cy="152828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09C41BA-02AC-D433-5941-B65A8EF9B24E}"/>
              </a:ext>
            </a:extLst>
          </p:cNvPr>
          <p:cNvSpPr/>
          <p:nvPr/>
        </p:nvSpPr>
        <p:spPr>
          <a:xfrm>
            <a:off x="0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C9A3740A-D98D-0C31-5EF2-3A3452744EA5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4F09345-1B79-FD60-8F73-C289FAFFE3FE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7" name="Obraz 6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C57ECC39-31A9-AE44-BBC1-0F4E1F011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49" y="59633"/>
            <a:ext cx="1546078" cy="150154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84BEB55-F8EF-75D2-FE22-86CAB7190E03}"/>
              </a:ext>
            </a:extLst>
          </p:cNvPr>
          <p:cNvSpPr txBox="1"/>
          <p:nvPr/>
        </p:nvSpPr>
        <p:spPr>
          <a:xfrm>
            <a:off x="2728760" y="212203"/>
            <a:ext cx="9463240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     </a:t>
            </a:r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Technik pojazdów samochodowych </a:t>
            </a:r>
          </a:p>
          <a:p>
            <a:pPr algn="l"/>
            <a:endParaRPr lang="pl-PL" sz="2800" b="1" i="0" dirty="0">
              <a:solidFill>
                <a:srgbClr val="156082"/>
              </a:solidFill>
              <a:effectLst/>
              <a:latin typeface="Bookman Old Style" panose="02050604050505020204" pitchFamily="18" charset="0"/>
            </a:endParaRPr>
          </a:p>
          <a:p>
            <a:pPr algn="l"/>
            <a:r>
              <a:rPr lang="pl-PL" sz="23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TWOJA DROGA DO MOTORYZACYJNEJ KARIERY!</a:t>
            </a:r>
          </a:p>
        </p:txBody>
      </p:sp>
      <p:pic>
        <p:nvPicPr>
          <p:cNvPr id="16" name="Obraz 15" descr="Zbliżenie koła zębatego maszyny">
            <a:extLst>
              <a:ext uri="{FF2B5EF4-FFF2-40B4-BE49-F238E27FC236}">
                <a16:creationId xmlns:a16="http://schemas.microsoft.com/office/drawing/2014/main" id="{0348DB26-2F61-30BF-9DDC-A7C075F78E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-4209612" y="539464"/>
            <a:ext cx="5400000" cy="5400000"/>
          </a:xfrm>
          <a:prstGeom prst="flowChartConnector">
            <a:avLst/>
          </a:prstGeom>
        </p:spPr>
      </p:pic>
      <p:pic>
        <p:nvPicPr>
          <p:cNvPr id="24" name="Grafika 23" descr="Mechanik samochodowy kontur">
            <a:extLst>
              <a:ext uri="{FF2B5EF4-FFF2-40B4-BE49-F238E27FC236}">
                <a16:creationId xmlns:a16="http://schemas.microsoft.com/office/drawing/2014/main" id="{99DCF59F-606B-CFDB-4CD3-4F2DE12830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37724" y="3114568"/>
            <a:ext cx="1528286" cy="1528286"/>
          </a:xfrm>
          <a:prstGeom prst="rect">
            <a:avLst/>
          </a:prstGeom>
        </p:spPr>
      </p:pic>
      <p:pic>
        <p:nvPicPr>
          <p:cNvPr id="26" name="Grafika 25" descr="Narzędzia kontur">
            <a:extLst>
              <a:ext uri="{FF2B5EF4-FFF2-40B4-BE49-F238E27FC236}">
                <a16:creationId xmlns:a16="http://schemas.microsoft.com/office/drawing/2014/main" id="{F45A4D01-B1AA-C03F-5D61-21DE4F5762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14546" y="4950607"/>
            <a:ext cx="1528286" cy="1528286"/>
          </a:xfrm>
          <a:prstGeom prst="rect">
            <a:avLst/>
          </a:prstGeom>
        </p:spPr>
      </p:pic>
      <p:pic>
        <p:nvPicPr>
          <p:cNvPr id="28" name="Grafika 27" descr="Pas bezpieczeństwa kontur">
            <a:extLst>
              <a:ext uri="{FF2B5EF4-FFF2-40B4-BE49-F238E27FC236}">
                <a16:creationId xmlns:a16="http://schemas.microsoft.com/office/drawing/2014/main" id="{6D945554-2046-61D4-1220-18191D74D8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19682" y="1365752"/>
            <a:ext cx="1528286" cy="1528286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A86FEC8-BDB4-BED3-D340-710CE6FCDA20}"/>
              </a:ext>
            </a:extLst>
          </p:cNvPr>
          <p:cNvSpPr txBox="1"/>
          <p:nvPr/>
        </p:nvSpPr>
        <p:spPr>
          <a:xfrm>
            <a:off x="2851206" y="1737797"/>
            <a:ext cx="934079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Dlaczego warto?</a:t>
            </a:r>
          </a:p>
          <a:p>
            <a:pPr>
              <a:buNone/>
            </a:pPr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Pasja do motoryzacji:</a:t>
            </a:r>
            <a:r>
              <a:rPr lang="pl-PL" sz="2000" dirty="0">
                <a:latin typeface="Bookman Old Style" panose="02050604050505020204" pitchFamily="18" charset="0"/>
              </a:rPr>
              <a:t> zrozum, jak działają nowoczesne pojazdy.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Praktyczne umiejętności:</a:t>
            </a:r>
            <a:r>
              <a:rPr lang="pl-PL" sz="2000" dirty="0">
                <a:latin typeface="Bookman Old Style" panose="02050604050505020204" pitchFamily="18" charset="0"/>
              </a:rPr>
              <a:t> naucz się diagnozować i naprawiać</a:t>
            </a:r>
          </a:p>
          <a:p>
            <a:r>
              <a:rPr lang="pl-PL" sz="2000" dirty="0">
                <a:latin typeface="Bookman Old Style" panose="02050604050505020204" pitchFamily="18" charset="0"/>
              </a:rPr>
              <a:t>                                            samochody.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Nowoczesne technologie:</a:t>
            </a:r>
            <a:r>
              <a:rPr lang="pl-PL" sz="2000" dirty="0">
                <a:latin typeface="Bookman Old Style" panose="02050604050505020204" pitchFamily="18" charset="0"/>
              </a:rPr>
              <a:t> praca z zaawansowanymi systemami</a:t>
            </a:r>
          </a:p>
          <a:p>
            <a:r>
              <a:rPr lang="pl-PL" sz="2000" dirty="0">
                <a:latin typeface="Bookman Old Style" panose="02050604050505020204" pitchFamily="18" charset="0"/>
              </a:rPr>
              <a:t>                                           elektronicznymi.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Pewna praca:</a:t>
            </a:r>
            <a:r>
              <a:rPr lang="pl-PL" sz="2000" dirty="0">
                <a:latin typeface="Bookman Old Style" panose="02050604050505020204" pitchFamily="18" charset="0"/>
              </a:rPr>
              <a:t> zapotrzebowanie na specjalistów w branży</a:t>
            </a:r>
          </a:p>
          <a:p>
            <a:r>
              <a:rPr lang="pl-PL" sz="2000" dirty="0">
                <a:latin typeface="Bookman Old Style" panose="02050604050505020204" pitchFamily="18" charset="0"/>
              </a:rPr>
              <a:t>                        motoryzacyjnej.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69ECFF30-178A-4320-3376-CC8B8293040A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C0BE2A3D-002F-7BA9-E8EF-ADB7C18602B4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75AD3476-E92C-F78A-D919-3067C6F3590F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4" name="Sześciokąt 1023">
              <a:extLst>
                <a:ext uri="{FF2B5EF4-FFF2-40B4-BE49-F238E27FC236}">
                  <a16:creationId xmlns:a16="http://schemas.microsoft.com/office/drawing/2014/main" id="{D4BBD534-F95D-0E72-CDAF-28606DFE91E0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5" name="Sześciokąt 1024">
              <a:extLst>
                <a:ext uri="{FF2B5EF4-FFF2-40B4-BE49-F238E27FC236}">
                  <a16:creationId xmlns:a16="http://schemas.microsoft.com/office/drawing/2014/main" id="{4FDA3F87-043C-F34E-FF31-A8C1712E367D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7" name="Sześciokąt 1026">
              <a:extLst>
                <a:ext uri="{FF2B5EF4-FFF2-40B4-BE49-F238E27FC236}">
                  <a16:creationId xmlns:a16="http://schemas.microsoft.com/office/drawing/2014/main" id="{62171062-3C6B-F152-2721-54486B0E26F4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8" name="Sześciokąt 1027">
              <a:extLst>
                <a:ext uri="{FF2B5EF4-FFF2-40B4-BE49-F238E27FC236}">
                  <a16:creationId xmlns:a16="http://schemas.microsoft.com/office/drawing/2014/main" id="{3972EA0D-7F27-0AF1-7336-E0A233DA6B06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9" name="Sześciokąt 1028">
              <a:extLst>
                <a:ext uri="{FF2B5EF4-FFF2-40B4-BE49-F238E27FC236}">
                  <a16:creationId xmlns:a16="http://schemas.microsoft.com/office/drawing/2014/main" id="{F65DA806-EFD1-5450-33F1-91EFB9402ABE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0" name="Sześciokąt 1029">
              <a:extLst>
                <a:ext uri="{FF2B5EF4-FFF2-40B4-BE49-F238E27FC236}">
                  <a16:creationId xmlns:a16="http://schemas.microsoft.com/office/drawing/2014/main" id="{28546EA7-C907-8F61-FCDF-23E59BCEF83C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31" name="Łącznik prosty 1030">
              <a:extLst>
                <a:ext uri="{FF2B5EF4-FFF2-40B4-BE49-F238E27FC236}">
                  <a16:creationId xmlns:a16="http://schemas.microsoft.com/office/drawing/2014/main" id="{21C845A6-5497-CF49-D71D-EB1525BC610F}"/>
                </a:ext>
              </a:extLst>
            </p:cNvPr>
            <p:cNvCxnSpPr>
              <a:cxnSpLocks/>
              <a:endCxn id="1030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Łącznik prosty 1031">
              <a:extLst>
                <a:ext uri="{FF2B5EF4-FFF2-40B4-BE49-F238E27FC236}">
                  <a16:creationId xmlns:a16="http://schemas.microsoft.com/office/drawing/2014/main" id="{7ABD90AB-9EE5-4091-32A6-2A08ACD2A6A9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3" name="Owal 1032">
              <a:extLst>
                <a:ext uri="{FF2B5EF4-FFF2-40B4-BE49-F238E27FC236}">
                  <a16:creationId xmlns:a16="http://schemas.microsoft.com/office/drawing/2014/main" id="{272E8BE5-6B4A-009A-0245-1285086EE0F9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34" name="Łącznik prosty 1033">
              <a:extLst>
                <a:ext uri="{FF2B5EF4-FFF2-40B4-BE49-F238E27FC236}">
                  <a16:creationId xmlns:a16="http://schemas.microsoft.com/office/drawing/2014/main" id="{F9D2B521-FE8D-2B6A-623D-9824B0630BEE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Owal 1034">
              <a:extLst>
                <a:ext uri="{FF2B5EF4-FFF2-40B4-BE49-F238E27FC236}">
                  <a16:creationId xmlns:a16="http://schemas.microsoft.com/office/drawing/2014/main" id="{7AE189DC-BD6D-59DD-6149-8E130337677D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036" name="Dowolny kształt: kształt 1035">
            <a:extLst>
              <a:ext uri="{FF2B5EF4-FFF2-40B4-BE49-F238E27FC236}">
                <a16:creationId xmlns:a16="http://schemas.microsoft.com/office/drawing/2014/main" id="{CCD41EA0-543B-9D53-019A-4767B88ADB52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43414A2-0AB7-F13F-39D1-E7359B017F68}"/>
              </a:ext>
            </a:extLst>
          </p:cNvPr>
          <p:cNvSpPr txBox="1"/>
          <p:nvPr/>
        </p:nvSpPr>
        <p:spPr>
          <a:xfrm>
            <a:off x="2902977" y="4841851"/>
            <a:ext cx="91148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Możliwości</a:t>
            </a:r>
            <a:r>
              <a:rPr lang="pl-PL" sz="2000" b="1" dirty="0">
                <a:latin typeface="Bookman Old Style" panose="02050604050505020204" pitchFamily="18" charset="0"/>
              </a:rPr>
              <a:t>:</a:t>
            </a:r>
          </a:p>
          <a:p>
            <a:pPr>
              <a:buNone/>
            </a:pPr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Praca w serwisach samochodowych, stacjach diagnostycznych.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Własna działalność gospodarcza.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Praca w firmach produkujących pojazdy.</a:t>
            </a:r>
          </a:p>
        </p:txBody>
      </p:sp>
    </p:spTree>
    <p:extLst>
      <p:ext uri="{BB962C8B-B14F-4D97-AF65-F5344CB8AC3E}">
        <p14:creationId xmlns:p14="http://schemas.microsoft.com/office/powerpoint/2010/main" val="2862410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506">
        <p159:morph option="byObject"/>
      </p:transition>
    </mc:Choice>
    <mc:Fallback xmlns="">
      <p:transition spd="slow" advTm="11506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01F7E981-5E25-27BC-C0FD-DDE400B102B5}"/>
              </a:ext>
            </a:extLst>
          </p:cNvPr>
          <p:cNvSpPr/>
          <p:nvPr/>
        </p:nvSpPr>
        <p:spPr>
          <a:xfrm>
            <a:off x="52009" y="127661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DF2DCE29-1A19-2AA8-2014-0D8A37C05788}"/>
              </a:ext>
            </a:extLst>
          </p:cNvPr>
          <p:cNvSpPr/>
          <p:nvPr/>
        </p:nvSpPr>
        <p:spPr>
          <a:xfrm>
            <a:off x="5703931" y="128982"/>
            <a:ext cx="4320000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CE28913-E913-AB0A-F12D-D933984A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656" y="307661"/>
            <a:ext cx="3962874" cy="3962874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id="{4E55E615-FDA9-4D08-56BE-6E398E6F7B34}"/>
              </a:ext>
            </a:extLst>
          </p:cNvPr>
          <p:cNvSpPr/>
          <p:nvPr/>
        </p:nvSpPr>
        <p:spPr>
          <a:xfrm>
            <a:off x="3856806" y="3334214"/>
            <a:ext cx="3383006" cy="3377551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4" name="Obraz 13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00659650-7B22-C401-CF92-B283F3110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15" y="127660"/>
            <a:ext cx="1774459" cy="1723343"/>
          </a:xfrm>
          <a:prstGeom prst="rect">
            <a:avLst/>
          </a:prstGeom>
        </p:spPr>
      </p:pic>
      <p:sp>
        <p:nvSpPr>
          <p:cNvPr id="15" name="Dowolny kształt: kształt 14">
            <a:extLst>
              <a:ext uri="{FF2B5EF4-FFF2-40B4-BE49-F238E27FC236}">
                <a16:creationId xmlns:a16="http://schemas.microsoft.com/office/drawing/2014/main" id="{A06E2607-5452-F83E-E95D-6C723E069E39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7CF4066-A611-606C-AEA7-565EB5D36270}"/>
              </a:ext>
            </a:extLst>
          </p:cNvPr>
          <p:cNvSpPr txBox="1"/>
          <p:nvPr/>
        </p:nvSpPr>
        <p:spPr>
          <a:xfrm>
            <a:off x="286784" y="4755239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Mikołajki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5D2D404-A113-5CA6-7694-3B7264B5BDA7}"/>
              </a:ext>
            </a:extLst>
          </p:cNvPr>
          <p:cNvSpPr txBox="1"/>
          <p:nvPr/>
        </p:nvSpPr>
        <p:spPr>
          <a:xfrm>
            <a:off x="7658335" y="4463396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Tłusty czwartek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3D76B45-741D-CAD3-FFB8-BBE12DCB8EBF}"/>
              </a:ext>
            </a:extLst>
          </p:cNvPr>
          <p:cNvSpPr txBox="1"/>
          <p:nvPr/>
        </p:nvSpPr>
        <p:spPr>
          <a:xfrm>
            <a:off x="2360402" y="6043969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Andrzejki</a:t>
            </a:r>
          </a:p>
        </p:txBody>
      </p:sp>
      <p:pic>
        <p:nvPicPr>
          <p:cNvPr id="4" name="Obraz 3" descr="Obraz zawierający ubrania, Ludzka twarz, osob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AE24693-2F2A-D550-6665-53E6119BBE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" t="4170" r="-3797" b="20830"/>
          <a:stretch/>
        </p:blipFill>
        <p:spPr>
          <a:xfrm>
            <a:off x="227410" y="307661"/>
            <a:ext cx="4324582" cy="4324582"/>
          </a:xfrm>
          <a:prstGeom prst="ellipse">
            <a:avLst/>
          </a:prstGeom>
        </p:spPr>
      </p:pic>
      <p:pic>
        <p:nvPicPr>
          <p:cNvPr id="6" name="Obraz 5" descr="Obraz zawierający ubrania, osoba, Ludzka twarz, stół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9186F11-6E59-C74A-E58F-4A7D8564C2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418" r="-567" b="24582"/>
          <a:stretch/>
        </p:blipFill>
        <p:spPr>
          <a:xfrm>
            <a:off x="4033624" y="3520969"/>
            <a:ext cx="3029370" cy="302937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5232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787">
        <p159:morph option="byObject"/>
      </p:transition>
    </mc:Choice>
    <mc:Fallback xmlns="">
      <p:transition spd="slow" advTm="5787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012451FE-DD58-4F54-E2A3-5905A4C9D964}"/>
              </a:ext>
            </a:extLst>
          </p:cNvPr>
          <p:cNvSpPr/>
          <p:nvPr/>
        </p:nvSpPr>
        <p:spPr>
          <a:xfrm>
            <a:off x="228698" y="141459"/>
            <a:ext cx="3624060" cy="3617649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FD78FC71-F04C-0988-DC47-B688767E618E}"/>
              </a:ext>
            </a:extLst>
          </p:cNvPr>
          <p:cNvSpPr/>
          <p:nvPr/>
        </p:nvSpPr>
        <p:spPr>
          <a:xfrm>
            <a:off x="2520428" y="3201402"/>
            <a:ext cx="3600000" cy="360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B6C1FAED-1BF4-2682-C019-28A0D8068C4C}"/>
              </a:ext>
            </a:extLst>
          </p:cNvPr>
          <p:cNvSpPr/>
          <p:nvPr/>
        </p:nvSpPr>
        <p:spPr>
          <a:xfrm>
            <a:off x="5130714" y="269648"/>
            <a:ext cx="3960000" cy="396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 descr="Obraz zawierający ubrania, osoba, na wolnym powietrzu, budynek&#10;&#10;Opis wygenerowany automatycznie">
            <a:extLst>
              <a:ext uri="{FF2B5EF4-FFF2-40B4-BE49-F238E27FC236}">
                <a16:creationId xmlns:a16="http://schemas.microsoft.com/office/drawing/2014/main" id="{9954926A-103E-6522-3AC1-8CDF08FD2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r="21804"/>
          <a:stretch/>
        </p:blipFill>
        <p:spPr>
          <a:xfrm rot="5400000">
            <a:off x="2700428" y="3381402"/>
            <a:ext cx="3240000" cy="3240000"/>
          </a:xfrm>
          <a:prstGeom prst="ellipse">
            <a:avLst/>
          </a:prstGeom>
        </p:spPr>
      </p:pic>
      <p:pic>
        <p:nvPicPr>
          <p:cNvPr id="12" name="Obraz 11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284189A4-4C4F-2E14-DBBC-81BAB3935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403" y="4914234"/>
            <a:ext cx="1774459" cy="1723343"/>
          </a:xfrm>
          <a:prstGeom prst="rect">
            <a:avLst/>
          </a:prstGeom>
        </p:spPr>
      </p:pic>
      <p:sp>
        <p:nvSpPr>
          <p:cNvPr id="13" name="Dowolny kształt: kształt 12">
            <a:extLst>
              <a:ext uri="{FF2B5EF4-FFF2-40B4-BE49-F238E27FC236}">
                <a16:creationId xmlns:a16="http://schemas.microsoft.com/office/drawing/2014/main" id="{98B23ACA-5425-CCF3-99D6-D3E9A36064AD}"/>
              </a:ext>
            </a:extLst>
          </p:cNvPr>
          <p:cNvSpPr/>
          <p:nvPr/>
        </p:nvSpPr>
        <p:spPr>
          <a:xfrm rot="20545525">
            <a:off x="6448722" y="4613754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4FF52D0-7EF2-7848-B5AB-28340E799FD9}"/>
              </a:ext>
            </a:extLst>
          </p:cNvPr>
          <p:cNvSpPr txBox="1"/>
          <p:nvPr/>
        </p:nvSpPr>
        <p:spPr>
          <a:xfrm>
            <a:off x="6356498" y="4287510"/>
            <a:ext cx="61063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Narodowe </a:t>
            </a:r>
          </a:p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Święto </a:t>
            </a:r>
          </a:p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Niepodległości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EEF86A4-53E5-2DB6-D460-F8E3D0EC096B}"/>
              </a:ext>
            </a:extLst>
          </p:cNvPr>
          <p:cNvSpPr txBox="1"/>
          <p:nvPr/>
        </p:nvSpPr>
        <p:spPr>
          <a:xfrm>
            <a:off x="107334" y="3570550"/>
            <a:ext cx="61063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Dzień </a:t>
            </a:r>
          </a:p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Patrona </a:t>
            </a:r>
          </a:p>
          <a:p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Szkoły</a:t>
            </a:r>
          </a:p>
        </p:txBody>
      </p:sp>
      <p:pic>
        <p:nvPicPr>
          <p:cNvPr id="4" name="Obraz 3" descr="Obraz zawierający ubrania, osoba, obuwie, Ludzka twarz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6C3AECA-EE83-1B6A-596D-730B479517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" t="21021" r="185" b="3978"/>
          <a:stretch/>
        </p:blipFill>
        <p:spPr>
          <a:xfrm>
            <a:off x="366239" y="263922"/>
            <a:ext cx="3372722" cy="3372722"/>
          </a:xfrm>
          <a:prstGeom prst="ellipse">
            <a:avLst/>
          </a:prstGeom>
        </p:spPr>
      </p:pic>
      <p:pic>
        <p:nvPicPr>
          <p:cNvPr id="16" name="Obraz 15" descr="Obraz zawierający ubrania, obuwie, osoba, koszyków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2697B6C-48F3-7623-A919-A97F26B4C0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6555" r="-185" b="18445"/>
          <a:stretch/>
        </p:blipFill>
        <p:spPr>
          <a:xfrm>
            <a:off x="5308936" y="450825"/>
            <a:ext cx="3624060" cy="36240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4317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523">
        <p159:morph option="byObject"/>
      </p:transition>
    </mc:Choice>
    <mc:Fallback xmlns="">
      <p:transition spd="slow" advTm="6523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wal 8">
            <a:extLst>
              <a:ext uri="{FF2B5EF4-FFF2-40B4-BE49-F238E27FC236}">
                <a16:creationId xmlns:a16="http://schemas.microsoft.com/office/drawing/2014/main" id="{FD78FC71-F04C-0988-DC47-B688767E618E}"/>
              </a:ext>
            </a:extLst>
          </p:cNvPr>
          <p:cNvSpPr/>
          <p:nvPr/>
        </p:nvSpPr>
        <p:spPr>
          <a:xfrm flipH="1" flipV="1">
            <a:off x="260732" y="5891255"/>
            <a:ext cx="720000" cy="7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012451FE-DD58-4F54-E2A3-5905A4C9D964}"/>
              </a:ext>
            </a:extLst>
          </p:cNvPr>
          <p:cNvSpPr/>
          <p:nvPr/>
        </p:nvSpPr>
        <p:spPr>
          <a:xfrm>
            <a:off x="185910" y="915993"/>
            <a:ext cx="5040000" cy="504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B6C1FAED-1BF4-2682-C019-28A0D8068C4C}"/>
              </a:ext>
            </a:extLst>
          </p:cNvPr>
          <p:cNvSpPr/>
          <p:nvPr/>
        </p:nvSpPr>
        <p:spPr>
          <a:xfrm>
            <a:off x="5356276" y="2032086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2" name="Obraz 11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284189A4-4C4F-2E14-DBBC-81BAB3935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184" y="0"/>
            <a:ext cx="1774459" cy="1723343"/>
          </a:xfrm>
          <a:prstGeom prst="rect">
            <a:avLst/>
          </a:prstGeom>
        </p:spPr>
      </p:pic>
      <p:sp>
        <p:nvSpPr>
          <p:cNvPr id="13" name="Dowolny kształt: kształt 12">
            <a:extLst>
              <a:ext uri="{FF2B5EF4-FFF2-40B4-BE49-F238E27FC236}">
                <a16:creationId xmlns:a16="http://schemas.microsoft.com/office/drawing/2014/main" id="{98B23ACA-5425-CCF3-99D6-D3E9A36064AD}"/>
              </a:ext>
            </a:extLst>
          </p:cNvPr>
          <p:cNvSpPr/>
          <p:nvPr/>
        </p:nvSpPr>
        <p:spPr>
          <a:xfrm rot="20545525">
            <a:off x="-443486" y="3695861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pic>
        <p:nvPicPr>
          <p:cNvPr id="6" name="Obraz 5" descr="Obraz zawierający ubrania, osoba, grupa, ściana&#10;&#10;Opis wygenerowany automatycznie">
            <a:extLst>
              <a:ext uri="{FF2B5EF4-FFF2-40B4-BE49-F238E27FC236}">
                <a16:creationId xmlns:a16="http://schemas.microsoft.com/office/drawing/2014/main" id="{5526278B-5747-880D-D6F2-8E797F33B9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r="24732"/>
          <a:stretch/>
        </p:blipFill>
        <p:spPr>
          <a:xfrm>
            <a:off x="5548964" y="2212086"/>
            <a:ext cx="4320000" cy="4320000"/>
          </a:xfrm>
          <a:prstGeom prst="ellipse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22AB951-5876-28D3-A8CC-02EB2A3231E3}"/>
              </a:ext>
            </a:extLst>
          </p:cNvPr>
          <p:cNvSpPr txBox="1"/>
          <p:nvPr/>
        </p:nvSpPr>
        <p:spPr>
          <a:xfrm>
            <a:off x="91201" y="6128400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Warszawa – Stadion Narodowy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984F623-AFC1-6253-60F3-CAEF1ABD09E1}"/>
              </a:ext>
            </a:extLst>
          </p:cNvPr>
          <p:cNvSpPr txBox="1"/>
          <p:nvPr/>
        </p:nvSpPr>
        <p:spPr>
          <a:xfrm>
            <a:off x="4734781" y="785273"/>
            <a:ext cx="6106332" cy="11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Warszawa – 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Sejm Rzeczypospolitej Polskiej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8A78AE0-F703-348E-6D6C-5B9E0D78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47" y="4246"/>
            <a:ext cx="10139736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Łączymy przyjemne z pożytecznym – podróżujemy!</a:t>
            </a:r>
          </a:p>
        </p:txBody>
      </p:sp>
      <p:pic>
        <p:nvPicPr>
          <p:cNvPr id="8" name="Obraz 7" descr="Obraz zawierający ubrania, obuwie, człowiek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BB69BD2-5017-2AED-167E-9D54FC3C5F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395530" y="1096862"/>
            <a:ext cx="4634184" cy="46341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9966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32">
        <p159:morph option="byObject"/>
      </p:transition>
    </mc:Choice>
    <mc:Fallback xmlns="">
      <p:transition spd="slow" advTm="5032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wal 8">
            <a:extLst>
              <a:ext uri="{FF2B5EF4-FFF2-40B4-BE49-F238E27FC236}">
                <a16:creationId xmlns:a16="http://schemas.microsoft.com/office/drawing/2014/main" id="{FD78FC71-F04C-0988-DC47-B688767E618E}"/>
              </a:ext>
            </a:extLst>
          </p:cNvPr>
          <p:cNvSpPr/>
          <p:nvPr/>
        </p:nvSpPr>
        <p:spPr>
          <a:xfrm flipH="1" flipV="1">
            <a:off x="260732" y="5891255"/>
            <a:ext cx="720000" cy="7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012451FE-DD58-4F54-E2A3-5905A4C9D964}"/>
              </a:ext>
            </a:extLst>
          </p:cNvPr>
          <p:cNvSpPr/>
          <p:nvPr/>
        </p:nvSpPr>
        <p:spPr>
          <a:xfrm>
            <a:off x="109560" y="909000"/>
            <a:ext cx="5040000" cy="504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B6C1FAED-1BF4-2682-C019-28A0D8068C4C}"/>
              </a:ext>
            </a:extLst>
          </p:cNvPr>
          <p:cNvSpPr/>
          <p:nvPr/>
        </p:nvSpPr>
        <p:spPr>
          <a:xfrm>
            <a:off x="5328581" y="1931254"/>
            <a:ext cx="4680000" cy="4680001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2" name="Obraz 11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284189A4-4C4F-2E14-DBBC-81BAB3935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585" y="5029583"/>
            <a:ext cx="1774459" cy="1723343"/>
          </a:xfrm>
          <a:prstGeom prst="rect">
            <a:avLst/>
          </a:prstGeom>
        </p:spPr>
      </p:pic>
      <p:sp>
        <p:nvSpPr>
          <p:cNvPr id="13" name="Dowolny kształt: kształt 12">
            <a:extLst>
              <a:ext uri="{FF2B5EF4-FFF2-40B4-BE49-F238E27FC236}">
                <a16:creationId xmlns:a16="http://schemas.microsoft.com/office/drawing/2014/main" id="{98B23ACA-5425-CCF3-99D6-D3E9A36064AD}"/>
              </a:ext>
            </a:extLst>
          </p:cNvPr>
          <p:cNvSpPr/>
          <p:nvPr/>
        </p:nvSpPr>
        <p:spPr>
          <a:xfrm rot="20545525">
            <a:off x="-443486" y="3695861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22AB951-5876-28D3-A8CC-02EB2A3231E3}"/>
              </a:ext>
            </a:extLst>
          </p:cNvPr>
          <p:cNvSpPr txBox="1"/>
          <p:nvPr/>
        </p:nvSpPr>
        <p:spPr>
          <a:xfrm>
            <a:off x="109560" y="5798124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Wycieczka rowerowa Hel-Gdynia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984F623-AFC1-6253-60F3-CAEF1ABD09E1}"/>
              </a:ext>
            </a:extLst>
          </p:cNvPr>
          <p:cNvSpPr txBox="1"/>
          <p:nvPr/>
        </p:nvSpPr>
        <p:spPr>
          <a:xfrm>
            <a:off x="4644599" y="722790"/>
            <a:ext cx="6106332" cy="11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Centrum Nauki i Innowacji </a:t>
            </a:r>
          </a:p>
          <a:p>
            <a:pPr algn="ctr">
              <a:lnSpc>
                <a:spcPct val="150000"/>
              </a:lnSpc>
            </a:pPr>
            <a:r>
              <a:rPr lang="pl-PL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Kortosfera</a:t>
            </a: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- Olsztyn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B65CDFD-DD09-45BA-B29F-F29E56E5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9" y="-126920"/>
            <a:ext cx="10139736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Łączymy przyjemne z pożytecznym – podróżujemy!</a:t>
            </a:r>
          </a:p>
        </p:txBody>
      </p:sp>
      <p:pic>
        <p:nvPicPr>
          <p:cNvPr id="6" name="Obraz 5" descr="Obraz zawierający ubrania, człowiek, obuwie, ścia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27BE92F-870C-D210-8F24-2BA69A7FF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5491840" y="2141035"/>
            <a:ext cx="4357864" cy="4357864"/>
          </a:xfrm>
          <a:prstGeom prst="ellipse">
            <a:avLst/>
          </a:prstGeom>
        </p:spPr>
      </p:pic>
      <p:pic>
        <p:nvPicPr>
          <p:cNvPr id="5" name="Obraz 4" descr="Obraz zawierający na wolnym powietrzu, Koło do roweru, koło, rower/moto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7F755E7-7104-3586-9930-1C847F6DA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7" r="1741"/>
          <a:stretch/>
        </p:blipFill>
        <p:spPr>
          <a:xfrm>
            <a:off x="306254" y="1121723"/>
            <a:ext cx="4646611" cy="46466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1831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383">
        <p159:morph option="byObject"/>
      </p:transition>
    </mc:Choice>
    <mc:Fallback xmlns="">
      <p:transition spd="slow" advTm="5383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01F7E981-5E25-27BC-C0FD-DDE400B102B5}"/>
              </a:ext>
            </a:extLst>
          </p:cNvPr>
          <p:cNvSpPr/>
          <p:nvPr/>
        </p:nvSpPr>
        <p:spPr>
          <a:xfrm>
            <a:off x="74970" y="579430"/>
            <a:ext cx="4320000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4" name="Obraz 13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00659650-7B22-C401-CF92-B283F3110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571" y="127659"/>
            <a:ext cx="1774459" cy="1723343"/>
          </a:xfrm>
          <a:prstGeom prst="rect">
            <a:avLst/>
          </a:prstGeom>
        </p:spPr>
      </p:pic>
      <p:sp>
        <p:nvSpPr>
          <p:cNvPr id="15" name="Dowolny kształt: kształt 14">
            <a:extLst>
              <a:ext uri="{FF2B5EF4-FFF2-40B4-BE49-F238E27FC236}">
                <a16:creationId xmlns:a16="http://schemas.microsoft.com/office/drawing/2014/main" id="{A06E2607-5452-F83E-E95D-6C723E069E39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BE6517D-68F5-4794-53EC-3474CCFCDC50}"/>
              </a:ext>
            </a:extLst>
          </p:cNvPr>
          <p:cNvSpPr txBox="1"/>
          <p:nvPr/>
        </p:nvSpPr>
        <p:spPr>
          <a:xfrm>
            <a:off x="120399" y="6207335"/>
            <a:ext cx="8147627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Kraków-Zakopane-Częstochowa-Słowacja</a:t>
            </a: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1AF4B9-865E-B948-C54B-6E3574F6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56" y="-215988"/>
            <a:ext cx="10139736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Łączymy przyjemne z pożytecznym – podróżujemy!</a:t>
            </a:r>
          </a:p>
        </p:txBody>
      </p:sp>
      <p:pic>
        <p:nvPicPr>
          <p:cNvPr id="5" name="Obraz 4" descr="Obraz zawierający chmura, niebo, ubrania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657857F-45ED-E0D9-14BC-EF444221D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88721" y="724680"/>
            <a:ext cx="4092498" cy="4092498"/>
          </a:xfrm>
          <a:prstGeom prst="ellipse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:a16="http://schemas.microsoft.com/office/drawing/2014/main" id="{4E55E615-FDA9-4D08-56BE-6E398E6F7B34}"/>
              </a:ext>
            </a:extLst>
          </p:cNvPr>
          <p:cNvSpPr/>
          <p:nvPr/>
        </p:nvSpPr>
        <p:spPr>
          <a:xfrm>
            <a:off x="3548472" y="2699869"/>
            <a:ext cx="3635506" cy="3614776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 descr="Obraz zawierający ubrania, niebo, osoba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0B236F2-2933-E2AA-C5E7-D946180B5E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3705575" y="2841925"/>
            <a:ext cx="3372161" cy="3372161"/>
          </a:xfrm>
          <a:prstGeom prst="ellipse">
            <a:avLst/>
          </a:prstGeom>
        </p:spPr>
      </p:pic>
      <p:sp>
        <p:nvSpPr>
          <p:cNvPr id="13" name="Owal 12">
            <a:extLst>
              <a:ext uri="{FF2B5EF4-FFF2-40B4-BE49-F238E27FC236}">
                <a16:creationId xmlns:a16="http://schemas.microsoft.com/office/drawing/2014/main" id="{DF2DCE29-1A19-2AA8-2014-0D8A37C05788}"/>
              </a:ext>
            </a:extLst>
          </p:cNvPr>
          <p:cNvSpPr/>
          <p:nvPr/>
        </p:nvSpPr>
        <p:spPr>
          <a:xfrm>
            <a:off x="5963442" y="711349"/>
            <a:ext cx="3960000" cy="396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Obraz 6" descr="Obraz zawierający chmura, na wolnym powietrzu, niebo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FE4819F-502D-A463-6B31-6E076593A5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136054" y="892481"/>
            <a:ext cx="3614776" cy="36147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858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513">
        <p159:morph option="byObject"/>
      </p:transition>
    </mc:Choice>
    <mc:Fallback xmlns="">
      <p:transition spd="slow" advTm="5513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01F7E981-5E25-27BC-C0FD-DDE400B102B5}"/>
              </a:ext>
            </a:extLst>
          </p:cNvPr>
          <p:cNvSpPr/>
          <p:nvPr/>
        </p:nvSpPr>
        <p:spPr>
          <a:xfrm>
            <a:off x="69247" y="1218764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DF2DCE29-1A19-2AA8-2014-0D8A37C05788}"/>
              </a:ext>
            </a:extLst>
          </p:cNvPr>
          <p:cNvSpPr/>
          <p:nvPr/>
        </p:nvSpPr>
        <p:spPr>
          <a:xfrm>
            <a:off x="5316502" y="838046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4" name="Obraz 13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00659650-7B22-C401-CF92-B283F3110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426" y="5037093"/>
            <a:ext cx="1774459" cy="1723343"/>
          </a:xfrm>
          <a:prstGeom prst="rect">
            <a:avLst/>
          </a:prstGeom>
        </p:spPr>
      </p:pic>
      <p:sp>
        <p:nvSpPr>
          <p:cNvPr id="15" name="Dowolny kształt: kształt 14">
            <a:extLst>
              <a:ext uri="{FF2B5EF4-FFF2-40B4-BE49-F238E27FC236}">
                <a16:creationId xmlns:a16="http://schemas.microsoft.com/office/drawing/2014/main" id="{A06E2607-5452-F83E-E95D-6C723E069E39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10" name="Obraz 9" descr="Obraz zawierający ubrania, osoba, człowiek, uśmiech&#10;&#10;Opis wygenerowany automatycznie">
            <a:extLst>
              <a:ext uri="{FF2B5EF4-FFF2-40B4-BE49-F238E27FC236}">
                <a16:creationId xmlns:a16="http://schemas.microsoft.com/office/drawing/2014/main" id="{867DD794-DCF0-08B5-1AE6-2DA78061C6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-1737" r="19661" b="1737"/>
          <a:stretch/>
        </p:blipFill>
        <p:spPr>
          <a:xfrm>
            <a:off x="242753" y="1398764"/>
            <a:ext cx="4320000" cy="4320000"/>
          </a:xfrm>
          <a:prstGeom prst="ellipse">
            <a:avLst/>
          </a:prstGeom>
        </p:spPr>
      </p:pic>
      <p:pic>
        <p:nvPicPr>
          <p:cNvPr id="18" name="Obraz 17" descr="Obraz zawierający ubrania, osoba, Ludzka twarz, człowiek&#10;&#10;Opis wygenerowany automatycznie">
            <a:extLst>
              <a:ext uri="{FF2B5EF4-FFF2-40B4-BE49-F238E27FC236}">
                <a16:creationId xmlns:a16="http://schemas.microsoft.com/office/drawing/2014/main" id="{B524E328-5E19-51C0-C1CE-844AE130C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496502" y="1018046"/>
            <a:ext cx="4320000" cy="4320000"/>
          </a:xfrm>
          <a:prstGeom prst="ellipse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DF2E111-E349-50CF-317A-823C4F8F6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7" y="-121190"/>
            <a:ext cx="10139736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Łączymy przyjemne z pożytecznym – dobrze się bawimy!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C1FCF41-03C3-07D4-1947-E44F1FC5950F}"/>
              </a:ext>
            </a:extLst>
          </p:cNvPr>
          <p:cNvSpPr txBox="1"/>
          <p:nvPr/>
        </p:nvSpPr>
        <p:spPr>
          <a:xfrm>
            <a:off x="242753" y="5965760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Wizyta w radiu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C115235-2B87-6904-5AE9-2C1D80B46018}"/>
              </a:ext>
            </a:extLst>
          </p:cNvPr>
          <p:cNvSpPr txBox="1"/>
          <p:nvPr/>
        </p:nvSpPr>
        <p:spPr>
          <a:xfrm>
            <a:off x="3834581" y="5669718"/>
            <a:ext cx="9141856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Łódź - Centrum Nauki </a:t>
            </a:r>
            <a:r>
              <a:rPr lang="pl-PL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Experymentarium</a:t>
            </a: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6837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690">
        <p159:morph option="byObject"/>
      </p:transition>
    </mc:Choice>
    <mc:Fallback xmlns="">
      <p:transition spd="slow" advTm="669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69B2DB-BA65-5496-3E03-9EEA909D0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wal 8">
            <a:extLst>
              <a:ext uri="{FF2B5EF4-FFF2-40B4-BE49-F238E27FC236}">
                <a16:creationId xmlns:a16="http://schemas.microsoft.com/office/drawing/2014/main" id="{E738E456-F97A-55D2-B5A5-1807CC84E2D5}"/>
              </a:ext>
            </a:extLst>
          </p:cNvPr>
          <p:cNvSpPr/>
          <p:nvPr/>
        </p:nvSpPr>
        <p:spPr>
          <a:xfrm flipH="1" flipV="1">
            <a:off x="260732" y="5891255"/>
            <a:ext cx="720000" cy="7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9C8180E-F15B-0B71-61AB-166C8E07DFB4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583B5822-99CB-47AE-EAFA-4C0EEBAB0445}"/>
              </a:ext>
            </a:extLst>
          </p:cNvPr>
          <p:cNvSpPr/>
          <p:nvPr/>
        </p:nvSpPr>
        <p:spPr>
          <a:xfrm>
            <a:off x="185910" y="915993"/>
            <a:ext cx="5040000" cy="504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86D220B9-8E34-B6B1-E816-67139D7D664E}"/>
              </a:ext>
            </a:extLst>
          </p:cNvPr>
          <p:cNvSpPr/>
          <p:nvPr/>
        </p:nvSpPr>
        <p:spPr>
          <a:xfrm>
            <a:off x="5356276" y="2032086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2" name="Obraz 11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BC8BA093-212B-7E73-2B25-CAFD551F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184" y="0"/>
            <a:ext cx="1774459" cy="1723343"/>
          </a:xfrm>
          <a:prstGeom prst="rect">
            <a:avLst/>
          </a:prstGeom>
        </p:spPr>
      </p:pic>
      <p:sp>
        <p:nvSpPr>
          <p:cNvPr id="13" name="Dowolny kształt: kształt 12">
            <a:extLst>
              <a:ext uri="{FF2B5EF4-FFF2-40B4-BE49-F238E27FC236}">
                <a16:creationId xmlns:a16="http://schemas.microsoft.com/office/drawing/2014/main" id="{BE17149E-0239-DCD9-8A33-739E7AD15A2A}"/>
              </a:ext>
            </a:extLst>
          </p:cNvPr>
          <p:cNvSpPr/>
          <p:nvPr/>
        </p:nvSpPr>
        <p:spPr>
          <a:xfrm rot="20545525">
            <a:off x="-443486" y="3695861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A87152A-AB76-2BDB-3340-04DFD515A99F}"/>
              </a:ext>
            </a:extLst>
          </p:cNvPr>
          <p:cNvSpPr txBox="1"/>
          <p:nvPr/>
        </p:nvSpPr>
        <p:spPr>
          <a:xfrm>
            <a:off x="91201" y="6128400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Spływ kajakowy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6357907-427A-9259-0D1D-A2541B47755D}"/>
              </a:ext>
            </a:extLst>
          </p:cNvPr>
          <p:cNvSpPr txBox="1"/>
          <p:nvPr/>
        </p:nvSpPr>
        <p:spPr>
          <a:xfrm>
            <a:off x="6705574" y="938322"/>
            <a:ext cx="6106332" cy="58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Hopa</a:t>
            </a: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-Park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2A231AE-636D-59F6-3F68-8BE8C62C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347" y="4246"/>
            <a:ext cx="10139736" cy="833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pl-PL" sz="26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Łączymy przyjemne z pożytecznym – dobrze się bawimy!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3CFC262-E5CB-620F-997F-5BD7F2FCF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364145" y="1121522"/>
            <a:ext cx="4683530" cy="4683530"/>
          </a:xfrm>
          <a:prstGeom prst="ellipse">
            <a:avLst/>
          </a:prstGeom>
        </p:spPr>
      </p:pic>
      <p:pic>
        <p:nvPicPr>
          <p:cNvPr id="7" name="Obraz 6" descr="Obraz zawierający ubrania, obuwie, osob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929D769-735C-604D-38AA-B848D55222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5566103" y="2262783"/>
            <a:ext cx="4280423" cy="42804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4541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32">
        <p159:morph option="byObject"/>
      </p:transition>
    </mc:Choice>
    <mc:Fallback xmlns="">
      <p:transition spd="slow" advTm="5032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35D0220-9E64-90FA-8034-415251D08F97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E973CD29-58D3-3EAE-4C4D-BD029C599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775" y="5063455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731FBAD4-F566-39D0-45F8-8B2F35B9DC04}"/>
              </a:ext>
            </a:extLst>
          </p:cNvPr>
          <p:cNvSpPr/>
          <p:nvPr/>
        </p:nvSpPr>
        <p:spPr>
          <a:xfrm>
            <a:off x="5081285" y="1824421"/>
            <a:ext cx="4996141" cy="4962377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4719A6E9-B514-3D5B-9E86-926CE3B0433C}"/>
              </a:ext>
            </a:extLst>
          </p:cNvPr>
          <p:cNvSpPr/>
          <p:nvPr/>
        </p:nvSpPr>
        <p:spPr>
          <a:xfrm rot="20545525">
            <a:off x="6609882" y="162080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6DD45B5-2BA5-D5F8-2F6A-0EA99C1DEA38}"/>
              </a:ext>
            </a:extLst>
          </p:cNvPr>
          <p:cNvSpPr txBox="1"/>
          <p:nvPr/>
        </p:nvSpPr>
        <p:spPr>
          <a:xfrm rot="20980741">
            <a:off x="175193" y="-96889"/>
            <a:ext cx="6106332" cy="11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Strefa relaksu 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w naszej szkole</a:t>
            </a:r>
          </a:p>
        </p:txBody>
      </p:sp>
      <p:pic>
        <p:nvPicPr>
          <p:cNvPr id="18" name="Obraz 17" descr="Obraz zawierający ubrania, osoba, obuwie, uśmiech&#10;&#10;Opis wygenerowany automatycznie">
            <a:extLst>
              <a:ext uri="{FF2B5EF4-FFF2-40B4-BE49-F238E27FC236}">
                <a16:creationId xmlns:a16="http://schemas.microsoft.com/office/drawing/2014/main" id="{F838078F-3F75-BCC1-B1CF-E710487B8F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2863"/>
          <a:stretch/>
        </p:blipFill>
        <p:spPr>
          <a:xfrm>
            <a:off x="5239355" y="1979140"/>
            <a:ext cx="4680000" cy="4680000"/>
          </a:xfrm>
          <a:prstGeom prst="ellipse">
            <a:avLst/>
          </a:prstGeom>
        </p:spPr>
      </p:pic>
      <p:sp>
        <p:nvSpPr>
          <p:cNvPr id="21" name="Owal 20">
            <a:extLst>
              <a:ext uri="{FF2B5EF4-FFF2-40B4-BE49-F238E27FC236}">
                <a16:creationId xmlns:a16="http://schemas.microsoft.com/office/drawing/2014/main" id="{50D36F56-734E-F573-9F2D-BF99C42A6180}"/>
              </a:ext>
            </a:extLst>
          </p:cNvPr>
          <p:cNvSpPr/>
          <p:nvPr/>
        </p:nvSpPr>
        <p:spPr>
          <a:xfrm>
            <a:off x="2510852" y="148680"/>
            <a:ext cx="3600000" cy="360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3" name="Obraz 22" descr="Obraz zawierający na wolnym powietrzu, ziemia, meble, ławka&#10;&#10;Opis wygenerowany automatycznie">
            <a:extLst>
              <a:ext uri="{FF2B5EF4-FFF2-40B4-BE49-F238E27FC236}">
                <a16:creationId xmlns:a16="http://schemas.microsoft.com/office/drawing/2014/main" id="{62C8D7E9-7DA3-673D-17FA-929C4D1B9E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r="17997"/>
          <a:stretch/>
        </p:blipFill>
        <p:spPr>
          <a:xfrm>
            <a:off x="2696056" y="328680"/>
            <a:ext cx="3240000" cy="3240000"/>
          </a:xfrm>
          <a:prstGeom prst="ellipse">
            <a:avLst/>
          </a:prstGeom>
        </p:spPr>
      </p:pic>
      <p:sp>
        <p:nvSpPr>
          <p:cNvPr id="20" name="Owal 19">
            <a:extLst>
              <a:ext uri="{FF2B5EF4-FFF2-40B4-BE49-F238E27FC236}">
                <a16:creationId xmlns:a16="http://schemas.microsoft.com/office/drawing/2014/main" id="{7325202E-D53F-E40A-5458-AA9B8436DFFD}"/>
              </a:ext>
            </a:extLst>
          </p:cNvPr>
          <p:cNvSpPr/>
          <p:nvPr/>
        </p:nvSpPr>
        <p:spPr>
          <a:xfrm>
            <a:off x="333023" y="2926736"/>
            <a:ext cx="3600000" cy="360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5" name="Obraz 14" descr="Obraz zawierający ubrania, osoba, Ludzka twarz, meble&#10;&#10;Opis wygenerowany automatycznie">
            <a:extLst>
              <a:ext uri="{FF2B5EF4-FFF2-40B4-BE49-F238E27FC236}">
                <a16:creationId xmlns:a16="http://schemas.microsoft.com/office/drawing/2014/main" id="{27364860-78B9-EA97-AE09-112E2FA90C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" t="5810" r="429" b="19190"/>
          <a:stretch/>
        </p:blipFill>
        <p:spPr>
          <a:xfrm>
            <a:off x="518227" y="3106736"/>
            <a:ext cx="3240000" cy="32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2587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874">
        <p159:morph option="byObject"/>
      </p:transition>
    </mc:Choice>
    <mc:Fallback xmlns="">
      <p:transition spd="slow" advTm="3874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857FFE-D80C-3675-29BE-AF4A7221A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45E1DEE8-0AEC-EE52-DFB9-4FEDE9886962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pic>
        <p:nvPicPr>
          <p:cNvPr id="5" name="Obraz 4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6EEC75F5-89D5-0643-7F47-ADA32A5BA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862" y="0"/>
            <a:ext cx="1774459" cy="172334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0FD94B64-3D85-DE9F-84D1-04DEF0CCFE0F}"/>
              </a:ext>
            </a:extLst>
          </p:cNvPr>
          <p:cNvSpPr/>
          <p:nvPr/>
        </p:nvSpPr>
        <p:spPr>
          <a:xfrm>
            <a:off x="585186" y="1482409"/>
            <a:ext cx="9240074" cy="5274405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id="{235D7D8A-12FC-89DE-D498-AD87767D4D6D}"/>
              </a:ext>
            </a:extLst>
          </p:cNvPr>
          <p:cNvSpPr/>
          <p:nvPr/>
        </p:nvSpPr>
        <p:spPr>
          <a:xfrm rot="20545525">
            <a:off x="6609882" y="162080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FCD4F1B-3F47-CD30-E9E7-EFD91BEB38F3}"/>
              </a:ext>
            </a:extLst>
          </p:cNvPr>
          <p:cNvSpPr txBox="1"/>
          <p:nvPr/>
        </p:nvSpPr>
        <p:spPr>
          <a:xfrm>
            <a:off x="0" y="-19443"/>
            <a:ext cx="10762441" cy="1691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Szkoła oferuje dostęp dla uczniów do Office 365. 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To zestaw narzędzi i aplikacji, które ułatwiają naukę, współpracę </a:t>
            </a:r>
          </a:p>
          <a:p>
            <a:pPr>
              <a:lnSpc>
                <a:spcPct val="150000"/>
              </a:lnSpc>
            </a:pPr>
            <a:r>
              <a:rPr lang="pl-PL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i organizację pracy. </a:t>
            </a:r>
          </a:p>
        </p:txBody>
      </p:sp>
      <p:pic>
        <p:nvPicPr>
          <p:cNvPr id="7" name="Obraz 6" descr="Obraz zawierający clipart, zrzut ekranu, tekst, Grafi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7BD209F-A35C-6111-99A8-7E1A3ABC0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5635" y="1643881"/>
            <a:ext cx="8859176" cy="4983287"/>
          </a:xfrm>
          <a:prstGeom prst="ellipse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CAD5DA2-5450-61F7-5176-E87C7B91C96D}"/>
              </a:ext>
            </a:extLst>
          </p:cNvPr>
          <p:cNvSpPr txBox="1"/>
          <p:nvPr/>
        </p:nvSpPr>
        <p:spPr>
          <a:xfrm>
            <a:off x="91068" y="6592884"/>
            <a:ext cx="61201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4" tooltip="https://maken.wikiwijs.nl/115235/Office_365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5" tooltip="https://creativecommons.org/licenses/by-sa/3.0/"/>
              </a:rPr>
              <a:t>CC BY-SA</a:t>
            </a:r>
            <a:endParaRPr lang="pl-PL" sz="900"/>
          </a:p>
        </p:txBody>
      </p:sp>
    </p:spTree>
    <p:extLst>
      <p:ext uri="{BB962C8B-B14F-4D97-AF65-F5344CB8AC3E}">
        <p14:creationId xmlns:p14="http://schemas.microsoft.com/office/powerpoint/2010/main" val="4245943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874">
        <p159:morph option="byObject"/>
      </p:transition>
    </mc:Choice>
    <mc:Fallback xmlns="">
      <p:transition spd="slow" advTm="3874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DD67B-B376-7298-0651-4B150A6F9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996905D1-C499-58AD-4AC8-6CA41E7015B0}"/>
              </a:ext>
            </a:extLst>
          </p:cNvPr>
          <p:cNvSpPr/>
          <p:nvPr/>
        </p:nvSpPr>
        <p:spPr>
          <a:xfrm>
            <a:off x="-26763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B0BD0024-B49A-9074-E162-7CB89ABA7203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BAC665C-C991-18F6-1D2E-46F740351424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sp>
        <p:nvSpPr>
          <p:cNvPr id="16" name="Dowolny kształt: kształt 15">
            <a:extLst>
              <a:ext uri="{FF2B5EF4-FFF2-40B4-BE49-F238E27FC236}">
                <a16:creationId xmlns:a16="http://schemas.microsoft.com/office/drawing/2014/main" id="{9C4A0758-D949-C9EE-2FF8-F02D090E7AF1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grpSp>
        <p:nvGrpSpPr>
          <p:cNvPr id="49" name="Grupa 48">
            <a:extLst>
              <a:ext uri="{FF2B5EF4-FFF2-40B4-BE49-F238E27FC236}">
                <a16:creationId xmlns:a16="http://schemas.microsoft.com/office/drawing/2014/main" id="{B992E486-2062-5774-072A-FFFDC5A1B29D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18" name="Sześciokąt 17">
              <a:extLst>
                <a:ext uri="{FF2B5EF4-FFF2-40B4-BE49-F238E27FC236}">
                  <a16:creationId xmlns:a16="http://schemas.microsoft.com/office/drawing/2014/main" id="{C09B835B-644B-2424-0A70-265CAB11399A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Sześciokąt 18">
              <a:extLst>
                <a:ext uri="{FF2B5EF4-FFF2-40B4-BE49-F238E27FC236}">
                  <a16:creationId xmlns:a16="http://schemas.microsoft.com/office/drawing/2014/main" id="{829681EC-505A-FE07-9DB1-46C9EE0095E2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0" name="Sześciokąt 19">
              <a:extLst>
                <a:ext uri="{FF2B5EF4-FFF2-40B4-BE49-F238E27FC236}">
                  <a16:creationId xmlns:a16="http://schemas.microsoft.com/office/drawing/2014/main" id="{A8468E78-652F-CD74-DC8A-FB031AF39E31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Sześciokąt 20">
              <a:extLst>
                <a:ext uri="{FF2B5EF4-FFF2-40B4-BE49-F238E27FC236}">
                  <a16:creationId xmlns:a16="http://schemas.microsoft.com/office/drawing/2014/main" id="{BE16551A-7A9A-3214-19B2-27B85E3151D2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Sześciokąt 21">
              <a:extLst>
                <a:ext uri="{FF2B5EF4-FFF2-40B4-BE49-F238E27FC236}">
                  <a16:creationId xmlns:a16="http://schemas.microsoft.com/office/drawing/2014/main" id="{9FF11DA7-A4F5-D659-24CD-81FAB9653CDF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Sześciokąt 23">
              <a:extLst>
                <a:ext uri="{FF2B5EF4-FFF2-40B4-BE49-F238E27FC236}">
                  <a16:creationId xmlns:a16="http://schemas.microsoft.com/office/drawing/2014/main" id="{19AD138C-57A8-B686-7C17-FF7B24140D4E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Sześciokąt 24">
              <a:extLst>
                <a:ext uri="{FF2B5EF4-FFF2-40B4-BE49-F238E27FC236}">
                  <a16:creationId xmlns:a16="http://schemas.microsoft.com/office/drawing/2014/main" id="{898DEC16-4C3A-C6D8-0D1F-79313C1E3F8D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Sześciokąt 25">
              <a:extLst>
                <a:ext uri="{FF2B5EF4-FFF2-40B4-BE49-F238E27FC236}">
                  <a16:creationId xmlns:a16="http://schemas.microsoft.com/office/drawing/2014/main" id="{1D7EE3CE-0229-B9EE-D471-2AE1AED7A5DF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1B629D50-2D7E-BF7C-7E24-C8A3D8FEBCCE}"/>
                </a:ext>
              </a:extLst>
            </p:cNvPr>
            <p:cNvCxnSpPr>
              <a:cxnSpLocks/>
              <a:endCxn id="26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Łącznik prosty 29">
              <a:extLst>
                <a:ext uri="{FF2B5EF4-FFF2-40B4-BE49-F238E27FC236}">
                  <a16:creationId xmlns:a16="http://schemas.microsoft.com/office/drawing/2014/main" id="{2A7F00A4-4752-6285-4E30-4D27720E9BF8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wal 30">
              <a:extLst>
                <a:ext uri="{FF2B5EF4-FFF2-40B4-BE49-F238E27FC236}">
                  <a16:creationId xmlns:a16="http://schemas.microsoft.com/office/drawing/2014/main" id="{28279AE9-8FD2-9D00-C561-D3F277FCFFF1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6" name="Łącznik prosty 35">
              <a:extLst>
                <a:ext uri="{FF2B5EF4-FFF2-40B4-BE49-F238E27FC236}">
                  <a16:creationId xmlns:a16="http://schemas.microsoft.com/office/drawing/2014/main" id="{AE5DC1C3-9197-7642-5020-CAD9F13C1522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3B9CD019-2D9C-C6F8-870B-2A66D95E13FB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Owal 10">
            <a:extLst>
              <a:ext uri="{FF2B5EF4-FFF2-40B4-BE49-F238E27FC236}">
                <a16:creationId xmlns:a16="http://schemas.microsoft.com/office/drawing/2014/main" id="{05E29E6B-57ED-113E-ED02-307E8B8C502B}"/>
              </a:ext>
            </a:extLst>
          </p:cNvPr>
          <p:cNvSpPr/>
          <p:nvPr/>
        </p:nvSpPr>
        <p:spPr>
          <a:xfrm rot="1911751">
            <a:off x="10932108" y="4786952"/>
            <a:ext cx="53340" cy="53340"/>
          </a:xfrm>
          <a:prstGeom prst="ellipse">
            <a:avLst/>
          </a:prstGeom>
          <a:noFill/>
          <a:ln>
            <a:solidFill>
              <a:srgbClr val="36ABB4">
                <a:alpha val="7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Grafika 12" descr="Dobry pomysł kontur">
            <a:extLst>
              <a:ext uri="{FF2B5EF4-FFF2-40B4-BE49-F238E27FC236}">
                <a16:creationId xmlns:a16="http://schemas.microsoft.com/office/drawing/2014/main" id="{DC696BFF-9DF6-07FD-F9BE-CC5D498A4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6641" y="4415320"/>
            <a:ext cx="1219395" cy="1219395"/>
          </a:xfrm>
          <a:prstGeom prst="rect">
            <a:avLst/>
          </a:prstGeom>
        </p:spPr>
      </p:pic>
      <p:pic>
        <p:nvPicPr>
          <p:cNvPr id="14" name="Grafika 13" descr="Kolba kontur">
            <a:extLst>
              <a:ext uri="{FF2B5EF4-FFF2-40B4-BE49-F238E27FC236}">
                <a16:creationId xmlns:a16="http://schemas.microsoft.com/office/drawing/2014/main" id="{45928249-AD11-8500-B10C-AE2C8CBD4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5385" y="310749"/>
            <a:ext cx="1636615" cy="1636615"/>
          </a:xfrm>
          <a:prstGeom prst="rect">
            <a:avLst/>
          </a:prstGeom>
        </p:spPr>
      </p:pic>
      <p:pic>
        <p:nvPicPr>
          <p:cNvPr id="27" name="Grafika 26" descr="Klasa kontur">
            <a:extLst>
              <a:ext uri="{FF2B5EF4-FFF2-40B4-BE49-F238E27FC236}">
                <a16:creationId xmlns:a16="http://schemas.microsoft.com/office/drawing/2014/main" id="{18C84B91-A9C1-0E7C-6BC6-92412CE9EA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46228" y="3971470"/>
            <a:ext cx="1917283" cy="1917283"/>
          </a:xfrm>
          <a:prstGeom prst="rect">
            <a:avLst/>
          </a:prstGeom>
        </p:spPr>
      </p:pic>
      <p:pic>
        <p:nvPicPr>
          <p:cNvPr id="32" name="Grafika 31" descr="Otwarta książka kontur">
            <a:extLst>
              <a:ext uri="{FF2B5EF4-FFF2-40B4-BE49-F238E27FC236}">
                <a16:creationId xmlns:a16="http://schemas.microsoft.com/office/drawing/2014/main" id="{6FF10DCB-A9E5-4238-78EE-C94457404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83297">
            <a:off x="10572259" y="3912507"/>
            <a:ext cx="1299930" cy="1299930"/>
          </a:xfrm>
          <a:prstGeom prst="rect">
            <a:avLst/>
          </a:prstGeom>
        </p:spPr>
      </p:pic>
      <p:pic>
        <p:nvPicPr>
          <p:cNvPr id="34" name="Grafika 33" descr="Wahadło Newtona kontur">
            <a:extLst>
              <a:ext uri="{FF2B5EF4-FFF2-40B4-BE49-F238E27FC236}">
                <a16:creationId xmlns:a16="http://schemas.microsoft.com/office/drawing/2014/main" id="{808A9F5B-DB4D-7AAD-13AD-4BE6351FB7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52612" y="3059120"/>
            <a:ext cx="1015663" cy="1015663"/>
          </a:xfrm>
          <a:prstGeom prst="rect">
            <a:avLst/>
          </a:prstGeom>
        </p:spPr>
      </p:pic>
      <p:pic>
        <p:nvPicPr>
          <p:cNvPr id="37" name="Grafika 36" descr="Atom kontur">
            <a:extLst>
              <a:ext uri="{FF2B5EF4-FFF2-40B4-BE49-F238E27FC236}">
                <a16:creationId xmlns:a16="http://schemas.microsoft.com/office/drawing/2014/main" id="{1941B717-C66C-F1F6-5528-C7AC78BDAC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79737" y="2548367"/>
            <a:ext cx="1807551" cy="1807551"/>
          </a:xfrm>
          <a:prstGeom prst="rect">
            <a:avLst/>
          </a:prstGeom>
        </p:spPr>
      </p:pic>
      <p:pic>
        <p:nvPicPr>
          <p:cNvPr id="40" name="Grafika 39" descr="Mikroskop kontur">
            <a:extLst>
              <a:ext uri="{FF2B5EF4-FFF2-40B4-BE49-F238E27FC236}">
                <a16:creationId xmlns:a16="http://schemas.microsoft.com/office/drawing/2014/main" id="{DEAE561F-9390-244A-6B37-23B9A8F719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03561" y="22752"/>
            <a:ext cx="1344027" cy="1344027"/>
          </a:xfrm>
          <a:prstGeom prst="rect">
            <a:avLst/>
          </a:prstGeom>
        </p:spPr>
      </p:pic>
      <p:pic>
        <p:nvPicPr>
          <p:cNvPr id="3" name="Obraz 2" descr="Obraz zawierający logo, symbol, Grafika, Czcionka&#10;&#10;Opis wygenerowany automatycznie">
            <a:extLst>
              <a:ext uri="{FF2B5EF4-FFF2-40B4-BE49-F238E27FC236}">
                <a16:creationId xmlns:a16="http://schemas.microsoft.com/office/drawing/2014/main" id="{657B5E4E-C382-53A9-0BD8-D4ED9C4D2A8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79" y="5246833"/>
            <a:ext cx="1123790" cy="112379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4ACCF9E-AF06-CF30-D5DC-89127ACE259F}"/>
              </a:ext>
            </a:extLst>
          </p:cNvPr>
          <p:cNvSpPr txBox="1"/>
          <p:nvPr/>
        </p:nvSpPr>
        <p:spPr>
          <a:xfrm>
            <a:off x="4394682" y="3722222"/>
            <a:ext cx="60985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400" b="1" dirty="0">
                <a:latin typeface="Bookman Old Style" panose="02050604050505020204" pitchFamily="18" charset="0"/>
                <a:cs typeface="Cavolini" panose="03000502040302020204" pitchFamily="66" charset="0"/>
              </a:rPr>
              <a:t>ul. Stefana Okrzei 6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2400" b="1" dirty="0">
                <a:latin typeface="Bookman Old Style" panose="02050604050505020204" pitchFamily="18" charset="0"/>
                <a:cs typeface="Cavolini" panose="03000502040302020204" pitchFamily="66" charset="0"/>
              </a:rPr>
              <a:t>tel. 23 672 30 51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62D19CB-8C51-EC9D-C58D-26C7EF9602CA}"/>
              </a:ext>
            </a:extLst>
          </p:cNvPr>
          <p:cNvSpPr txBox="1"/>
          <p:nvPr/>
        </p:nvSpPr>
        <p:spPr>
          <a:xfrm>
            <a:off x="3500348" y="5010323"/>
            <a:ext cx="8001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volini" panose="03000502040302020204" pitchFamily="66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www.zs3.ciechanow.pl</a:t>
            </a:r>
            <a:endParaRPr lang="pl-PL" alt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volini" panose="0300050204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volini" panose="0300050204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volini" panose="03000502040302020204" pitchFamily="66" charset="0"/>
              </a:rPr>
              <a:t>https</a:t>
            </a:r>
            <a:r>
              <a:rPr lang="pl-PL" alt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volini" panose="03000502040302020204" pitchFamily="66" charset="0"/>
              </a:rPr>
              <a:t>://</a:t>
            </a:r>
            <a:r>
              <a:rPr lang="pl-PL" altLang="pl-PL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volini" panose="03000502040302020204" pitchFamily="66" charset="0"/>
              </a:rPr>
              <a:t>www.facebook.com</a:t>
            </a:r>
            <a:r>
              <a:rPr lang="pl-PL" alt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volini" panose="03000502040302020204" pitchFamily="66" charset="0"/>
              </a:rPr>
              <a:t>/</a:t>
            </a:r>
            <a:r>
              <a:rPr lang="pl-PL" altLang="pl-PL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volini" panose="03000502040302020204" pitchFamily="66" charset="0"/>
              </a:rPr>
              <a:t>zs3ciechanow</a:t>
            </a:r>
            <a:r>
              <a:rPr lang="pl-PL" alt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volini" panose="03000502040302020204" pitchFamily="66" charset="0"/>
              </a:rPr>
              <a:t> 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963CC144-44BC-352C-C377-1AACFC1E4071}"/>
              </a:ext>
            </a:extLst>
          </p:cNvPr>
          <p:cNvSpPr txBox="1">
            <a:spLocks/>
          </p:cNvSpPr>
          <p:nvPr/>
        </p:nvSpPr>
        <p:spPr>
          <a:xfrm>
            <a:off x="3025407" y="123437"/>
            <a:ext cx="6362291" cy="318606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l-PL" sz="4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Zespół Szkół nr 3 </a:t>
            </a:r>
            <a:br>
              <a:rPr lang="pl-PL" sz="4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4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im. Stanisława Staszica </a:t>
            </a:r>
            <a:br>
              <a:rPr lang="pl-PL" sz="4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pl-PL" sz="4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w Ciechanowie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2FF0DB89-4417-773B-EC22-000898B75097}"/>
              </a:ext>
            </a:extLst>
          </p:cNvPr>
          <p:cNvSpPr/>
          <p:nvPr/>
        </p:nvSpPr>
        <p:spPr>
          <a:xfrm>
            <a:off x="9663511" y="474282"/>
            <a:ext cx="2160000" cy="216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" name="Obraz 3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AF78ED7B-7BEF-1336-B19F-14E260B59E9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665" y="826731"/>
            <a:ext cx="1546078" cy="150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96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748">
        <p159:morph option="byObject"/>
      </p:transition>
    </mc:Choice>
    <mc:Fallback xmlns="">
      <p:transition spd="slow" advTm="10748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a 12" descr="Sztuczna inteligencja kontur">
            <a:extLst>
              <a:ext uri="{FF2B5EF4-FFF2-40B4-BE49-F238E27FC236}">
                <a16:creationId xmlns:a16="http://schemas.microsoft.com/office/drawing/2014/main" id="{39238310-0D63-259F-E42B-43D62A14A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6740" y="3343559"/>
            <a:ext cx="1528285" cy="152828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09C41BA-02AC-D433-5941-B65A8EF9B24E}"/>
              </a:ext>
            </a:extLst>
          </p:cNvPr>
          <p:cNvSpPr/>
          <p:nvPr/>
        </p:nvSpPr>
        <p:spPr>
          <a:xfrm>
            <a:off x="0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C9A3740A-D98D-0C31-5EF2-3A3452744EA5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4F09345-1B79-FD60-8F73-C289FAFFE3FE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7" name="Obraz 6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C57ECC39-31A9-AE44-BBC1-0F4E1F011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925" y="5222200"/>
            <a:ext cx="1546078" cy="1501541"/>
          </a:xfrm>
          <a:prstGeom prst="rect">
            <a:avLst/>
          </a:prstGeom>
        </p:spPr>
      </p:pic>
      <p:pic>
        <p:nvPicPr>
          <p:cNvPr id="16" name="Obraz 15" descr="Zbliżenie koła zębatego maszyny">
            <a:extLst>
              <a:ext uri="{FF2B5EF4-FFF2-40B4-BE49-F238E27FC236}">
                <a16:creationId xmlns:a16="http://schemas.microsoft.com/office/drawing/2014/main" id="{0348DB26-2F61-30BF-9DDC-A7C075F78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-4209612" y="539464"/>
            <a:ext cx="5400000" cy="5400000"/>
          </a:xfrm>
          <a:prstGeom prst="flowChartConnector">
            <a:avLst/>
          </a:prstGeom>
        </p:spPr>
      </p:pic>
      <p:pic>
        <p:nvPicPr>
          <p:cNvPr id="22" name="Grafika 21" descr="Mechanik samochodowy kontur">
            <a:extLst>
              <a:ext uri="{FF2B5EF4-FFF2-40B4-BE49-F238E27FC236}">
                <a16:creationId xmlns:a16="http://schemas.microsoft.com/office/drawing/2014/main" id="{83FFC4AF-7E2D-EC4C-1AE5-FBCDB859E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22252" y="693155"/>
            <a:ext cx="1528286" cy="1528286"/>
          </a:xfrm>
          <a:prstGeom prst="rect">
            <a:avLst/>
          </a:prstGeom>
        </p:spPr>
      </p:pic>
      <p:pic>
        <p:nvPicPr>
          <p:cNvPr id="24" name="Grafika 23" descr="Mechanik samochodowy kontur">
            <a:extLst>
              <a:ext uri="{FF2B5EF4-FFF2-40B4-BE49-F238E27FC236}">
                <a16:creationId xmlns:a16="http://schemas.microsoft.com/office/drawing/2014/main" id="{99DCF59F-606B-CFDB-4CD3-4F2DE12830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24370" y="5060550"/>
            <a:ext cx="1528286" cy="1528286"/>
          </a:xfrm>
          <a:prstGeom prst="rect">
            <a:avLst/>
          </a:prstGeom>
        </p:spPr>
      </p:pic>
      <p:grpSp>
        <p:nvGrpSpPr>
          <p:cNvPr id="29" name="Grupa 28">
            <a:extLst>
              <a:ext uri="{FF2B5EF4-FFF2-40B4-BE49-F238E27FC236}">
                <a16:creationId xmlns:a16="http://schemas.microsoft.com/office/drawing/2014/main" id="{69ECFF30-178A-4320-3376-CC8B8293040A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C0BE2A3D-002F-7BA9-E8EF-ADB7C18602B4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75AD3476-E92C-F78A-D919-3067C6F3590F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4" name="Sześciokąt 1023">
              <a:extLst>
                <a:ext uri="{FF2B5EF4-FFF2-40B4-BE49-F238E27FC236}">
                  <a16:creationId xmlns:a16="http://schemas.microsoft.com/office/drawing/2014/main" id="{D4BBD534-F95D-0E72-CDAF-28606DFE91E0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5" name="Sześciokąt 1024">
              <a:extLst>
                <a:ext uri="{FF2B5EF4-FFF2-40B4-BE49-F238E27FC236}">
                  <a16:creationId xmlns:a16="http://schemas.microsoft.com/office/drawing/2014/main" id="{4FDA3F87-043C-F34E-FF31-A8C1712E367D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7" name="Sześciokąt 1026">
              <a:extLst>
                <a:ext uri="{FF2B5EF4-FFF2-40B4-BE49-F238E27FC236}">
                  <a16:creationId xmlns:a16="http://schemas.microsoft.com/office/drawing/2014/main" id="{62171062-3C6B-F152-2721-54486B0E26F4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8" name="Sześciokąt 1027">
              <a:extLst>
                <a:ext uri="{FF2B5EF4-FFF2-40B4-BE49-F238E27FC236}">
                  <a16:creationId xmlns:a16="http://schemas.microsoft.com/office/drawing/2014/main" id="{3972EA0D-7F27-0AF1-7336-E0A233DA6B06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9" name="Sześciokąt 1028">
              <a:extLst>
                <a:ext uri="{FF2B5EF4-FFF2-40B4-BE49-F238E27FC236}">
                  <a16:creationId xmlns:a16="http://schemas.microsoft.com/office/drawing/2014/main" id="{F65DA806-EFD1-5450-33F1-91EFB9402ABE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0" name="Sześciokąt 1029">
              <a:extLst>
                <a:ext uri="{FF2B5EF4-FFF2-40B4-BE49-F238E27FC236}">
                  <a16:creationId xmlns:a16="http://schemas.microsoft.com/office/drawing/2014/main" id="{28546EA7-C907-8F61-FCDF-23E59BCEF83C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31" name="Łącznik prosty 1030">
              <a:extLst>
                <a:ext uri="{FF2B5EF4-FFF2-40B4-BE49-F238E27FC236}">
                  <a16:creationId xmlns:a16="http://schemas.microsoft.com/office/drawing/2014/main" id="{21C845A6-5497-CF49-D71D-EB1525BC610F}"/>
                </a:ext>
              </a:extLst>
            </p:cNvPr>
            <p:cNvCxnSpPr>
              <a:cxnSpLocks/>
              <a:endCxn id="1030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Łącznik prosty 1031">
              <a:extLst>
                <a:ext uri="{FF2B5EF4-FFF2-40B4-BE49-F238E27FC236}">
                  <a16:creationId xmlns:a16="http://schemas.microsoft.com/office/drawing/2014/main" id="{7ABD90AB-9EE5-4091-32A6-2A08ACD2A6A9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3" name="Owal 1032">
              <a:extLst>
                <a:ext uri="{FF2B5EF4-FFF2-40B4-BE49-F238E27FC236}">
                  <a16:creationId xmlns:a16="http://schemas.microsoft.com/office/drawing/2014/main" id="{272E8BE5-6B4A-009A-0245-1285086EE0F9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34" name="Łącznik prosty 1033">
              <a:extLst>
                <a:ext uri="{FF2B5EF4-FFF2-40B4-BE49-F238E27FC236}">
                  <a16:creationId xmlns:a16="http://schemas.microsoft.com/office/drawing/2014/main" id="{F9D2B521-FE8D-2B6A-623D-9824B0630BEE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Owal 1034">
              <a:extLst>
                <a:ext uri="{FF2B5EF4-FFF2-40B4-BE49-F238E27FC236}">
                  <a16:creationId xmlns:a16="http://schemas.microsoft.com/office/drawing/2014/main" id="{7AE189DC-BD6D-59DD-6149-8E130337677D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036" name="Dowolny kształt: kształt 1035">
            <a:extLst>
              <a:ext uri="{FF2B5EF4-FFF2-40B4-BE49-F238E27FC236}">
                <a16:creationId xmlns:a16="http://schemas.microsoft.com/office/drawing/2014/main" id="{CCD41EA0-543B-9D53-019A-4767B88ADB52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B5F72489-5BB1-A7DB-3423-E040A96F8E8F}"/>
              </a:ext>
            </a:extLst>
          </p:cNvPr>
          <p:cNvSpPr/>
          <p:nvPr/>
        </p:nvSpPr>
        <p:spPr>
          <a:xfrm>
            <a:off x="2895721" y="203329"/>
            <a:ext cx="3600000" cy="360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D2434A96-06FC-BA57-1E56-20A9EF25449E}"/>
              </a:ext>
            </a:extLst>
          </p:cNvPr>
          <p:cNvGrpSpPr/>
          <p:nvPr/>
        </p:nvGrpSpPr>
        <p:grpSpPr>
          <a:xfrm>
            <a:off x="8146177" y="203329"/>
            <a:ext cx="3960000" cy="3960000"/>
            <a:chOff x="8137934" y="837674"/>
            <a:chExt cx="3960000" cy="3960000"/>
          </a:xfrm>
        </p:grpSpPr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93BB56D9-3FF2-2B11-569C-F6F49B9ABC99}"/>
                </a:ext>
              </a:extLst>
            </p:cNvPr>
            <p:cNvSpPr/>
            <p:nvPr/>
          </p:nvSpPr>
          <p:spPr>
            <a:xfrm>
              <a:off x="8137934" y="837674"/>
              <a:ext cx="3960000" cy="3960000"/>
            </a:xfrm>
            <a:prstGeom prst="ellipse">
              <a:avLst/>
            </a:prstGeom>
            <a:solidFill>
              <a:srgbClr val="ABC8CB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" name="Obraz 3" descr="Obraz zawierający w pomieszczeniu, monitor komputerowy, komputer, osoba&#10;&#10;Opis wygenerowany automatycznie">
              <a:extLst>
                <a:ext uri="{FF2B5EF4-FFF2-40B4-BE49-F238E27FC236}">
                  <a16:creationId xmlns:a16="http://schemas.microsoft.com/office/drawing/2014/main" id="{BA1E07A0-6FDE-F773-273F-71266943E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7934" y="1017674"/>
              <a:ext cx="3600000" cy="3600000"/>
            </a:xfrm>
            <a:prstGeom prst="ellipse">
              <a:avLst/>
            </a:prstGeom>
          </p:spPr>
        </p:pic>
      </p:grpSp>
      <p:pic>
        <p:nvPicPr>
          <p:cNvPr id="9" name="Obraz 8" descr="Obraz zawierający tekst, pojazd, Część samochodowa, koło&#10;&#10;Opis wygenerowany automatycznie">
            <a:extLst>
              <a:ext uri="{FF2B5EF4-FFF2-40B4-BE49-F238E27FC236}">
                <a16:creationId xmlns:a16="http://schemas.microsoft.com/office/drawing/2014/main" id="{2312C7A8-1FD3-79E0-737E-55917A853AE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833" y="379846"/>
            <a:ext cx="3240000" cy="3240000"/>
          </a:xfrm>
          <a:prstGeom prst="ellipse">
            <a:avLst/>
          </a:prstGeom>
        </p:spPr>
      </p:pic>
      <p:sp>
        <p:nvSpPr>
          <p:cNvPr id="15" name="Owal 14">
            <a:extLst>
              <a:ext uri="{FF2B5EF4-FFF2-40B4-BE49-F238E27FC236}">
                <a16:creationId xmlns:a16="http://schemas.microsoft.com/office/drawing/2014/main" id="{E8F88412-9946-FF66-7C8B-C50D86EBAB86}"/>
              </a:ext>
            </a:extLst>
          </p:cNvPr>
          <p:cNvSpPr/>
          <p:nvPr/>
        </p:nvSpPr>
        <p:spPr>
          <a:xfrm>
            <a:off x="5000105" y="2378564"/>
            <a:ext cx="4320000" cy="432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8" name="Grafika 27" descr="Pas bezpieczeństwa kontur">
            <a:extLst>
              <a:ext uri="{FF2B5EF4-FFF2-40B4-BE49-F238E27FC236}">
                <a16:creationId xmlns:a16="http://schemas.microsoft.com/office/drawing/2014/main" id="{6D945554-2046-61D4-1220-18191D74D8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44188" y="3451935"/>
            <a:ext cx="1528286" cy="1528286"/>
          </a:xfrm>
          <a:prstGeom prst="rect">
            <a:avLst/>
          </a:prstGeom>
        </p:spPr>
      </p:pic>
      <p:pic>
        <p:nvPicPr>
          <p:cNvPr id="26" name="Grafika 25" descr="Narzędzia kontur">
            <a:extLst>
              <a:ext uri="{FF2B5EF4-FFF2-40B4-BE49-F238E27FC236}">
                <a16:creationId xmlns:a16="http://schemas.microsoft.com/office/drawing/2014/main" id="{F45A4D01-B1AA-C03F-5D61-21DE4F5762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88248" y="12761"/>
            <a:ext cx="1028606" cy="1028606"/>
          </a:xfrm>
          <a:prstGeom prst="rect">
            <a:avLst/>
          </a:prstGeom>
        </p:spPr>
      </p:pic>
      <p:pic>
        <p:nvPicPr>
          <p:cNvPr id="10" name="Obraz 9" descr="Obraz zawierający na wolnym powietrzu, osoba, pojazd, koł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3B4AC5A-310B-A039-E1CD-DF70A5A3735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r="13379"/>
          <a:stretch/>
        </p:blipFill>
        <p:spPr>
          <a:xfrm>
            <a:off x="5176371" y="2568792"/>
            <a:ext cx="4005966" cy="40059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8721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632">
        <p159:morph option="byObject"/>
      </p:transition>
    </mc:Choice>
    <mc:Fallback xmlns="">
      <p:transition spd="slow" advTm="4632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C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863594F-72E1-32CE-8FDD-5117478FDC4D}"/>
              </a:ext>
            </a:extLst>
          </p:cNvPr>
          <p:cNvSpPr/>
          <p:nvPr/>
        </p:nvSpPr>
        <p:spPr>
          <a:xfrm>
            <a:off x="0" y="0"/>
            <a:ext cx="101625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Perpetua" panose="02020502060401020303" pitchFamily="18" charset="0"/>
            </a:endParaRPr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139FA0F9-F8D9-3CDA-B529-72174AE43A81}"/>
              </a:ext>
            </a:extLst>
          </p:cNvPr>
          <p:cNvSpPr/>
          <p:nvPr/>
        </p:nvSpPr>
        <p:spPr>
          <a:xfrm>
            <a:off x="1160885" y="850626"/>
            <a:ext cx="7840800" cy="515160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pojazd, Pojazd lądowy, na wolnym powietrzu, koło&#10;&#10;Opis wygenerowany automatycznie">
            <a:extLst>
              <a:ext uri="{FF2B5EF4-FFF2-40B4-BE49-F238E27FC236}">
                <a16:creationId xmlns:a16="http://schemas.microsoft.com/office/drawing/2014/main" id="{5BC3C131-B108-DF7B-8708-D21290E57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-226" r="-29" b="226"/>
          <a:stretch/>
        </p:blipFill>
        <p:spPr>
          <a:xfrm>
            <a:off x="1341686" y="1030225"/>
            <a:ext cx="7479197" cy="4792402"/>
          </a:xfrm>
          <a:prstGeom prst="ellipse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842849A-1B38-2A4D-CD91-7DFC777B7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373" y="4959968"/>
            <a:ext cx="1774090" cy="1725318"/>
          </a:xfrm>
          <a:prstGeom prst="rect">
            <a:avLst/>
          </a:prstGeom>
        </p:spPr>
      </p:pic>
      <p:sp>
        <p:nvSpPr>
          <p:cNvPr id="6" name="Dowolny kształt: kształt 5">
            <a:extLst>
              <a:ext uri="{FF2B5EF4-FFF2-40B4-BE49-F238E27FC236}">
                <a16:creationId xmlns:a16="http://schemas.microsoft.com/office/drawing/2014/main" id="{0DD3E56F-E641-426F-3E16-9137AE580E9E}"/>
              </a:ext>
            </a:extLst>
          </p:cNvPr>
          <p:cNvSpPr/>
          <p:nvPr/>
        </p:nvSpPr>
        <p:spPr>
          <a:xfrm rot="20545525">
            <a:off x="54253" y="364026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536">
        <p159:morph option="byObject"/>
      </p:transition>
    </mc:Choice>
    <mc:Fallback xmlns="">
      <p:transition spd="slow" advTm="4536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zrzut ekranu, Czcionka, logo&#10;&#10;Opis wygenerowany automatycznie">
            <a:extLst>
              <a:ext uri="{FF2B5EF4-FFF2-40B4-BE49-F238E27FC236}">
                <a16:creationId xmlns:a16="http://schemas.microsoft.com/office/drawing/2014/main" id="{5817E50B-F023-86CE-2271-213D59684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7" y="5639458"/>
            <a:ext cx="2202612" cy="178152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DCDDC71F-F8B6-9F21-2116-656E3B3288C3}"/>
              </a:ext>
            </a:extLst>
          </p:cNvPr>
          <p:cNvSpPr/>
          <p:nvPr/>
        </p:nvSpPr>
        <p:spPr>
          <a:xfrm>
            <a:off x="0" y="0"/>
            <a:ext cx="12198288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56082"/>
              </a:solidFill>
            </a:endParaRP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5D43DE7F-15EC-A40B-931A-5E829CE17094}"/>
              </a:ext>
            </a:extLst>
          </p:cNvPr>
          <p:cNvSpPr/>
          <p:nvPr/>
        </p:nvSpPr>
        <p:spPr>
          <a:xfrm>
            <a:off x="3560753" y="2354531"/>
            <a:ext cx="4302528" cy="425251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D945F3D-706C-C253-7FDC-839836089708}"/>
              </a:ext>
            </a:extLst>
          </p:cNvPr>
          <p:cNvSpPr txBox="1"/>
          <p:nvPr/>
        </p:nvSpPr>
        <p:spPr>
          <a:xfrm>
            <a:off x="3773098" y="3465123"/>
            <a:ext cx="38991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2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DZIĘKUJEMY</a:t>
            </a:r>
          </a:p>
          <a:p>
            <a:pPr algn="ctr"/>
            <a:r>
              <a:rPr lang="pl-PL" sz="42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</a:p>
          <a:p>
            <a:pPr algn="ctr"/>
            <a:r>
              <a:rPr lang="pl-PL" sz="4200" dirty="0">
                <a:solidFill>
                  <a:schemeClr val="bg1"/>
                </a:solidFill>
                <a:latin typeface="Bookman Old Style" panose="02050604050505020204" pitchFamily="18" charset="0"/>
                <a:ea typeface="Cascadia Code" panose="020B0609020000020004" pitchFamily="49" charset="0"/>
                <a:cs typeface="Cascadia Code" panose="020B0609020000020004" pitchFamily="49" charset="0"/>
              </a:rPr>
              <a:t>ZA UWAGĘ</a:t>
            </a: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1FA464A5-582C-37FE-CEAF-DB4BCC6A5BA0}"/>
              </a:ext>
            </a:extLst>
          </p:cNvPr>
          <p:cNvSpPr/>
          <p:nvPr/>
        </p:nvSpPr>
        <p:spPr>
          <a:xfrm>
            <a:off x="135696" y="161015"/>
            <a:ext cx="3960000" cy="396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ABC8CB"/>
              </a:solidFill>
            </a:endParaRPr>
          </a:p>
        </p:txBody>
      </p:sp>
      <p:pic>
        <p:nvPicPr>
          <p:cNvPr id="3" name="Obraz 2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77FB8440-CE79-5BA0-5502-6C943DE37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44" y="1115465"/>
            <a:ext cx="2060352" cy="2001001"/>
          </a:xfrm>
          <a:prstGeom prst="rect">
            <a:avLst/>
          </a:prstGeom>
        </p:spPr>
      </p:pic>
      <p:sp>
        <p:nvSpPr>
          <p:cNvPr id="7" name="Dowolny kształt: kształt 6">
            <a:extLst>
              <a:ext uri="{FF2B5EF4-FFF2-40B4-BE49-F238E27FC236}">
                <a16:creationId xmlns:a16="http://schemas.microsoft.com/office/drawing/2014/main" id="{422A4E10-92AA-08D3-CE82-1B9909152AB5}"/>
              </a:ext>
            </a:extLst>
          </p:cNvPr>
          <p:cNvSpPr/>
          <p:nvPr/>
        </p:nvSpPr>
        <p:spPr>
          <a:xfrm rot="20545525">
            <a:off x="-17371" y="88677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10" name="Obraz 9" descr="Obraz zawierający na wolnym powietrzu, okno, Pojazd lądowy, budyn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F706192-1736-3EC6-5751-04C54351C3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76"/>
          <a:stretch/>
        </p:blipFill>
        <p:spPr>
          <a:xfrm>
            <a:off x="7725773" y="283985"/>
            <a:ext cx="4285739" cy="4285739"/>
          </a:xfrm>
          <a:prstGeom prst="ellipse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1F6836-6C08-36BA-8573-24F46453E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4927" y="102897"/>
            <a:ext cx="4627073" cy="462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52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608">
        <p159:morph option="byObject"/>
      </p:transition>
    </mc:Choice>
    <mc:Fallback xmlns="">
      <p:transition spd="slow" advTm="5608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 descr="Sztuczna inteligencja kontur">
            <a:extLst>
              <a:ext uri="{FF2B5EF4-FFF2-40B4-BE49-F238E27FC236}">
                <a16:creationId xmlns:a16="http://schemas.microsoft.com/office/drawing/2014/main" id="{9AB3A056-3B5C-F987-D6CA-891A0AB1E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1274" y="2295642"/>
            <a:ext cx="1021176" cy="1021176"/>
          </a:xfrm>
          <a:prstGeom prst="rect">
            <a:avLst/>
          </a:prstGeom>
        </p:spPr>
      </p:pic>
      <p:pic>
        <p:nvPicPr>
          <p:cNvPr id="22" name="Grafika 21" descr="Mechanik samochodowy kontur">
            <a:extLst>
              <a:ext uri="{FF2B5EF4-FFF2-40B4-BE49-F238E27FC236}">
                <a16:creationId xmlns:a16="http://schemas.microsoft.com/office/drawing/2014/main" id="{83FFC4AF-7E2D-EC4C-1AE5-FBCDB859E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8813" y="813019"/>
            <a:ext cx="1528286" cy="1528286"/>
          </a:xfrm>
          <a:prstGeom prst="rect">
            <a:avLst/>
          </a:prstGeom>
        </p:spPr>
      </p:pic>
      <p:pic>
        <p:nvPicPr>
          <p:cNvPr id="4" name="Grafika 3" descr="Sztuczna inteligencja kontur">
            <a:extLst>
              <a:ext uri="{FF2B5EF4-FFF2-40B4-BE49-F238E27FC236}">
                <a16:creationId xmlns:a16="http://schemas.microsoft.com/office/drawing/2014/main" id="{4B53B65A-E58B-08CC-824F-CEF415453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80" y="165085"/>
            <a:ext cx="1528285" cy="152828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09C41BA-02AC-D433-5941-B65A8EF9B24E}"/>
              </a:ext>
            </a:extLst>
          </p:cNvPr>
          <p:cNvSpPr/>
          <p:nvPr/>
        </p:nvSpPr>
        <p:spPr>
          <a:xfrm>
            <a:off x="0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C9A3740A-D98D-0C31-5EF2-3A3452744EA5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4F09345-1B79-FD60-8F73-C289FAFFE3FE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7" name="Obraz 6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C57ECC39-31A9-AE44-BBC1-0F4E1F011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86" y="75621"/>
            <a:ext cx="1546078" cy="150154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84BEB55-F8EF-75D2-FE22-86CAB7190E03}"/>
              </a:ext>
            </a:extLst>
          </p:cNvPr>
          <p:cNvSpPr txBox="1"/>
          <p:nvPr/>
        </p:nvSpPr>
        <p:spPr>
          <a:xfrm>
            <a:off x="2676741" y="68275"/>
            <a:ext cx="94632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              Technik mechatronik</a:t>
            </a:r>
          </a:p>
          <a:p>
            <a:pPr algn="l"/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 </a:t>
            </a:r>
          </a:p>
          <a:p>
            <a:pPr algn="l"/>
            <a:r>
              <a:rPr lang="pl-PL" sz="28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        ZAPROGRAMUJ PRZYSZŁOŚĆ</a:t>
            </a:r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!</a:t>
            </a:r>
          </a:p>
        </p:txBody>
      </p:sp>
      <p:pic>
        <p:nvPicPr>
          <p:cNvPr id="24" name="Grafika 23" descr="Mechanik samochodowy kontur">
            <a:extLst>
              <a:ext uri="{FF2B5EF4-FFF2-40B4-BE49-F238E27FC236}">
                <a16:creationId xmlns:a16="http://schemas.microsoft.com/office/drawing/2014/main" id="{99DCF59F-606B-CFDB-4CD3-4F2DE12830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37724" y="3114568"/>
            <a:ext cx="1528286" cy="1528286"/>
          </a:xfrm>
          <a:prstGeom prst="rect">
            <a:avLst/>
          </a:prstGeom>
        </p:spPr>
      </p:pic>
      <p:pic>
        <p:nvPicPr>
          <p:cNvPr id="26" name="Grafika 25" descr="Narzędzia kontur">
            <a:extLst>
              <a:ext uri="{FF2B5EF4-FFF2-40B4-BE49-F238E27FC236}">
                <a16:creationId xmlns:a16="http://schemas.microsoft.com/office/drawing/2014/main" id="{F45A4D01-B1AA-C03F-5D61-21DE4F5762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28571" y="4937336"/>
            <a:ext cx="1528286" cy="1528286"/>
          </a:xfrm>
          <a:prstGeom prst="rect">
            <a:avLst/>
          </a:prstGeom>
        </p:spPr>
      </p:pic>
      <p:pic>
        <p:nvPicPr>
          <p:cNvPr id="28" name="Grafika 27" descr="Pas bezpieczeństwa kontur">
            <a:extLst>
              <a:ext uri="{FF2B5EF4-FFF2-40B4-BE49-F238E27FC236}">
                <a16:creationId xmlns:a16="http://schemas.microsoft.com/office/drawing/2014/main" id="{6D945554-2046-61D4-1220-18191D74D8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61155" y="3141446"/>
            <a:ext cx="1528286" cy="1528286"/>
          </a:xfrm>
          <a:prstGeom prst="rect">
            <a:avLst/>
          </a:prstGeom>
        </p:spPr>
      </p:pic>
      <p:grpSp>
        <p:nvGrpSpPr>
          <p:cNvPr id="29" name="Grupa 28">
            <a:extLst>
              <a:ext uri="{FF2B5EF4-FFF2-40B4-BE49-F238E27FC236}">
                <a16:creationId xmlns:a16="http://schemas.microsoft.com/office/drawing/2014/main" id="{69ECFF30-178A-4320-3376-CC8B8293040A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C0BE2A3D-002F-7BA9-E8EF-ADB7C18602B4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75AD3476-E92C-F78A-D919-3067C6F3590F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4" name="Sześciokąt 1023">
              <a:extLst>
                <a:ext uri="{FF2B5EF4-FFF2-40B4-BE49-F238E27FC236}">
                  <a16:creationId xmlns:a16="http://schemas.microsoft.com/office/drawing/2014/main" id="{D4BBD534-F95D-0E72-CDAF-28606DFE91E0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5" name="Sześciokąt 1024">
              <a:extLst>
                <a:ext uri="{FF2B5EF4-FFF2-40B4-BE49-F238E27FC236}">
                  <a16:creationId xmlns:a16="http://schemas.microsoft.com/office/drawing/2014/main" id="{4FDA3F87-043C-F34E-FF31-A8C1712E367D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7" name="Sześciokąt 1026">
              <a:extLst>
                <a:ext uri="{FF2B5EF4-FFF2-40B4-BE49-F238E27FC236}">
                  <a16:creationId xmlns:a16="http://schemas.microsoft.com/office/drawing/2014/main" id="{62171062-3C6B-F152-2721-54486B0E26F4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8" name="Sześciokąt 1027">
              <a:extLst>
                <a:ext uri="{FF2B5EF4-FFF2-40B4-BE49-F238E27FC236}">
                  <a16:creationId xmlns:a16="http://schemas.microsoft.com/office/drawing/2014/main" id="{3972EA0D-7F27-0AF1-7336-E0A233DA6B06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9" name="Sześciokąt 1028">
              <a:extLst>
                <a:ext uri="{FF2B5EF4-FFF2-40B4-BE49-F238E27FC236}">
                  <a16:creationId xmlns:a16="http://schemas.microsoft.com/office/drawing/2014/main" id="{F65DA806-EFD1-5450-33F1-91EFB9402ABE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0" name="Sześciokąt 1029">
              <a:extLst>
                <a:ext uri="{FF2B5EF4-FFF2-40B4-BE49-F238E27FC236}">
                  <a16:creationId xmlns:a16="http://schemas.microsoft.com/office/drawing/2014/main" id="{28546EA7-C907-8F61-FCDF-23E59BCEF83C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31" name="Łącznik prosty 1030">
              <a:extLst>
                <a:ext uri="{FF2B5EF4-FFF2-40B4-BE49-F238E27FC236}">
                  <a16:creationId xmlns:a16="http://schemas.microsoft.com/office/drawing/2014/main" id="{21C845A6-5497-CF49-D71D-EB1525BC610F}"/>
                </a:ext>
              </a:extLst>
            </p:cNvPr>
            <p:cNvCxnSpPr>
              <a:cxnSpLocks/>
              <a:endCxn id="1030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Łącznik prosty 1031">
              <a:extLst>
                <a:ext uri="{FF2B5EF4-FFF2-40B4-BE49-F238E27FC236}">
                  <a16:creationId xmlns:a16="http://schemas.microsoft.com/office/drawing/2014/main" id="{7ABD90AB-9EE5-4091-32A6-2A08ACD2A6A9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3" name="Owal 1032">
              <a:extLst>
                <a:ext uri="{FF2B5EF4-FFF2-40B4-BE49-F238E27FC236}">
                  <a16:creationId xmlns:a16="http://schemas.microsoft.com/office/drawing/2014/main" id="{272E8BE5-6B4A-009A-0245-1285086EE0F9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34" name="Łącznik prosty 1033">
              <a:extLst>
                <a:ext uri="{FF2B5EF4-FFF2-40B4-BE49-F238E27FC236}">
                  <a16:creationId xmlns:a16="http://schemas.microsoft.com/office/drawing/2014/main" id="{F9D2B521-FE8D-2B6A-623D-9824B0630BEE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Owal 1034">
              <a:extLst>
                <a:ext uri="{FF2B5EF4-FFF2-40B4-BE49-F238E27FC236}">
                  <a16:creationId xmlns:a16="http://schemas.microsoft.com/office/drawing/2014/main" id="{7AE189DC-BD6D-59DD-6149-8E130337677D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036" name="Dowolny kształt: kształt 1035">
            <a:extLst>
              <a:ext uri="{FF2B5EF4-FFF2-40B4-BE49-F238E27FC236}">
                <a16:creationId xmlns:a16="http://schemas.microsoft.com/office/drawing/2014/main" id="{CCD41EA0-543B-9D53-019A-4767B88ADB52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3" name="Obraz 2" descr="Zabawki w czarnym i szarym tle">
            <a:extLst>
              <a:ext uri="{FF2B5EF4-FFF2-40B4-BE49-F238E27FC236}">
                <a16:creationId xmlns:a16="http://schemas.microsoft.com/office/drawing/2014/main" id="{D96DE4EC-9153-D063-5E8D-BFF7B033A9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-4113932" y="555406"/>
            <a:ext cx="5400000" cy="5400000"/>
          </a:xfrm>
          <a:prstGeom prst="flowChartConnector">
            <a:avLst/>
          </a:prstGeom>
        </p:spPr>
      </p:pic>
      <p:pic>
        <p:nvPicPr>
          <p:cNvPr id="5" name="Grafika 4" descr="Robot kontur">
            <a:extLst>
              <a:ext uri="{FF2B5EF4-FFF2-40B4-BE49-F238E27FC236}">
                <a16:creationId xmlns:a16="http://schemas.microsoft.com/office/drawing/2014/main" id="{18A03293-F153-AAC9-D117-5315D4A2F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35009" y="5007375"/>
            <a:ext cx="1528285" cy="1528285"/>
          </a:xfrm>
          <a:prstGeom prst="rect">
            <a:avLst/>
          </a:prstGeom>
        </p:spPr>
      </p:pic>
      <p:pic>
        <p:nvPicPr>
          <p:cNvPr id="11" name="Grafika 10" descr="Ręka robota kontur">
            <a:extLst>
              <a:ext uri="{FF2B5EF4-FFF2-40B4-BE49-F238E27FC236}">
                <a16:creationId xmlns:a16="http://schemas.microsoft.com/office/drawing/2014/main" id="{5CEB1D75-5CEE-B6E9-F6D7-6FA9F78F3E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20654" y="5271195"/>
            <a:ext cx="1528285" cy="1528285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A153C93-3A22-2F00-AEDF-6D3473AC818E}"/>
              </a:ext>
            </a:extLst>
          </p:cNvPr>
          <p:cNvSpPr txBox="1"/>
          <p:nvPr/>
        </p:nvSpPr>
        <p:spPr>
          <a:xfrm>
            <a:off x="2918958" y="1602641"/>
            <a:ext cx="927304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Dlaczego warto?</a:t>
            </a:r>
          </a:p>
          <a:p>
            <a:pPr>
              <a:buNone/>
            </a:pPr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Technologie:</a:t>
            </a:r>
            <a:r>
              <a:rPr lang="pl-PL" sz="2000" dirty="0">
                <a:latin typeface="Bookman Old Style" panose="02050604050505020204" pitchFamily="18" charset="0"/>
              </a:rPr>
              <a:t> Robotyka, automatyka, nowoczesne systemy.</a:t>
            </a:r>
          </a:p>
          <a:p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Wszechstronność:</a:t>
            </a:r>
            <a:r>
              <a:rPr lang="pl-PL" sz="2000" dirty="0">
                <a:latin typeface="Bookman Old Style" panose="02050604050505020204" pitchFamily="18" charset="0"/>
              </a:rPr>
              <a:t> Mechanika, elektronika, programowanie w jednym.</a:t>
            </a:r>
          </a:p>
          <a:p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Przyszłość:</a:t>
            </a:r>
            <a:r>
              <a:rPr lang="pl-PL" sz="2000" dirty="0">
                <a:latin typeface="Bookman Old Style" panose="02050604050505020204" pitchFamily="18" charset="0"/>
              </a:rPr>
              <a:t> Praca w przemyśle z inteligentnymi maszynami </a:t>
            </a:r>
          </a:p>
          <a:p>
            <a:r>
              <a:rPr lang="pl-PL" sz="2000" dirty="0">
                <a:latin typeface="Bookman Old Style" panose="02050604050505020204" pitchFamily="18" charset="0"/>
              </a:rPr>
              <a:t>                     i  systemami, pewne zatrudnienie!</a:t>
            </a:r>
          </a:p>
          <a:p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Innowacje:</a:t>
            </a:r>
            <a:r>
              <a:rPr lang="pl-PL" sz="2000" dirty="0">
                <a:latin typeface="Bookman Old Style" panose="02050604050505020204" pitchFamily="18" charset="0"/>
              </a:rPr>
              <a:t> Twórz nowoczesne rozwiązania, rozwijaj technologie.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05C830A-E021-50C0-9E4E-C44503BCB263}"/>
              </a:ext>
            </a:extLst>
          </p:cNvPr>
          <p:cNvSpPr txBox="1"/>
          <p:nvPr/>
        </p:nvSpPr>
        <p:spPr>
          <a:xfrm>
            <a:off x="2866882" y="4802021"/>
            <a:ext cx="83299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Jakie masz możliwości? </a:t>
            </a:r>
          </a:p>
          <a:p>
            <a:pPr>
              <a:buNone/>
            </a:pPr>
            <a:endParaRPr lang="pl-PL" sz="16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Praca w fabrykach, przy robotach, w serwisach.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Programowanie i obsługa maszyn.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Własna firma.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Studia techniczne.</a:t>
            </a:r>
          </a:p>
        </p:txBody>
      </p:sp>
    </p:spTree>
    <p:extLst>
      <p:ext uri="{BB962C8B-B14F-4D97-AF65-F5344CB8AC3E}">
        <p14:creationId xmlns:p14="http://schemas.microsoft.com/office/powerpoint/2010/main" val="123654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332">
        <p159:morph option="byObject"/>
      </p:transition>
    </mc:Choice>
    <mc:Fallback xmlns="">
      <p:transition spd="slow" advTm="16332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509C41BA-02AC-D433-5941-B65A8EF9B24E}"/>
              </a:ext>
            </a:extLst>
          </p:cNvPr>
          <p:cNvSpPr/>
          <p:nvPr/>
        </p:nvSpPr>
        <p:spPr>
          <a:xfrm>
            <a:off x="0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C9A3740A-D98D-0C31-5EF2-3A3452744EA5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4F09345-1B79-FD60-8F73-C289FAFFE3FE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7" name="Obraz 6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C57ECC39-31A9-AE44-BBC1-0F4E1F011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925" y="5222200"/>
            <a:ext cx="1546078" cy="1501541"/>
          </a:xfrm>
          <a:prstGeom prst="rect">
            <a:avLst/>
          </a:prstGeom>
        </p:spPr>
      </p:pic>
      <p:pic>
        <p:nvPicPr>
          <p:cNvPr id="24" name="Grafika 23" descr="Mechanik samochodowy kontur">
            <a:extLst>
              <a:ext uri="{FF2B5EF4-FFF2-40B4-BE49-F238E27FC236}">
                <a16:creationId xmlns:a16="http://schemas.microsoft.com/office/drawing/2014/main" id="{99DCF59F-606B-CFDB-4CD3-4F2DE1283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0151" y="5048109"/>
            <a:ext cx="1528286" cy="1528286"/>
          </a:xfrm>
          <a:prstGeom prst="rect">
            <a:avLst/>
          </a:prstGeom>
        </p:spPr>
      </p:pic>
      <p:pic>
        <p:nvPicPr>
          <p:cNvPr id="26" name="Grafika 25" descr="Narzędzia kontur">
            <a:extLst>
              <a:ext uri="{FF2B5EF4-FFF2-40B4-BE49-F238E27FC236}">
                <a16:creationId xmlns:a16="http://schemas.microsoft.com/office/drawing/2014/main" id="{F45A4D01-B1AA-C03F-5D61-21DE4F576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7184" y="2508602"/>
            <a:ext cx="1528286" cy="1528286"/>
          </a:xfrm>
          <a:prstGeom prst="rect">
            <a:avLst/>
          </a:prstGeom>
        </p:spPr>
      </p:pic>
      <p:pic>
        <p:nvPicPr>
          <p:cNvPr id="28" name="Grafika 27" descr="Pas bezpieczeństwa kontur">
            <a:extLst>
              <a:ext uri="{FF2B5EF4-FFF2-40B4-BE49-F238E27FC236}">
                <a16:creationId xmlns:a16="http://schemas.microsoft.com/office/drawing/2014/main" id="{6D945554-2046-61D4-1220-18191D74D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12571" y="387660"/>
            <a:ext cx="1528286" cy="1528286"/>
          </a:xfrm>
          <a:prstGeom prst="rect">
            <a:avLst/>
          </a:prstGeom>
        </p:spPr>
      </p:pic>
      <p:pic>
        <p:nvPicPr>
          <p:cNvPr id="4" name="Grafika 3" descr="Ręka robota kontur">
            <a:extLst>
              <a:ext uri="{FF2B5EF4-FFF2-40B4-BE49-F238E27FC236}">
                <a16:creationId xmlns:a16="http://schemas.microsoft.com/office/drawing/2014/main" id="{00B975C2-9425-0521-E7EC-3F6E132DE5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51980" y="17040"/>
            <a:ext cx="1528285" cy="1528285"/>
          </a:xfrm>
          <a:prstGeom prst="rect">
            <a:avLst/>
          </a:prstGeom>
        </p:spPr>
      </p:pic>
      <p:pic>
        <p:nvPicPr>
          <p:cNvPr id="9" name="Grafika 8" descr="Sztuczna inteligencja kontur">
            <a:extLst>
              <a:ext uri="{FF2B5EF4-FFF2-40B4-BE49-F238E27FC236}">
                <a16:creationId xmlns:a16="http://schemas.microsoft.com/office/drawing/2014/main" id="{E4D5D8E2-D6D9-7011-6D24-495ADF69C2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62111" y="4283967"/>
            <a:ext cx="1528285" cy="1528285"/>
          </a:xfrm>
          <a:prstGeom prst="rect">
            <a:avLst/>
          </a:prstGeom>
        </p:spPr>
      </p:pic>
      <p:pic>
        <p:nvPicPr>
          <p:cNvPr id="12" name="Grafika 11" descr="Robot kontur">
            <a:extLst>
              <a:ext uri="{FF2B5EF4-FFF2-40B4-BE49-F238E27FC236}">
                <a16:creationId xmlns:a16="http://schemas.microsoft.com/office/drawing/2014/main" id="{BAE908EF-F9C0-85E8-5E2B-688248593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09619" y="3180976"/>
            <a:ext cx="1528285" cy="1528285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3E09FFE7-5336-E217-CC4A-060DC1F49C77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23" name="Sześciokąt 22">
              <a:extLst>
                <a:ext uri="{FF2B5EF4-FFF2-40B4-BE49-F238E27FC236}">
                  <a16:creationId xmlns:a16="http://schemas.microsoft.com/office/drawing/2014/main" id="{D4606E6E-259B-3CBA-059D-3D306DC01AB7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Sześciokąt 24">
              <a:extLst>
                <a:ext uri="{FF2B5EF4-FFF2-40B4-BE49-F238E27FC236}">
                  <a16:creationId xmlns:a16="http://schemas.microsoft.com/office/drawing/2014/main" id="{87028104-92DC-5B39-2B23-512A24F24AC4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Sześciokąt 26">
              <a:extLst>
                <a:ext uri="{FF2B5EF4-FFF2-40B4-BE49-F238E27FC236}">
                  <a16:creationId xmlns:a16="http://schemas.microsoft.com/office/drawing/2014/main" id="{6F93BACC-5C35-A1F7-979E-1AC637D99C5B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Sześciokąt 28">
              <a:extLst>
                <a:ext uri="{FF2B5EF4-FFF2-40B4-BE49-F238E27FC236}">
                  <a16:creationId xmlns:a16="http://schemas.microsoft.com/office/drawing/2014/main" id="{8C0D67B9-B9DA-7FBE-3967-EA887DF796E0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E86F85BA-77F0-8F7C-AEC9-A8C9B62AAD70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1E8E4CE2-ABDA-F486-847E-27BDC3F6A2A8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Sześciokąt 31">
              <a:extLst>
                <a:ext uri="{FF2B5EF4-FFF2-40B4-BE49-F238E27FC236}">
                  <a16:creationId xmlns:a16="http://schemas.microsoft.com/office/drawing/2014/main" id="{FEF2ECEA-19EE-59EE-3701-162F73793DAA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Sześciokąt 32">
              <a:extLst>
                <a:ext uri="{FF2B5EF4-FFF2-40B4-BE49-F238E27FC236}">
                  <a16:creationId xmlns:a16="http://schemas.microsoft.com/office/drawing/2014/main" id="{5521419E-811B-FC4E-0788-49A575E430C8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3126474D-BFB5-1BC4-D6AE-BE53AC0C7777}"/>
                </a:ext>
              </a:extLst>
            </p:cNvPr>
            <p:cNvCxnSpPr>
              <a:cxnSpLocks/>
              <a:endCxn id="33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34">
              <a:extLst>
                <a:ext uri="{FF2B5EF4-FFF2-40B4-BE49-F238E27FC236}">
                  <a16:creationId xmlns:a16="http://schemas.microsoft.com/office/drawing/2014/main" id="{32B3979B-D74B-8B14-DEEA-88DD7ABE355D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wal 35">
              <a:extLst>
                <a:ext uri="{FF2B5EF4-FFF2-40B4-BE49-F238E27FC236}">
                  <a16:creationId xmlns:a16="http://schemas.microsoft.com/office/drawing/2014/main" id="{A89502EB-3F15-82BC-B5BE-647B6ECF1801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7" name="Łącznik prosty 36">
              <a:extLst>
                <a:ext uri="{FF2B5EF4-FFF2-40B4-BE49-F238E27FC236}">
                  <a16:creationId xmlns:a16="http://schemas.microsoft.com/office/drawing/2014/main" id="{6D7EDA9A-EB06-F519-8A0A-3056B0DC520C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wal 37">
              <a:extLst>
                <a:ext uri="{FF2B5EF4-FFF2-40B4-BE49-F238E27FC236}">
                  <a16:creationId xmlns:a16="http://schemas.microsoft.com/office/drawing/2014/main" id="{C982E7AF-47AD-C456-D500-42DA1AAC76E1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1" name="Owal 10">
            <a:extLst>
              <a:ext uri="{FF2B5EF4-FFF2-40B4-BE49-F238E27FC236}">
                <a16:creationId xmlns:a16="http://schemas.microsoft.com/office/drawing/2014/main" id="{D7D0B2DA-17E7-819B-B6F5-1722D158A0E0}"/>
              </a:ext>
            </a:extLst>
          </p:cNvPr>
          <p:cNvSpPr/>
          <p:nvPr/>
        </p:nvSpPr>
        <p:spPr>
          <a:xfrm>
            <a:off x="2968921" y="2003323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Dowolny kształt: kształt 38">
            <a:extLst>
              <a:ext uri="{FF2B5EF4-FFF2-40B4-BE49-F238E27FC236}">
                <a16:creationId xmlns:a16="http://schemas.microsoft.com/office/drawing/2014/main" id="{0967E8F5-5F21-67B6-49C0-4CED0E3A74A6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5" name="Obraz 4" descr="Obraz zawierający ubrania, osoba, w pomieszczeniu, obuwie&#10;&#10;Opis wygenerowany automatycznie">
            <a:extLst>
              <a:ext uri="{FF2B5EF4-FFF2-40B4-BE49-F238E27FC236}">
                <a16:creationId xmlns:a16="http://schemas.microsoft.com/office/drawing/2014/main" id="{D2A1B70D-C9B6-07BE-9ED4-A8AA67AE249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3153217" y="2196615"/>
            <a:ext cx="4320000" cy="4320000"/>
          </a:xfrm>
          <a:prstGeom prst="ellipse">
            <a:avLst/>
          </a:prstGeom>
        </p:spPr>
      </p:pic>
      <p:sp>
        <p:nvSpPr>
          <p:cNvPr id="3" name="Owal 2">
            <a:extLst>
              <a:ext uri="{FF2B5EF4-FFF2-40B4-BE49-F238E27FC236}">
                <a16:creationId xmlns:a16="http://schemas.microsoft.com/office/drawing/2014/main" id="{9D0F6414-89FB-E611-EC57-1F35DE012872}"/>
              </a:ext>
            </a:extLst>
          </p:cNvPr>
          <p:cNvSpPr/>
          <p:nvPr/>
        </p:nvSpPr>
        <p:spPr>
          <a:xfrm>
            <a:off x="7414517" y="98091"/>
            <a:ext cx="4680000" cy="4680000"/>
          </a:xfrm>
          <a:prstGeom prst="ellipse">
            <a:avLst/>
          </a:prstGeom>
          <a:solidFill>
            <a:srgbClr val="ABC8CB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osoba, ubrania, w pomieszczeniu, Uczenie się&#10;&#10;Opis wygenerowany automatycznie">
            <a:extLst>
              <a:ext uri="{FF2B5EF4-FFF2-40B4-BE49-F238E27FC236}">
                <a16:creationId xmlns:a16="http://schemas.microsoft.com/office/drawing/2014/main" id="{41BC8B3D-9F3B-F3A8-702D-7C036D27C79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t="3636" r="-283" b="21364"/>
          <a:stretch/>
        </p:blipFill>
        <p:spPr>
          <a:xfrm>
            <a:off x="7590221" y="240579"/>
            <a:ext cx="4320000" cy="4320000"/>
          </a:xfrm>
          <a:prstGeom prst="ellipse">
            <a:avLst/>
          </a:prstGeom>
        </p:spPr>
      </p:pic>
      <p:pic>
        <p:nvPicPr>
          <p:cNvPr id="22" name="Grafika 21" descr="Mechanik samochodowy kontur">
            <a:extLst>
              <a:ext uri="{FF2B5EF4-FFF2-40B4-BE49-F238E27FC236}">
                <a16:creationId xmlns:a16="http://schemas.microsoft.com/office/drawing/2014/main" id="{83FFC4AF-7E2D-EC4C-1AE5-FBCDB859ED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37904" y="1001400"/>
            <a:ext cx="1528286" cy="1528286"/>
          </a:xfrm>
          <a:prstGeom prst="rect">
            <a:avLst/>
          </a:prstGeom>
        </p:spPr>
      </p:pic>
      <p:pic>
        <p:nvPicPr>
          <p:cNvPr id="14" name="Grafika 13" descr="Narzędzia kontur">
            <a:extLst>
              <a:ext uri="{FF2B5EF4-FFF2-40B4-BE49-F238E27FC236}">
                <a16:creationId xmlns:a16="http://schemas.microsoft.com/office/drawing/2014/main" id="{C1ABBC17-5323-DA69-EEB0-0C268DD3F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3526" y="3430815"/>
            <a:ext cx="1028606" cy="1028606"/>
          </a:xfrm>
          <a:prstGeom prst="rect">
            <a:avLst/>
          </a:prstGeom>
        </p:spPr>
      </p:pic>
      <p:pic>
        <p:nvPicPr>
          <p:cNvPr id="10" name="Obraz 9" descr="Zabawki w czarnym i szarym tle">
            <a:extLst>
              <a:ext uri="{FF2B5EF4-FFF2-40B4-BE49-F238E27FC236}">
                <a16:creationId xmlns:a16="http://schemas.microsoft.com/office/drawing/2014/main" id="{D8A5C3D2-4EE8-63CA-8DA7-E946212C512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-4113932" y="555406"/>
            <a:ext cx="5400000" cy="540000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844718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791">
        <p159:morph option="byObject"/>
      </p:transition>
    </mc:Choice>
    <mc:Fallback xmlns="">
      <p:transition spd="slow" advTm="479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CCB555-970C-9DE6-4EEA-9CAD4B45C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 descr="Sztuczna inteligencja kontur">
            <a:extLst>
              <a:ext uri="{FF2B5EF4-FFF2-40B4-BE49-F238E27FC236}">
                <a16:creationId xmlns:a16="http://schemas.microsoft.com/office/drawing/2014/main" id="{B942D674-E4CF-CE30-1D47-C0CAD9886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1274" y="2295642"/>
            <a:ext cx="1021176" cy="1021176"/>
          </a:xfrm>
          <a:prstGeom prst="rect">
            <a:avLst/>
          </a:prstGeom>
        </p:spPr>
      </p:pic>
      <p:pic>
        <p:nvPicPr>
          <p:cNvPr id="22" name="Grafika 21" descr="Mechanik samochodowy kontur">
            <a:extLst>
              <a:ext uri="{FF2B5EF4-FFF2-40B4-BE49-F238E27FC236}">
                <a16:creationId xmlns:a16="http://schemas.microsoft.com/office/drawing/2014/main" id="{547B1A3E-B90C-47F5-DD2B-10767A8D0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8813" y="813019"/>
            <a:ext cx="1528286" cy="1528286"/>
          </a:xfrm>
          <a:prstGeom prst="rect">
            <a:avLst/>
          </a:prstGeom>
        </p:spPr>
      </p:pic>
      <p:pic>
        <p:nvPicPr>
          <p:cNvPr id="4" name="Grafika 3" descr="Sztuczna inteligencja kontur">
            <a:extLst>
              <a:ext uri="{FF2B5EF4-FFF2-40B4-BE49-F238E27FC236}">
                <a16:creationId xmlns:a16="http://schemas.microsoft.com/office/drawing/2014/main" id="{C8ED669F-ECCB-974C-8F29-637DBFC42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5880" y="165085"/>
            <a:ext cx="1528285" cy="152828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90E72F4-0D87-AE71-4E9B-E20959C5875E}"/>
              </a:ext>
            </a:extLst>
          </p:cNvPr>
          <p:cNvSpPr/>
          <p:nvPr/>
        </p:nvSpPr>
        <p:spPr>
          <a:xfrm>
            <a:off x="0" y="0"/>
            <a:ext cx="2728759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363E2006-7545-FC5A-9BCB-A904176DEB71}"/>
              </a:ext>
            </a:extLst>
          </p:cNvPr>
          <p:cNvSpPr/>
          <p:nvPr/>
        </p:nvSpPr>
        <p:spPr>
          <a:xfrm>
            <a:off x="-4438327" y="310749"/>
            <a:ext cx="5857430" cy="585743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8E1A119-966A-D298-B000-6D632CEC2D56}"/>
              </a:ext>
            </a:extLst>
          </p:cNvPr>
          <p:cNvSpPr txBox="1"/>
          <p:nvPr/>
        </p:nvSpPr>
        <p:spPr>
          <a:xfrm>
            <a:off x="5455227" y="310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7" name="Obraz 6" descr="Obraz zawierający tekst, Ludzka twarz, szkic, plakat&#10;&#10;Opis wygenerowany automatycznie">
            <a:extLst>
              <a:ext uri="{FF2B5EF4-FFF2-40B4-BE49-F238E27FC236}">
                <a16:creationId xmlns:a16="http://schemas.microsoft.com/office/drawing/2014/main" id="{446A61D7-3DA2-3D36-F565-EC466481E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86" y="75621"/>
            <a:ext cx="1546078" cy="150154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ECD2FA-8894-1BE3-3EA2-59CA7E79C847}"/>
              </a:ext>
            </a:extLst>
          </p:cNvPr>
          <p:cNvSpPr txBox="1"/>
          <p:nvPr/>
        </p:nvSpPr>
        <p:spPr>
          <a:xfrm>
            <a:off x="2676741" y="68275"/>
            <a:ext cx="94632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                 Technik mechanik </a:t>
            </a:r>
          </a:p>
          <a:p>
            <a:pPr algn="l"/>
            <a:endParaRPr lang="pl-PL" sz="2800" b="1" i="0" dirty="0">
              <a:solidFill>
                <a:srgbClr val="156082"/>
              </a:solidFill>
              <a:effectLst/>
              <a:latin typeface="Bookman Old Style" panose="02050604050505020204" pitchFamily="18" charset="0"/>
            </a:endParaRPr>
          </a:p>
          <a:p>
            <a:pPr lvl="1"/>
            <a:r>
              <a:rPr lang="pl-PL" sz="2800" b="1" i="0" dirty="0">
                <a:solidFill>
                  <a:srgbClr val="156082"/>
                </a:solidFill>
                <a:effectLst/>
                <a:latin typeface="Bookman Old Style" panose="02050604050505020204" pitchFamily="18" charset="0"/>
              </a:rPr>
              <a:t>MOC MASZYN W TWOICH RĘKACH!</a:t>
            </a:r>
          </a:p>
        </p:txBody>
      </p:sp>
      <p:pic>
        <p:nvPicPr>
          <p:cNvPr id="24" name="Grafika 23" descr="Mechanik samochodowy kontur">
            <a:extLst>
              <a:ext uri="{FF2B5EF4-FFF2-40B4-BE49-F238E27FC236}">
                <a16:creationId xmlns:a16="http://schemas.microsoft.com/office/drawing/2014/main" id="{8A596EAA-A7A8-C848-F581-D959648A30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37724" y="3114568"/>
            <a:ext cx="1528286" cy="1528286"/>
          </a:xfrm>
          <a:prstGeom prst="rect">
            <a:avLst/>
          </a:prstGeom>
        </p:spPr>
      </p:pic>
      <p:pic>
        <p:nvPicPr>
          <p:cNvPr id="26" name="Grafika 25" descr="Narzędzia kontur">
            <a:extLst>
              <a:ext uri="{FF2B5EF4-FFF2-40B4-BE49-F238E27FC236}">
                <a16:creationId xmlns:a16="http://schemas.microsoft.com/office/drawing/2014/main" id="{CFFAB795-E7DD-213B-893A-E0B3357361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28571" y="4937336"/>
            <a:ext cx="1528286" cy="1528286"/>
          </a:xfrm>
          <a:prstGeom prst="rect">
            <a:avLst/>
          </a:prstGeom>
        </p:spPr>
      </p:pic>
      <p:pic>
        <p:nvPicPr>
          <p:cNvPr id="28" name="Grafika 27" descr="Pas bezpieczeństwa kontur">
            <a:extLst>
              <a:ext uri="{FF2B5EF4-FFF2-40B4-BE49-F238E27FC236}">
                <a16:creationId xmlns:a16="http://schemas.microsoft.com/office/drawing/2014/main" id="{6EE87C6D-E187-3336-F6D4-DE22879691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61155" y="3141446"/>
            <a:ext cx="1528286" cy="1528286"/>
          </a:xfrm>
          <a:prstGeom prst="rect">
            <a:avLst/>
          </a:prstGeom>
        </p:spPr>
      </p:pic>
      <p:grpSp>
        <p:nvGrpSpPr>
          <p:cNvPr id="29" name="Grupa 28">
            <a:extLst>
              <a:ext uri="{FF2B5EF4-FFF2-40B4-BE49-F238E27FC236}">
                <a16:creationId xmlns:a16="http://schemas.microsoft.com/office/drawing/2014/main" id="{A988A3B3-1155-C158-D321-C3A8E550C719}"/>
              </a:ext>
            </a:extLst>
          </p:cNvPr>
          <p:cNvGrpSpPr/>
          <p:nvPr/>
        </p:nvGrpSpPr>
        <p:grpSpPr>
          <a:xfrm rot="579163">
            <a:off x="814334" y="4744804"/>
            <a:ext cx="2005630" cy="2587217"/>
            <a:chOff x="3969332" y="1234030"/>
            <a:chExt cx="2005630" cy="2587217"/>
          </a:xfrm>
        </p:grpSpPr>
        <p:sp>
          <p:nvSpPr>
            <p:cNvPr id="30" name="Sześciokąt 29">
              <a:extLst>
                <a:ext uri="{FF2B5EF4-FFF2-40B4-BE49-F238E27FC236}">
                  <a16:creationId xmlns:a16="http://schemas.microsoft.com/office/drawing/2014/main" id="{68CF542A-F168-C15C-1ABC-56DD46A5B2BF}"/>
                </a:ext>
              </a:extLst>
            </p:cNvPr>
            <p:cNvSpPr/>
            <p:nvPr/>
          </p:nvSpPr>
          <p:spPr>
            <a:xfrm rot="15547884">
              <a:off x="4517023" y="3234888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Sześciokąt 30">
              <a:extLst>
                <a:ext uri="{FF2B5EF4-FFF2-40B4-BE49-F238E27FC236}">
                  <a16:creationId xmlns:a16="http://schemas.microsoft.com/office/drawing/2014/main" id="{4994C247-15FE-6EA4-2311-83F08566118E}"/>
                </a:ext>
              </a:extLst>
            </p:cNvPr>
            <p:cNvSpPr/>
            <p:nvPr/>
          </p:nvSpPr>
          <p:spPr>
            <a:xfrm rot="15547884">
              <a:off x="4152347" y="2809079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4" name="Sześciokąt 1023">
              <a:extLst>
                <a:ext uri="{FF2B5EF4-FFF2-40B4-BE49-F238E27FC236}">
                  <a16:creationId xmlns:a16="http://schemas.microsoft.com/office/drawing/2014/main" id="{6233F05B-FAB1-A8B4-DC54-5807D1D3B23D}"/>
                </a:ext>
              </a:extLst>
            </p:cNvPr>
            <p:cNvSpPr/>
            <p:nvPr/>
          </p:nvSpPr>
          <p:spPr>
            <a:xfrm rot="15547884">
              <a:off x="4685545" y="2698170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5" name="Sześciokąt 1024">
              <a:extLst>
                <a:ext uri="{FF2B5EF4-FFF2-40B4-BE49-F238E27FC236}">
                  <a16:creationId xmlns:a16="http://schemas.microsoft.com/office/drawing/2014/main" id="{98633176-44FB-F514-D21E-3E276A6F990D}"/>
                </a:ext>
              </a:extLst>
            </p:cNvPr>
            <p:cNvSpPr/>
            <p:nvPr/>
          </p:nvSpPr>
          <p:spPr>
            <a:xfrm rot="15547884">
              <a:off x="4322679" y="227319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7" name="Sześciokąt 1026">
              <a:extLst>
                <a:ext uri="{FF2B5EF4-FFF2-40B4-BE49-F238E27FC236}">
                  <a16:creationId xmlns:a16="http://schemas.microsoft.com/office/drawing/2014/main" id="{225F9D18-D792-2D88-055C-9300F341BBAD}"/>
                </a:ext>
              </a:extLst>
            </p:cNvPr>
            <p:cNvSpPr/>
            <p:nvPr/>
          </p:nvSpPr>
          <p:spPr>
            <a:xfrm rot="15547884">
              <a:off x="4854069" y="2161466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8" name="Sześciokąt 1027">
              <a:extLst>
                <a:ext uri="{FF2B5EF4-FFF2-40B4-BE49-F238E27FC236}">
                  <a16:creationId xmlns:a16="http://schemas.microsoft.com/office/drawing/2014/main" id="{BF9D47D2-96D3-BF2F-5D4F-39702DDBBBE4}"/>
                </a:ext>
              </a:extLst>
            </p:cNvPr>
            <p:cNvSpPr/>
            <p:nvPr/>
          </p:nvSpPr>
          <p:spPr>
            <a:xfrm rot="15547884">
              <a:off x="5216935" y="2586443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9" name="Sześciokąt 1028">
              <a:extLst>
                <a:ext uri="{FF2B5EF4-FFF2-40B4-BE49-F238E27FC236}">
                  <a16:creationId xmlns:a16="http://schemas.microsoft.com/office/drawing/2014/main" id="{D0CD626F-5142-686F-B8F1-5F17F1603065}"/>
                </a:ext>
              </a:extLst>
            </p:cNvPr>
            <p:cNvSpPr/>
            <p:nvPr/>
          </p:nvSpPr>
          <p:spPr>
            <a:xfrm rot="15547884">
              <a:off x="5388603" y="204758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0" name="Sześciokąt 1029">
              <a:extLst>
                <a:ext uri="{FF2B5EF4-FFF2-40B4-BE49-F238E27FC236}">
                  <a16:creationId xmlns:a16="http://schemas.microsoft.com/office/drawing/2014/main" id="{DC6B9ED8-E6DD-6407-70E0-ED3A0C8CF737}"/>
                </a:ext>
              </a:extLst>
            </p:cNvPr>
            <p:cNvSpPr/>
            <p:nvPr/>
          </p:nvSpPr>
          <p:spPr>
            <a:xfrm rot="15547884">
              <a:off x="4491995" y="1730517"/>
              <a:ext cx="629793" cy="542925"/>
            </a:xfrm>
            <a:prstGeom prst="hexagon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31" name="Łącznik prosty 1030">
              <a:extLst>
                <a:ext uri="{FF2B5EF4-FFF2-40B4-BE49-F238E27FC236}">
                  <a16:creationId xmlns:a16="http://schemas.microsoft.com/office/drawing/2014/main" id="{0F4805D8-34C3-486B-C428-EEB72BC87350}"/>
                </a:ext>
              </a:extLst>
            </p:cNvPr>
            <p:cNvCxnSpPr>
              <a:cxnSpLocks/>
              <a:endCxn id="1030" idx="5"/>
            </p:cNvCxnSpPr>
            <p:nvPr/>
          </p:nvCxnSpPr>
          <p:spPr>
            <a:xfrm rot="21020837">
              <a:off x="4136785" y="1738560"/>
              <a:ext cx="358023" cy="169873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2" name="Łącznik prosty 1031">
              <a:extLst>
                <a:ext uri="{FF2B5EF4-FFF2-40B4-BE49-F238E27FC236}">
                  <a16:creationId xmlns:a16="http://schemas.microsoft.com/office/drawing/2014/main" id="{D72855F2-93A7-70B1-431A-296B5F36DDBB}"/>
                </a:ext>
              </a:extLst>
            </p:cNvPr>
            <p:cNvCxnSpPr>
              <a:cxnSpLocks/>
            </p:cNvCxnSpPr>
            <p:nvPr/>
          </p:nvCxnSpPr>
          <p:spPr>
            <a:xfrm rot="21020837" flipH="1">
              <a:off x="4717022" y="1279089"/>
              <a:ext cx="6882" cy="414454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3" name="Owal 1032">
              <a:extLst>
                <a:ext uri="{FF2B5EF4-FFF2-40B4-BE49-F238E27FC236}">
                  <a16:creationId xmlns:a16="http://schemas.microsoft.com/office/drawing/2014/main" id="{36B5A8A9-B88E-5FB9-A81C-4CB9BE5A9CDE}"/>
                </a:ext>
              </a:extLst>
            </p:cNvPr>
            <p:cNvSpPr/>
            <p:nvPr/>
          </p:nvSpPr>
          <p:spPr>
            <a:xfrm rot="1332588">
              <a:off x="4658909" y="1234030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034" name="Łącznik prosty 1033">
              <a:extLst>
                <a:ext uri="{FF2B5EF4-FFF2-40B4-BE49-F238E27FC236}">
                  <a16:creationId xmlns:a16="http://schemas.microsoft.com/office/drawing/2014/main" id="{4C1CF4A2-E461-CEFB-8C48-4B478A3B9ED1}"/>
                </a:ext>
              </a:extLst>
            </p:cNvPr>
            <p:cNvCxnSpPr>
              <a:cxnSpLocks/>
            </p:cNvCxnSpPr>
            <p:nvPr/>
          </p:nvCxnSpPr>
          <p:spPr>
            <a:xfrm rot="21020837">
              <a:off x="4031409" y="2299023"/>
              <a:ext cx="289157" cy="146191"/>
            </a:xfrm>
            <a:prstGeom prst="line">
              <a:avLst/>
            </a:prstGeom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Owal 1034">
              <a:extLst>
                <a:ext uri="{FF2B5EF4-FFF2-40B4-BE49-F238E27FC236}">
                  <a16:creationId xmlns:a16="http://schemas.microsoft.com/office/drawing/2014/main" id="{B1AB1F85-C97A-1803-DF0F-16FAED924186}"/>
                </a:ext>
              </a:extLst>
            </p:cNvPr>
            <p:cNvSpPr/>
            <p:nvPr/>
          </p:nvSpPr>
          <p:spPr>
            <a:xfrm rot="15547884">
              <a:off x="3969332" y="2285229"/>
              <a:ext cx="53340" cy="53340"/>
            </a:xfrm>
            <a:prstGeom prst="ellipse">
              <a:avLst/>
            </a:prstGeom>
            <a:noFill/>
            <a:ln>
              <a:solidFill>
                <a:srgbClr val="36ABB4">
                  <a:alpha val="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036" name="Dowolny kształt: kształt 1035">
            <a:extLst>
              <a:ext uri="{FF2B5EF4-FFF2-40B4-BE49-F238E27FC236}">
                <a16:creationId xmlns:a16="http://schemas.microsoft.com/office/drawing/2014/main" id="{73DC4FAD-FD02-B60C-BFBD-E630B59017AB}"/>
              </a:ext>
            </a:extLst>
          </p:cNvPr>
          <p:cNvSpPr/>
          <p:nvPr/>
        </p:nvSpPr>
        <p:spPr>
          <a:xfrm rot="20545525">
            <a:off x="1625729" y="461209"/>
            <a:ext cx="3289649" cy="2065447"/>
          </a:xfrm>
          <a:custGeom>
            <a:avLst/>
            <a:gdLst>
              <a:gd name="connsiteX0" fmla="*/ 2738934 w 3289649"/>
              <a:gd name="connsiteY0" fmla="*/ 0 h 2065447"/>
              <a:gd name="connsiteX1" fmla="*/ 3138354 w 3289649"/>
              <a:gd name="connsiteY1" fmla="*/ 0 h 2065447"/>
              <a:gd name="connsiteX2" fmla="*/ 3289649 w 3289649"/>
              <a:gd name="connsiteY2" fmla="*/ 302591 h 2065447"/>
              <a:gd name="connsiteX3" fmla="*/ 3138354 w 3289649"/>
              <a:gd name="connsiteY3" fmla="*/ 605182 h 2065447"/>
              <a:gd name="connsiteX4" fmla="*/ 2738934 w 3289649"/>
              <a:gd name="connsiteY4" fmla="*/ 605182 h 2065447"/>
              <a:gd name="connsiteX5" fmla="*/ 2587638 w 3289649"/>
              <a:gd name="connsiteY5" fmla="*/ 302591 h 2065447"/>
              <a:gd name="connsiteX6" fmla="*/ 1434743 w 3289649"/>
              <a:gd name="connsiteY6" fmla="*/ 1460265 h 2065447"/>
              <a:gd name="connsiteX7" fmla="*/ 1834163 w 3289649"/>
              <a:gd name="connsiteY7" fmla="*/ 1460265 h 2065447"/>
              <a:gd name="connsiteX8" fmla="*/ 1985458 w 3289649"/>
              <a:gd name="connsiteY8" fmla="*/ 1762855 h 2065447"/>
              <a:gd name="connsiteX9" fmla="*/ 1834163 w 3289649"/>
              <a:gd name="connsiteY9" fmla="*/ 2065447 h 2065447"/>
              <a:gd name="connsiteX10" fmla="*/ 1434743 w 3289649"/>
              <a:gd name="connsiteY10" fmla="*/ 2065447 h 2065447"/>
              <a:gd name="connsiteX11" fmla="*/ 1283447 w 3289649"/>
              <a:gd name="connsiteY11" fmla="*/ 1762856 h 2065447"/>
              <a:gd name="connsiteX12" fmla="*/ 2101632 w 3289649"/>
              <a:gd name="connsiteY12" fmla="*/ 355705 h 2065447"/>
              <a:gd name="connsiteX13" fmla="*/ 2501051 w 3289649"/>
              <a:gd name="connsiteY13" fmla="*/ 355706 h 2065447"/>
              <a:gd name="connsiteX14" fmla="*/ 2652346 w 3289649"/>
              <a:gd name="connsiteY14" fmla="*/ 658296 h 2065447"/>
              <a:gd name="connsiteX15" fmla="*/ 2501052 w 3289649"/>
              <a:gd name="connsiteY15" fmla="*/ 960887 h 2065447"/>
              <a:gd name="connsiteX16" fmla="*/ 2101631 w 3289649"/>
              <a:gd name="connsiteY16" fmla="*/ 960888 h 2065447"/>
              <a:gd name="connsiteX17" fmla="*/ 1950335 w 3289649"/>
              <a:gd name="connsiteY17" fmla="*/ 658296 h 2065447"/>
              <a:gd name="connsiteX18" fmla="*/ 1449178 w 3289649"/>
              <a:gd name="connsiteY18" fmla="*/ 725337 h 2065447"/>
              <a:gd name="connsiteX19" fmla="*/ 1848598 w 3289649"/>
              <a:gd name="connsiteY19" fmla="*/ 725337 h 2065447"/>
              <a:gd name="connsiteX20" fmla="*/ 1999893 w 3289649"/>
              <a:gd name="connsiteY20" fmla="*/ 1027928 h 2065447"/>
              <a:gd name="connsiteX21" fmla="*/ 1848598 w 3289649"/>
              <a:gd name="connsiteY21" fmla="*/ 1330519 h 2065447"/>
              <a:gd name="connsiteX22" fmla="*/ 1449178 w 3289649"/>
              <a:gd name="connsiteY22" fmla="*/ 1330519 h 2065447"/>
              <a:gd name="connsiteX23" fmla="*/ 1297882 w 3289649"/>
              <a:gd name="connsiteY23" fmla="*/ 1027928 h 2065447"/>
              <a:gd name="connsiteX24" fmla="*/ 795264 w 3289649"/>
              <a:gd name="connsiteY24" fmla="*/ 1063741 h 2065447"/>
              <a:gd name="connsiteX25" fmla="*/ 1194684 w 3289649"/>
              <a:gd name="connsiteY25" fmla="*/ 1063740 h 2065447"/>
              <a:gd name="connsiteX26" fmla="*/ 1345979 w 3289649"/>
              <a:gd name="connsiteY26" fmla="*/ 1366331 h 2065447"/>
              <a:gd name="connsiteX27" fmla="*/ 1194684 w 3289649"/>
              <a:gd name="connsiteY27" fmla="*/ 1668923 h 2065447"/>
              <a:gd name="connsiteX28" fmla="*/ 795264 w 3289649"/>
              <a:gd name="connsiteY28" fmla="*/ 1668923 h 2065447"/>
              <a:gd name="connsiteX29" fmla="*/ 643968 w 3289649"/>
              <a:gd name="connsiteY29" fmla="*/ 1366331 h 2065447"/>
              <a:gd name="connsiteX30" fmla="*/ 1457520 w 3289649"/>
              <a:gd name="connsiteY30" fmla="*/ 10132 h 2065447"/>
              <a:gd name="connsiteX31" fmla="*/ 1856940 w 3289649"/>
              <a:gd name="connsiteY31" fmla="*/ 10133 h 2065447"/>
              <a:gd name="connsiteX32" fmla="*/ 2008235 w 3289649"/>
              <a:gd name="connsiteY32" fmla="*/ 312723 h 2065447"/>
              <a:gd name="connsiteX33" fmla="*/ 1856940 w 3289649"/>
              <a:gd name="connsiteY33" fmla="*/ 615314 h 2065447"/>
              <a:gd name="connsiteX34" fmla="*/ 1457520 w 3289649"/>
              <a:gd name="connsiteY34" fmla="*/ 615314 h 2065447"/>
              <a:gd name="connsiteX35" fmla="*/ 1306224 w 3289649"/>
              <a:gd name="connsiteY35" fmla="*/ 312723 h 2065447"/>
              <a:gd name="connsiteX36" fmla="*/ 804291 w 3289649"/>
              <a:gd name="connsiteY36" fmla="*/ 364110 h 2065447"/>
              <a:gd name="connsiteX37" fmla="*/ 1203711 w 3289649"/>
              <a:gd name="connsiteY37" fmla="*/ 364111 h 2065447"/>
              <a:gd name="connsiteX38" fmla="*/ 1355006 w 3289649"/>
              <a:gd name="connsiteY38" fmla="*/ 666701 h 2065447"/>
              <a:gd name="connsiteX39" fmla="*/ 1203711 w 3289649"/>
              <a:gd name="connsiteY39" fmla="*/ 969292 h 2065447"/>
              <a:gd name="connsiteX40" fmla="*/ 804291 w 3289649"/>
              <a:gd name="connsiteY40" fmla="*/ 969292 h 2065447"/>
              <a:gd name="connsiteX41" fmla="*/ 652995 w 3289649"/>
              <a:gd name="connsiteY41" fmla="*/ 666701 h 2065447"/>
              <a:gd name="connsiteX42" fmla="*/ 151297 w 3289649"/>
              <a:gd name="connsiteY42" fmla="*/ 702354 h 2065447"/>
              <a:gd name="connsiteX43" fmla="*/ 550717 w 3289649"/>
              <a:gd name="connsiteY43" fmla="*/ 702354 h 2065447"/>
              <a:gd name="connsiteX44" fmla="*/ 702012 w 3289649"/>
              <a:gd name="connsiteY44" fmla="*/ 1004945 h 2065447"/>
              <a:gd name="connsiteX45" fmla="*/ 550717 w 3289649"/>
              <a:gd name="connsiteY45" fmla="*/ 1307536 h 2065447"/>
              <a:gd name="connsiteX46" fmla="*/ 151296 w 3289649"/>
              <a:gd name="connsiteY46" fmla="*/ 1307536 h 2065447"/>
              <a:gd name="connsiteX47" fmla="*/ 0 w 3289649"/>
              <a:gd name="connsiteY47" fmla="*/ 1004945 h 206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89649" h="2065447">
                <a:moveTo>
                  <a:pt x="2738934" y="0"/>
                </a:moveTo>
                <a:lnTo>
                  <a:pt x="3138354" y="0"/>
                </a:lnTo>
                <a:lnTo>
                  <a:pt x="3289649" y="302591"/>
                </a:lnTo>
                <a:lnTo>
                  <a:pt x="3138354" y="605182"/>
                </a:lnTo>
                <a:lnTo>
                  <a:pt x="2738934" y="605182"/>
                </a:lnTo>
                <a:lnTo>
                  <a:pt x="2587638" y="302591"/>
                </a:lnTo>
                <a:close/>
                <a:moveTo>
                  <a:pt x="1434743" y="1460265"/>
                </a:moveTo>
                <a:lnTo>
                  <a:pt x="1834163" y="1460265"/>
                </a:lnTo>
                <a:lnTo>
                  <a:pt x="1985458" y="1762855"/>
                </a:lnTo>
                <a:lnTo>
                  <a:pt x="1834163" y="2065447"/>
                </a:lnTo>
                <a:lnTo>
                  <a:pt x="1434743" y="2065447"/>
                </a:lnTo>
                <a:lnTo>
                  <a:pt x="1283447" y="1762856"/>
                </a:lnTo>
                <a:close/>
                <a:moveTo>
                  <a:pt x="2101632" y="355705"/>
                </a:moveTo>
                <a:lnTo>
                  <a:pt x="2501051" y="355706"/>
                </a:lnTo>
                <a:lnTo>
                  <a:pt x="2652346" y="658296"/>
                </a:lnTo>
                <a:lnTo>
                  <a:pt x="2501052" y="960887"/>
                </a:lnTo>
                <a:lnTo>
                  <a:pt x="2101631" y="960888"/>
                </a:lnTo>
                <a:lnTo>
                  <a:pt x="1950335" y="658296"/>
                </a:lnTo>
                <a:close/>
                <a:moveTo>
                  <a:pt x="1449178" y="725337"/>
                </a:moveTo>
                <a:lnTo>
                  <a:pt x="1848598" y="725337"/>
                </a:lnTo>
                <a:lnTo>
                  <a:pt x="1999893" y="1027928"/>
                </a:lnTo>
                <a:lnTo>
                  <a:pt x="1848598" y="1330519"/>
                </a:lnTo>
                <a:lnTo>
                  <a:pt x="1449178" y="1330519"/>
                </a:lnTo>
                <a:lnTo>
                  <a:pt x="1297882" y="1027928"/>
                </a:lnTo>
                <a:close/>
                <a:moveTo>
                  <a:pt x="795264" y="1063741"/>
                </a:moveTo>
                <a:lnTo>
                  <a:pt x="1194684" y="1063740"/>
                </a:lnTo>
                <a:lnTo>
                  <a:pt x="1345979" y="1366331"/>
                </a:lnTo>
                <a:lnTo>
                  <a:pt x="1194684" y="1668923"/>
                </a:lnTo>
                <a:lnTo>
                  <a:pt x="795264" y="1668923"/>
                </a:lnTo>
                <a:lnTo>
                  <a:pt x="643968" y="1366331"/>
                </a:lnTo>
                <a:close/>
                <a:moveTo>
                  <a:pt x="1457520" y="10132"/>
                </a:moveTo>
                <a:lnTo>
                  <a:pt x="1856940" y="10133"/>
                </a:lnTo>
                <a:lnTo>
                  <a:pt x="2008235" y="312723"/>
                </a:lnTo>
                <a:lnTo>
                  <a:pt x="1856940" y="615314"/>
                </a:lnTo>
                <a:lnTo>
                  <a:pt x="1457520" y="615314"/>
                </a:lnTo>
                <a:lnTo>
                  <a:pt x="1306224" y="312723"/>
                </a:lnTo>
                <a:close/>
                <a:moveTo>
                  <a:pt x="804291" y="364110"/>
                </a:moveTo>
                <a:lnTo>
                  <a:pt x="1203711" y="364111"/>
                </a:lnTo>
                <a:lnTo>
                  <a:pt x="1355006" y="666701"/>
                </a:lnTo>
                <a:lnTo>
                  <a:pt x="1203711" y="969292"/>
                </a:lnTo>
                <a:lnTo>
                  <a:pt x="804291" y="969292"/>
                </a:lnTo>
                <a:lnTo>
                  <a:pt x="652995" y="666701"/>
                </a:lnTo>
                <a:close/>
                <a:moveTo>
                  <a:pt x="151297" y="702354"/>
                </a:moveTo>
                <a:lnTo>
                  <a:pt x="550717" y="702354"/>
                </a:lnTo>
                <a:lnTo>
                  <a:pt x="702012" y="1004945"/>
                </a:lnTo>
                <a:lnTo>
                  <a:pt x="550717" y="1307536"/>
                </a:lnTo>
                <a:lnTo>
                  <a:pt x="151296" y="1307536"/>
                </a:lnTo>
                <a:lnTo>
                  <a:pt x="0" y="1004945"/>
                </a:lnTo>
                <a:close/>
              </a:path>
            </a:pathLst>
          </a:custGeom>
          <a:noFill/>
          <a:ln w="57150">
            <a:solidFill>
              <a:srgbClr val="36ABB4">
                <a:alpha val="1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5" name="Grafika 4" descr="Robot kontur">
            <a:extLst>
              <a:ext uri="{FF2B5EF4-FFF2-40B4-BE49-F238E27FC236}">
                <a16:creationId xmlns:a16="http://schemas.microsoft.com/office/drawing/2014/main" id="{8D3B6EB8-730C-163B-EF30-1EF0EFDAC5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35009" y="5007375"/>
            <a:ext cx="1528285" cy="1528285"/>
          </a:xfrm>
          <a:prstGeom prst="rect">
            <a:avLst/>
          </a:prstGeom>
        </p:spPr>
      </p:pic>
      <p:pic>
        <p:nvPicPr>
          <p:cNvPr id="11" name="Grafika 10" descr="Ręka robota kontur">
            <a:extLst>
              <a:ext uri="{FF2B5EF4-FFF2-40B4-BE49-F238E27FC236}">
                <a16:creationId xmlns:a16="http://schemas.microsoft.com/office/drawing/2014/main" id="{2C578914-4926-CA24-7E80-EDD1335460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20654" y="5271195"/>
            <a:ext cx="1528285" cy="1528285"/>
          </a:xfrm>
          <a:prstGeom prst="rect">
            <a:avLst/>
          </a:prstGeom>
        </p:spPr>
      </p:pic>
      <p:pic>
        <p:nvPicPr>
          <p:cNvPr id="14" name="Obraz 13" descr="Aparat poprawiający osoby">
            <a:extLst>
              <a:ext uri="{FF2B5EF4-FFF2-40B4-BE49-F238E27FC236}">
                <a16:creationId xmlns:a16="http://schemas.microsoft.com/office/drawing/2014/main" id="{6FCB2AD6-104F-F983-63B7-4C0AA34CAAF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832" r="32128" b="-832"/>
          <a:stretch/>
        </p:blipFill>
        <p:spPr>
          <a:xfrm>
            <a:off x="-4159852" y="578045"/>
            <a:ext cx="5400000" cy="5400000"/>
          </a:xfrm>
          <a:prstGeom prst="flowChartConnector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417C6A6-F718-88FA-0E42-FB643BFDAFC7}"/>
              </a:ext>
            </a:extLst>
          </p:cNvPr>
          <p:cNvSpPr txBox="1"/>
          <p:nvPr/>
        </p:nvSpPr>
        <p:spPr>
          <a:xfrm>
            <a:off x="2918958" y="1602641"/>
            <a:ext cx="83299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Dlaczego warto?</a:t>
            </a:r>
          </a:p>
          <a:p>
            <a:pPr>
              <a:buNone/>
            </a:pPr>
            <a:endParaRPr lang="pl-PL" sz="16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Wszechstronność:</a:t>
            </a:r>
            <a:r>
              <a:rPr lang="pl-PL" sz="2000" dirty="0">
                <a:latin typeface="Bookman Old Style" panose="02050604050505020204" pitchFamily="18" charset="0"/>
              </a:rPr>
              <a:t> Buduj, naprawiaj, projektuj maszyny!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20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Przyszłość:</a:t>
            </a:r>
            <a:r>
              <a:rPr lang="pl-PL" sz="2000" dirty="0">
                <a:latin typeface="Bookman Old Style" panose="02050604050505020204" pitchFamily="18" charset="0"/>
              </a:rPr>
              <a:t> Praca w przemyśle, rozwój w robotyce i automatyce.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20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Praktyka:</a:t>
            </a:r>
            <a:r>
              <a:rPr lang="pl-PL" sz="2000" dirty="0">
                <a:latin typeface="Bookman Old Style" panose="02050604050505020204" pitchFamily="18" charset="0"/>
              </a:rPr>
              <a:t> Warsztaty, nowoczesne maszyny, praktyki w firmach.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2000" dirty="0">
              <a:latin typeface="Bookman Old Style" panose="0205060405050502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>
                <a:latin typeface="Bookman Old Style" panose="02050604050505020204" pitchFamily="18" charset="0"/>
              </a:rPr>
              <a:t>Satysfakcja:</a:t>
            </a:r>
            <a:r>
              <a:rPr lang="pl-PL" sz="2000" dirty="0">
                <a:latin typeface="Bookman Old Style" panose="02050604050505020204" pitchFamily="18" charset="0"/>
              </a:rPr>
              <a:t> Twórz i naprawiaj, zobacz efekty swojej pracy!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0F8F2A8-74E1-6BDA-BACA-6A77CBD0E75A}"/>
              </a:ext>
            </a:extLst>
          </p:cNvPr>
          <p:cNvSpPr txBox="1"/>
          <p:nvPr/>
        </p:nvSpPr>
        <p:spPr>
          <a:xfrm>
            <a:off x="2866882" y="4899919"/>
            <a:ext cx="83299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000" b="1" dirty="0">
                <a:solidFill>
                  <a:srgbClr val="156082"/>
                </a:solidFill>
                <a:latin typeface="Bookman Old Style" panose="02050604050505020204" pitchFamily="18" charset="0"/>
              </a:rPr>
              <a:t>Jakie masz możliwości? </a:t>
            </a:r>
          </a:p>
          <a:p>
            <a:pPr>
              <a:buNone/>
            </a:pPr>
            <a:endParaRPr lang="pl-PL" sz="16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Praca w fabrykach, warsztatach, serwisach.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Własna firma.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Bookman Old Style" panose="02050604050505020204" pitchFamily="18" charset="0"/>
              </a:rPr>
              <a:t>Studia techniczne.</a:t>
            </a:r>
          </a:p>
        </p:txBody>
      </p:sp>
    </p:spTree>
    <p:extLst>
      <p:ext uri="{BB962C8B-B14F-4D97-AF65-F5344CB8AC3E}">
        <p14:creationId xmlns:p14="http://schemas.microsoft.com/office/powerpoint/2010/main" val="179767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332">
        <p159:morph option="byObject"/>
      </p:transition>
    </mc:Choice>
    <mc:Fallback xmlns="">
      <p:transition spd="slow" advTm="16332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cce9055-c70a-43a1-994a-fdb8e2c31cf9" xsi:nil="true"/>
    <lcf76f155ced4ddcb4097134ff3c332f xmlns="8d610250-3709-4d85-8af5-7381eb72afce">
      <Terms xmlns="http://schemas.microsoft.com/office/infopath/2007/PartnerControls"/>
    </lcf76f155ced4ddcb4097134ff3c332f>
    <SharedWithUsers xmlns="ccce9055-c70a-43a1-994a-fdb8e2c31cf9">
      <UserInfo>
        <DisplayName>Karolina Troszak</DisplayName>
        <AccountId>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F6BE3CB7CFAD439A1B03346766A4F3" ma:contentTypeVersion="15" ma:contentTypeDescription="Utwórz nowy dokument." ma:contentTypeScope="" ma:versionID="f3284ea783049854709b8886025c3ee4">
  <xsd:schema xmlns:xsd="http://www.w3.org/2001/XMLSchema" xmlns:xs="http://www.w3.org/2001/XMLSchema" xmlns:p="http://schemas.microsoft.com/office/2006/metadata/properties" xmlns:ns2="8d610250-3709-4d85-8af5-7381eb72afce" xmlns:ns3="ccce9055-c70a-43a1-994a-fdb8e2c31cf9" targetNamespace="http://schemas.microsoft.com/office/2006/metadata/properties" ma:root="true" ma:fieldsID="14fdb07ecb716a08743abea93d4f714c" ns2:_="" ns3:_="">
    <xsd:import namespace="8d610250-3709-4d85-8af5-7381eb72afce"/>
    <xsd:import namespace="ccce9055-c70a-43a1-994a-fdb8e2c31c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610250-3709-4d85-8af5-7381eb72af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i obrazów" ma:readOnly="false" ma:fieldId="{5cf76f15-5ced-4ddc-b409-7134ff3c332f}" ma:taxonomyMulti="true" ma:sspId="46fb24e3-4a4c-4256-8c2b-1d76b03e19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e9055-c70a-43a1-994a-fdb8e2c31cf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0b88486a-11c7-4948-8602-4c1f87fc6a41}" ma:internalName="TaxCatchAll" ma:showField="CatchAllData" ma:web="ccce9055-c70a-43a1-994a-fdb8e2c31c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93678B-82AB-4C90-AF15-3D4154CABEC0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dcmitype/"/>
    <ds:schemaRef ds:uri="ccce9055-c70a-43a1-994a-fdb8e2c31cf9"/>
    <ds:schemaRef ds:uri="8d610250-3709-4d85-8af5-7381eb72afce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A1E407-2CEA-4FA0-81F4-51EB8C4D89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5EA181-2E86-42DF-8BB6-F4EF9C7B9F04}">
  <ds:schemaRefs>
    <ds:schemaRef ds:uri="8d610250-3709-4d85-8af5-7381eb72afce"/>
    <ds:schemaRef ds:uri="ccce9055-c70a-43a1-994a-fdb8e2c31c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26184</TotalTime>
  <Words>1204</Words>
  <Application>Microsoft Office PowerPoint</Application>
  <PresentationFormat>Widescreen</PresentationFormat>
  <Paragraphs>256</Paragraphs>
  <Slides>61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Motyw pakietu Office</vt:lpstr>
      <vt:lpstr>PowerPoint Presentation</vt:lpstr>
      <vt:lpstr>PowerPoint Presentation</vt:lpstr>
      <vt:lpstr>PowerPoint Presentation</vt:lpstr>
      <vt:lpstr>OFERTA EDUKACYJNA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Pracownie zawodowe  Technikum nr 3  im. Stanisława Staszica  w Ciechanowie</vt:lpstr>
      <vt:lpstr>Pracownia YAMAHA</vt:lpstr>
      <vt:lpstr>Pracownia mikrorobotów  LEGO Mindstorms</vt:lpstr>
      <vt:lpstr>Pracownia elektrotechniki  i mechatroniki samochodowej</vt:lpstr>
      <vt:lpstr>Pracownia pneumatyki  i sterowników PLC</vt:lpstr>
      <vt:lpstr>Praktyki zawodowe w firmach rodzimych oraz zagranicznych. W roku 2024/2025 praktyki odbyły się w Hiszpanii.</vt:lpstr>
      <vt:lpstr>Praktyki w Hiszpanii</vt:lpstr>
      <vt:lpstr>Praktyki w Hiszpanii</vt:lpstr>
      <vt:lpstr>Rozwijamy talenty   i zainteresowania    naszych uczniów!</vt:lpstr>
      <vt:lpstr>Nasi uczniowie biorą udział w warsztatach  i programach edukacyjnych</vt:lpstr>
      <vt:lpstr>Nasi uczniowie biorą udział w warsztatach  i programach edukacyjnych</vt:lpstr>
      <vt:lpstr>Nasi uczniowie biorą udział w warsztatach  i programach edukacyjnych</vt:lpstr>
      <vt:lpstr>Nasi uczniowie są laureatami wielu konkursów wiedzy.</vt:lpstr>
      <vt:lpstr>Nasi uczniowie są laureatami wielu konkursów wiedzy.</vt:lpstr>
      <vt:lpstr>Nasi uczniowie biorą udział w wielu konkursach wiedzy.</vt:lpstr>
      <vt:lpstr>Nasi uczniowie biorą udział w wielu konkursach wiedzy.</vt:lpstr>
      <vt:lpstr>Nasi uczniowie biorą udział w wielu konkursach wiedzy.</vt:lpstr>
      <vt:lpstr>Nasi uczniowie są laureatami wielu konkursów.</vt:lpstr>
      <vt:lpstr>Nasi uczniowie są laureatami wielu konkursów.</vt:lpstr>
      <vt:lpstr>PowerPoint Presentation</vt:lpstr>
      <vt:lpstr>Nasi uczniowie rozwijają swoje pasje muzyczne i wokalne.</vt:lpstr>
      <vt:lpstr>Nasi uczniowie rozwijają swoje pasje sportowe.</vt:lpstr>
      <vt:lpstr>PowerPoint Presentation</vt:lpstr>
      <vt:lpstr>Dajemy przestrzeń do prezentowania pasji naszych uczniów.</vt:lpstr>
      <vt:lpstr>Nasza szkoła bierze udział   w wielu akcjach!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Wydarzenia szkolne</vt:lpstr>
      <vt:lpstr>PowerPoint Presentation</vt:lpstr>
      <vt:lpstr>PowerPoint Presentation</vt:lpstr>
      <vt:lpstr>PowerPoint Presentation</vt:lpstr>
      <vt:lpstr>PowerPoint Presentation</vt:lpstr>
      <vt:lpstr>Łączymy przyjemne z pożytecznym – podróżujemy!</vt:lpstr>
      <vt:lpstr>Łączymy przyjemne z pożytecznym – podróżujemy!</vt:lpstr>
      <vt:lpstr>Łączymy przyjemne z pożytecznym – podróżujemy!</vt:lpstr>
      <vt:lpstr>Łączymy przyjemne z pożytecznym – dobrze się bawimy!</vt:lpstr>
      <vt:lpstr>Łączymy przyjemne z pożytecznym – dobrze się bawimy!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Aneta Hadyś</dc:creator>
  <cp:lastModifiedBy>Monika Kidyba</cp:lastModifiedBy>
  <cp:revision>71</cp:revision>
  <dcterms:created xsi:type="dcterms:W3CDTF">2024-01-04T07:54:38Z</dcterms:created>
  <dcterms:modified xsi:type="dcterms:W3CDTF">2025-03-26T07:42:14Z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0x01010063F6BE3CB7CFAD439A1B03346766A4F3</vt:lpwstr>
  </property>
  <property fmtid="{D5CDD505-2E9C-101B-9397-08002B2CF9AE}" pid="3" name="MediaServiceImageTags">
    <vt:lpwstr/>
  </property>
</Properties>
</file>