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</p:sldMasterIdLst>
  <p:notesMasterIdLst>
    <p:notesMasterId r:id="rId67"/>
  </p:notesMasterIdLst>
  <p:sldIdLst>
    <p:sldId id="257" r:id="rId8"/>
    <p:sldId id="308" r:id="rId9"/>
    <p:sldId id="259" r:id="rId10"/>
    <p:sldId id="260" r:id="rId11"/>
    <p:sldId id="261" r:id="rId12"/>
    <p:sldId id="262" r:id="rId13"/>
    <p:sldId id="263" r:id="rId14"/>
    <p:sldId id="320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3" r:id="rId33"/>
    <p:sldId id="284" r:id="rId34"/>
    <p:sldId id="285" r:id="rId35"/>
    <p:sldId id="286" r:id="rId36"/>
    <p:sldId id="290" r:id="rId37"/>
    <p:sldId id="287" r:id="rId38"/>
    <p:sldId id="321" r:id="rId39"/>
    <p:sldId id="322" r:id="rId40"/>
    <p:sldId id="281" r:id="rId41"/>
    <p:sldId id="323" r:id="rId42"/>
    <p:sldId id="288" r:id="rId43"/>
    <p:sldId id="289" r:id="rId44"/>
    <p:sldId id="309" r:id="rId45"/>
    <p:sldId id="324" r:id="rId46"/>
    <p:sldId id="325" r:id="rId47"/>
    <p:sldId id="310" r:id="rId48"/>
    <p:sldId id="311" r:id="rId49"/>
    <p:sldId id="312" r:id="rId50"/>
    <p:sldId id="313" r:id="rId51"/>
    <p:sldId id="314" r:id="rId52"/>
    <p:sldId id="315" r:id="rId53"/>
    <p:sldId id="317" r:id="rId54"/>
    <p:sldId id="292" r:id="rId55"/>
    <p:sldId id="293" r:id="rId56"/>
    <p:sldId id="294" r:id="rId57"/>
    <p:sldId id="295" r:id="rId58"/>
    <p:sldId id="296" r:id="rId59"/>
    <p:sldId id="298" r:id="rId60"/>
    <p:sldId id="306" r:id="rId61"/>
    <p:sldId id="307" r:id="rId62"/>
    <p:sldId id="327" r:id="rId63"/>
    <p:sldId id="318" r:id="rId64"/>
    <p:sldId id="299" r:id="rId65"/>
    <p:sldId id="291" r:id="rId6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CB627-7F4D-4370-8CC2-1843DA54AA66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70501F73-EF91-417F-9038-4B4E02F09C4D}">
      <dgm:prSet phldrT="[Tekst]" custT="1"/>
      <dgm:spPr/>
      <dgm:t>
        <a:bodyPr/>
        <a:lstStyle/>
        <a:p>
          <a:r>
            <a:rPr lang="pl-PL" sz="1800" b="1" dirty="0">
              <a:solidFill>
                <a:schemeClr val="tx1"/>
              </a:solidFill>
            </a:rPr>
            <a:t>Podręczniki, zbiory zadań, materiały edukacyjne</a:t>
          </a:r>
        </a:p>
      </dgm:t>
    </dgm:pt>
    <dgm:pt modelId="{98204CC8-74AD-4E10-ABBF-6555B6E0F263}" type="parTrans" cxnId="{F89608B8-A398-45E4-80C3-45EA0253D317}">
      <dgm:prSet/>
      <dgm:spPr/>
      <dgm:t>
        <a:bodyPr/>
        <a:lstStyle/>
        <a:p>
          <a:endParaRPr lang="pl-PL"/>
        </a:p>
      </dgm:t>
    </dgm:pt>
    <dgm:pt modelId="{B1D91993-00FD-4CDD-9CFA-C1E26CA9FAA2}" type="sibTrans" cxnId="{F89608B8-A398-45E4-80C3-45EA0253D317}">
      <dgm:prSet/>
      <dgm:spPr/>
      <dgm:t>
        <a:bodyPr/>
        <a:lstStyle/>
        <a:p>
          <a:endParaRPr lang="pl-PL"/>
        </a:p>
      </dgm:t>
    </dgm:pt>
    <dgm:pt modelId="{7647755F-22C5-44F1-A68A-87FCB07437AA}">
      <dgm:prSet phldrT="[Tekst]" custT="1"/>
      <dgm:spPr/>
      <dgm:t>
        <a:bodyPr/>
        <a:lstStyle/>
        <a:p>
          <a:r>
            <a:rPr lang="pl-PL" sz="2100" b="1" dirty="0">
              <a:solidFill>
                <a:schemeClr val="tx1"/>
              </a:solidFill>
            </a:rPr>
            <a:t>Program nauczania</a:t>
          </a:r>
        </a:p>
      </dgm:t>
    </dgm:pt>
    <dgm:pt modelId="{055D4C75-36F9-43C0-96BA-3025283678C1}" type="parTrans" cxnId="{497BAC35-3E6A-4FC5-AA69-AA9BF65146C2}">
      <dgm:prSet/>
      <dgm:spPr/>
      <dgm:t>
        <a:bodyPr/>
        <a:lstStyle/>
        <a:p>
          <a:endParaRPr lang="pl-PL"/>
        </a:p>
      </dgm:t>
    </dgm:pt>
    <dgm:pt modelId="{3DB2074D-FA25-4369-984C-3F61671B955B}" type="sibTrans" cxnId="{497BAC35-3E6A-4FC5-AA69-AA9BF65146C2}">
      <dgm:prSet/>
      <dgm:spPr/>
      <dgm:t>
        <a:bodyPr/>
        <a:lstStyle/>
        <a:p>
          <a:endParaRPr lang="pl-PL"/>
        </a:p>
      </dgm:t>
    </dgm:pt>
    <dgm:pt modelId="{EA6A339A-BE4E-4EC2-A42B-F484027D79BB}">
      <dgm:prSet phldrT="[Tekst]" custT="1"/>
      <dgm:spPr/>
      <dgm:t>
        <a:bodyPr/>
        <a:lstStyle/>
        <a:p>
          <a:r>
            <a:rPr lang="pl-PL" sz="2100" b="1" dirty="0">
              <a:solidFill>
                <a:schemeClr val="tx1"/>
              </a:solidFill>
            </a:rPr>
            <a:t>Podstawa programowa</a:t>
          </a:r>
        </a:p>
      </dgm:t>
    </dgm:pt>
    <dgm:pt modelId="{7C7B4542-056D-4DD1-BE5D-8FB57AF3A9E0}" type="parTrans" cxnId="{1EF26D88-27B0-4F55-8B6A-222FE5E241CA}">
      <dgm:prSet/>
      <dgm:spPr/>
      <dgm:t>
        <a:bodyPr/>
        <a:lstStyle/>
        <a:p>
          <a:endParaRPr lang="pl-PL"/>
        </a:p>
      </dgm:t>
    </dgm:pt>
    <dgm:pt modelId="{5EA73F02-8067-4A17-903A-E0CB36D4F8CC}" type="sibTrans" cxnId="{1EF26D88-27B0-4F55-8B6A-222FE5E241CA}">
      <dgm:prSet/>
      <dgm:spPr/>
      <dgm:t>
        <a:bodyPr/>
        <a:lstStyle/>
        <a:p>
          <a:endParaRPr lang="pl-PL"/>
        </a:p>
      </dgm:t>
    </dgm:pt>
    <dgm:pt modelId="{40C8C776-3A30-49A8-9E8C-041AD48558E6}" type="pres">
      <dgm:prSet presAssocID="{C0CCB627-7F4D-4370-8CC2-1843DA54AA66}" presName="Name0" presStyleCnt="0">
        <dgm:presLayoutVars>
          <dgm:chMax val="7"/>
          <dgm:resizeHandles val="exact"/>
        </dgm:presLayoutVars>
      </dgm:prSet>
      <dgm:spPr/>
    </dgm:pt>
    <dgm:pt modelId="{8C5B85B5-05D2-431C-83E8-220F41E6EA6E}" type="pres">
      <dgm:prSet presAssocID="{C0CCB627-7F4D-4370-8CC2-1843DA54AA66}" presName="comp1" presStyleCnt="0"/>
      <dgm:spPr/>
    </dgm:pt>
    <dgm:pt modelId="{390DA1F5-6B82-48F7-9FB6-91B264F076A8}" type="pres">
      <dgm:prSet presAssocID="{C0CCB627-7F4D-4370-8CC2-1843DA54AA66}" presName="circle1" presStyleLbl="node1" presStyleIdx="0" presStyleCnt="3" custScaleX="126217" custLinFactNeighborX="19930" custLinFactNeighborY="0"/>
      <dgm:spPr/>
    </dgm:pt>
    <dgm:pt modelId="{29E54B92-3C45-46E2-81CC-20A396157B6D}" type="pres">
      <dgm:prSet presAssocID="{C0CCB627-7F4D-4370-8CC2-1843DA54AA66}" presName="c1text" presStyleLbl="node1" presStyleIdx="0" presStyleCnt="3">
        <dgm:presLayoutVars>
          <dgm:bulletEnabled val="1"/>
        </dgm:presLayoutVars>
      </dgm:prSet>
      <dgm:spPr/>
    </dgm:pt>
    <dgm:pt modelId="{5684C633-E037-423D-A62B-E4294F0DA83D}" type="pres">
      <dgm:prSet presAssocID="{C0CCB627-7F4D-4370-8CC2-1843DA54AA66}" presName="comp2" presStyleCnt="0"/>
      <dgm:spPr/>
    </dgm:pt>
    <dgm:pt modelId="{8DA13A23-6AD5-4325-84DA-F7133A5EE425}" type="pres">
      <dgm:prSet presAssocID="{C0CCB627-7F4D-4370-8CC2-1843DA54AA66}" presName="circle2" presStyleLbl="node1" presStyleIdx="1" presStyleCnt="3" custLinFactNeighborX="29072"/>
      <dgm:spPr/>
    </dgm:pt>
    <dgm:pt modelId="{1BB28E89-889F-4774-AC49-43814DB5243C}" type="pres">
      <dgm:prSet presAssocID="{C0CCB627-7F4D-4370-8CC2-1843DA54AA66}" presName="c2text" presStyleLbl="node1" presStyleIdx="1" presStyleCnt="3">
        <dgm:presLayoutVars>
          <dgm:bulletEnabled val="1"/>
        </dgm:presLayoutVars>
      </dgm:prSet>
      <dgm:spPr/>
    </dgm:pt>
    <dgm:pt modelId="{F5610134-EB80-46BA-809B-46E147CB513C}" type="pres">
      <dgm:prSet presAssocID="{C0CCB627-7F4D-4370-8CC2-1843DA54AA66}" presName="comp3" presStyleCnt="0"/>
      <dgm:spPr/>
    </dgm:pt>
    <dgm:pt modelId="{A3E76395-A929-4DB8-A8AF-FA2EA57583D5}" type="pres">
      <dgm:prSet presAssocID="{C0CCB627-7F4D-4370-8CC2-1843DA54AA66}" presName="circle3" presStyleLbl="node1" presStyleIdx="2" presStyleCnt="3" custLinFactNeighborX="45652"/>
      <dgm:spPr/>
    </dgm:pt>
    <dgm:pt modelId="{49AEBA1D-232E-4C4F-B9E1-3B40D5D1565D}" type="pres">
      <dgm:prSet presAssocID="{C0CCB627-7F4D-4370-8CC2-1843DA54AA66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218BE30-1FFE-43B6-9D70-0E3D9C22D2F1}" type="presOf" srcId="{7647755F-22C5-44F1-A68A-87FCB07437AA}" destId="{1BB28E89-889F-4774-AC49-43814DB5243C}" srcOrd="1" destOrd="0" presId="urn:microsoft.com/office/officeart/2005/8/layout/venn2"/>
    <dgm:cxn modelId="{3AF61A33-ADD4-48D6-999F-41F62088CA27}" type="presOf" srcId="{EA6A339A-BE4E-4EC2-A42B-F484027D79BB}" destId="{49AEBA1D-232E-4C4F-B9E1-3B40D5D1565D}" srcOrd="1" destOrd="0" presId="urn:microsoft.com/office/officeart/2005/8/layout/venn2"/>
    <dgm:cxn modelId="{497BAC35-3E6A-4FC5-AA69-AA9BF65146C2}" srcId="{C0CCB627-7F4D-4370-8CC2-1843DA54AA66}" destId="{7647755F-22C5-44F1-A68A-87FCB07437AA}" srcOrd="1" destOrd="0" parTransId="{055D4C75-36F9-43C0-96BA-3025283678C1}" sibTransId="{3DB2074D-FA25-4369-984C-3F61671B955B}"/>
    <dgm:cxn modelId="{876B1273-757D-4858-9ED7-72D9DA8E648E}" type="presOf" srcId="{70501F73-EF91-417F-9038-4B4E02F09C4D}" destId="{390DA1F5-6B82-48F7-9FB6-91B264F076A8}" srcOrd="0" destOrd="0" presId="urn:microsoft.com/office/officeart/2005/8/layout/venn2"/>
    <dgm:cxn modelId="{1EF26D88-27B0-4F55-8B6A-222FE5E241CA}" srcId="{C0CCB627-7F4D-4370-8CC2-1843DA54AA66}" destId="{EA6A339A-BE4E-4EC2-A42B-F484027D79BB}" srcOrd="2" destOrd="0" parTransId="{7C7B4542-056D-4DD1-BE5D-8FB57AF3A9E0}" sibTransId="{5EA73F02-8067-4A17-903A-E0CB36D4F8CC}"/>
    <dgm:cxn modelId="{5E057BAC-096F-45D8-9BF3-7712B9F6F2BE}" type="presOf" srcId="{70501F73-EF91-417F-9038-4B4E02F09C4D}" destId="{29E54B92-3C45-46E2-81CC-20A396157B6D}" srcOrd="1" destOrd="0" presId="urn:microsoft.com/office/officeart/2005/8/layout/venn2"/>
    <dgm:cxn modelId="{5BD21CB7-F3F1-4C20-8136-92DF4283C65B}" type="presOf" srcId="{EA6A339A-BE4E-4EC2-A42B-F484027D79BB}" destId="{A3E76395-A929-4DB8-A8AF-FA2EA57583D5}" srcOrd="0" destOrd="0" presId="urn:microsoft.com/office/officeart/2005/8/layout/venn2"/>
    <dgm:cxn modelId="{F89608B8-A398-45E4-80C3-45EA0253D317}" srcId="{C0CCB627-7F4D-4370-8CC2-1843DA54AA66}" destId="{70501F73-EF91-417F-9038-4B4E02F09C4D}" srcOrd="0" destOrd="0" parTransId="{98204CC8-74AD-4E10-ABBF-6555B6E0F263}" sibTransId="{B1D91993-00FD-4CDD-9CFA-C1E26CA9FAA2}"/>
    <dgm:cxn modelId="{250FE4CF-D51D-45C6-80D7-F5ADB46D738C}" type="presOf" srcId="{C0CCB627-7F4D-4370-8CC2-1843DA54AA66}" destId="{40C8C776-3A30-49A8-9E8C-041AD48558E6}" srcOrd="0" destOrd="0" presId="urn:microsoft.com/office/officeart/2005/8/layout/venn2"/>
    <dgm:cxn modelId="{BD2D01F7-C806-4E1F-9871-7D97525F02B7}" type="presOf" srcId="{7647755F-22C5-44F1-A68A-87FCB07437AA}" destId="{8DA13A23-6AD5-4325-84DA-F7133A5EE425}" srcOrd="0" destOrd="0" presId="urn:microsoft.com/office/officeart/2005/8/layout/venn2"/>
    <dgm:cxn modelId="{7A21CE91-0052-466F-BAB0-88EA33F8D69A}" type="presParOf" srcId="{40C8C776-3A30-49A8-9E8C-041AD48558E6}" destId="{8C5B85B5-05D2-431C-83E8-220F41E6EA6E}" srcOrd="0" destOrd="0" presId="urn:microsoft.com/office/officeart/2005/8/layout/venn2"/>
    <dgm:cxn modelId="{92325EFF-D823-4B10-9F13-6CC947109FC1}" type="presParOf" srcId="{8C5B85B5-05D2-431C-83E8-220F41E6EA6E}" destId="{390DA1F5-6B82-48F7-9FB6-91B264F076A8}" srcOrd="0" destOrd="0" presId="urn:microsoft.com/office/officeart/2005/8/layout/venn2"/>
    <dgm:cxn modelId="{F907D383-4341-4EA9-A019-1DC6FB4E7DD9}" type="presParOf" srcId="{8C5B85B5-05D2-431C-83E8-220F41E6EA6E}" destId="{29E54B92-3C45-46E2-81CC-20A396157B6D}" srcOrd="1" destOrd="0" presId="urn:microsoft.com/office/officeart/2005/8/layout/venn2"/>
    <dgm:cxn modelId="{E5283669-0D79-44CB-9545-99E2CE813BD7}" type="presParOf" srcId="{40C8C776-3A30-49A8-9E8C-041AD48558E6}" destId="{5684C633-E037-423D-A62B-E4294F0DA83D}" srcOrd="1" destOrd="0" presId="urn:microsoft.com/office/officeart/2005/8/layout/venn2"/>
    <dgm:cxn modelId="{3E75BE1C-0065-4A34-A009-00E7630A4F80}" type="presParOf" srcId="{5684C633-E037-423D-A62B-E4294F0DA83D}" destId="{8DA13A23-6AD5-4325-84DA-F7133A5EE425}" srcOrd="0" destOrd="0" presId="urn:microsoft.com/office/officeart/2005/8/layout/venn2"/>
    <dgm:cxn modelId="{FAB96B9C-C37A-4F95-AD18-9993AF4169FA}" type="presParOf" srcId="{5684C633-E037-423D-A62B-E4294F0DA83D}" destId="{1BB28E89-889F-4774-AC49-43814DB5243C}" srcOrd="1" destOrd="0" presId="urn:microsoft.com/office/officeart/2005/8/layout/venn2"/>
    <dgm:cxn modelId="{A9581B5E-A0F9-4EC7-9B1E-E42A581C9F6E}" type="presParOf" srcId="{40C8C776-3A30-49A8-9E8C-041AD48558E6}" destId="{F5610134-EB80-46BA-809B-46E147CB513C}" srcOrd="2" destOrd="0" presId="urn:microsoft.com/office/officeart/2005/8/layout/venn2"/>
    <dgm:cxn modelId="{8283727F-B38C-45D2-B2B9-3A26ACD5DBBC}" type="presParOf" srcId="{F5610134-EB80-46BA-809B-46E147CB513C}" destId="{A3E76395-A929-4DB8-A8AF-FA2EA57583D5}" srcOrd="0" destOrd="0" presId="urn:microsoft.com/office/officeart/2005/8/layout/venn2"/>
    <dgm:cxn modelId="{751CA565-6650-4765-B8EB-9EB4541BF9E0}" type="presParOf" srcId="{F5610134-EB80-46BA-809B-46E147CB513C}" destId="{49AEBA1D-232E-4C4F-B9E1-3B40D5D1565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1B29F2-2BA1-4FBD-8A95-6738B00F4F2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6DA0C9A-2C4D-4D57-A4E2-7399F42AEDCC}">
      <dgm:prSet phldrT="[Tekst]"/>
      <dgm:spPr>
        <a:solidFill>
          <a:srgbClr val="FFFF00"/>
        </a:solidFill>
      </dgm:spPr>
      <dgm:t>
        <a:bodyPr/>
        <a:lstStyle/>
        <a:p>
          <a:r>
            <a:rPr lang="pl-PL" b="1" dirty="0">
              <a:solidFill>
                <a:schemeClr val="tx1"/>
              </a:solidFill>
            </a:rPr>
            <a:t>Podstawa programowa</a:t>
          </a:r>
        </a:p>
      </dgm:t>
    </dgm:pt>
    <dgm:pt modelId="{E38DF350-12D6-4A6F-A572-E7786F2ED7D2}" type="parTrans" cxnId="{2BF5A7C8-AAFF-4D8F-850D-2615723C7A4C}">
      <dgm:prSet/>
      <dgm:spPr/>
      <dgm:t>
        <a:bodyPr/>
        <a:lstStyle/>
        <a:p>
          <a:endParaRPr lang="pl-PL"/>
        </a:p>
      </dgm:t>
    </dgm:pt>
    <dgm:pt modelId="{C1CC30DB-BCF9-4BE6-9E9B-FDF43A122059}" type="sibTrans" cxnId="{2BF5A7C8-AAFF-4D8F-850D-2615723C7A4C}">
      <dgm:prSet/>
      <dgm:spPr/>
      <dgm:t>
        <a:bodyPr/>
        <a:lstStyle/>
        <a:p>
          <a:endParaRPr lang="pl-PL"/>
        </a:p>
      </dgm:t>
    </dgm:pt>
    <dgm:pt modelId="{20759119-EA58-4186-8873-F796813D3EAF}">
      <dgm:prSet phldrT="[Tekst]" custT="1"/>
      <dgm:spPr/>
      <dgm:t>
        <a:bodyPr/>
        <a:lstStyle/>
        <a:p>
          <a:r>
            <a:rPr lang="pl-PL" sz="2800" dirty="0"/>
            <a:t>Rozporządzenie </a:t>
          </a:r>
          <a:r>
            <a:rPr lang="pl-PL" sz="2800" dirty="0" err="1"/>
            <a:t>MEiN</a:t>
          </a:r>
          <a:endParaRPr lang="pl-PL" sz="2800" dirty="0"/>
        </a:p>
      </dgm:t>
    </dgm:pt>
    <dgm:pt modelId="{25A014FF-D834-4948-B8C7-40682429A906}" type="parTrans" cxnId="{0DA41147-9CD3-4B6C-92E7-2A34078AE3AA}">
      <dgm:prSet/>
      <dgm:spPr/>
      <dgm:t>
        <a:bodyPr/>
        <a:lstStyle/>
        <a:p>
          <a:endParaRPr lang="pl-PL"/>
        </a:p>
      </dgm:t>
    </dgm:pt>
    <dgm:pt modelId="{5D9824CC-53E3-4A2A-84F7-9BEB6AD4A891}" type="sibTrans" cxnId="{0DA41147-9CD3-4B6C-92E7-2A34078AE3AA}">
      <dgm:prSet/>
      <dgm:spPr/>
      <dgm:t>
        <a:bodyPr/>
        <a:lstStyle/>
        <a:p>
          <a:endParaRPr lang="pl-PL"/>
        </a:p>
      </dgm:t>
    </dgm:pt>
    <dgm:pt modelId="{49288A76-FBF4-4C61-8532-A96FB75E89CD}">
      <dgm:prSet phldrT="[Tekst]"/>
      <dgm:spPr>
        <a:solidFill>
          <a:srgbClr val="FFC000"/>
        </a:solidFill>
      </dgm:spPr>
      <dgm:t>
        <a:bodyPr/>
        <a:lstStyle/>
        <a:p>
          <a:r>
            <a:rPr lang="pl-PL" b="1" dirty="0">
              <a:solidFill>
                <a:schemeClr val="tx1"/>
              </a:solidFill>
            </a:rPr>
            <a:t>Program nauczania</a:t>
          </a:r>
        </a:p>
      </dgm:t>
    </dgm:pt>
    <dgm:pt modelId="{D05E0CA1-8B42-4986-90CF-D23B67790D6E}" type="parTrans" cxnId="{95D3B32E-9217-47CF-B95F-613E368DFA69}">
      <dgm:prSet/>
      <dgm:spPr/>
      <dgm:t>
        <a:bodyPr/>
        <a:lstStyle/>
        <a:p>
          <a:endParaRPr lang="pl-PL"/>
        </a:p>
      </dgm:t>
    </dgm:pt>
    <dgm:pt modelId="{D57D32FA-9765-4E44-9C45-F18959CABC89}" type="sibTrans" cxnId="{95D3B32E-9217-47CF-B95F-613E368DFA69}">
      <dgm:prSet/>
      <dgm:spPr/>
      <dgm:t>
        <a:bodyPr/>
        <a:lstStyle/>
        <a:p>
          <a:endParaRPr lang="pl-PL"/>
        </a:p>
      </dgm:t>
    </dgm:pt>
    <dgm:pt modelId="{BACE749B-0DCE-4902-BEEA-99B27EA30BD1}">
      <dgm:prSet phldrT="[Tekst]"/>
      <dgm:spPr/>
      <dgm:t>
        <a:bodyPr/>
        <a:lstStyle/>
        <a:p>
          <a:r>
            <a:rPr lang="pl-PL" dirty="0"/>
            <a:t>Program własny lub innego autora/zmodyfikowany</a:t>
          </a:r>
        </a:p>
      </dgm:t>
    </dgm:pt>
    <dgm:pt modelId="{96A05877-9273-4526-BCD9-59D2ED108C37}" type="parTrans" cxnId="{C75EF7FF-31F4-426C-8811-DD3773EDDF43}">
      <dgm:prSet/>
      <dgm:spPr/>
      <dgm:t>
        <a:bodyPr/>
        <a:lstStyle/>
        <a:p>
          <a:endParaRPr lang="pl-PL"/>
        </a:p>
      </dgm:t>
    </dgm:pt>
    <dgm:pt modelId="{C568BCDD-3F82-4A82-BC40-60461DE72901}" type="sibTrans" cxnId="{C75EF7FF-31F4-426C-8811-DD3773EDDF43}">
      <dgm:prSet/>
      <dgm:spPr/>
      <dgm:t>
        <a:bodyPr/>
        <a:lstStyle/>
        <a:p>
          <a:endParaRPr lang="pl-PL"/>
        </a:p>
      </dgm:t>
    </dgm:pt>
    <dgm:pt modelId="{EF6D2F9B-6723-4ADD-8C12-9138C03C9C31}">
      <dgm:prSet phldrT="[Tekst]"/>
      <dgm:spPr>
        <a:solidFill>
          <a:srgbClr val="FF0000"/>
        </a:solidFill>
      </dgm:spPr>
      <dgm:t>
        <a:bodyPr/>
        <a:lstStyle/>
        <a:p>
          <a:r>
            <a:rPr lang="pl-PL" b="1" dirty="0">
              <a:solidFill>
                <a:schemeClr val="tx1"/>
              </a:solidFill>
            </a:rPr>
            <a:t>Wymagania edukacyjne</a:t>
          </a:r>
        </a:p>
      </dgm:t>
    </dgm:pt>
    <dgm:pt modelId="{D53CA273-A075-4B72-82D1-129F3560C911}" type="parTrans" cxnId="{791CF4E7-973F-47C1-AB96-44EBCBCF3197}">
      <dgm:prSet/>
      <dgm:spPr/>
      <dgm:t>
        <a:bodyPr/>
        <a:lstStyle/>
        <a:p>
          <a:endParaRPr lang="pl-PL"/>
        </a:p>
      </dgm:t>
    </dgm:pt>
    <dgm:pt modelId="{76352799-4AF3-41FB-9073-6B5820B4F59E}" type="sibTrans" cxnId="{791CF4E7-973F-47C1-AB96-44EBCBCF3197}">
      <dgm:prSet/>
      <dgm:spPr/>
      <dgm:t>
        <a:bodyPr/>
        <a:lstStyle/>
        <a:p>
          <a:endParaRPr lang="pl-PL"/>
        </a:p>
      </dgm:t>
    </dgm:pt>
    <dgm:pt modelId="{DA84F5A8-21F9-44A6-B856-1B09D0EF4F3F}">
      <dgm:prSet phldrT="[Tekst]"/>
      <dgm:spPr/>
      <dgm:t>
        <a:bodyPr/>
        <a:lstStyle/>
        <a:p>
          <a:r>
            <a:rPr lang="pl-PL" dirty="0"/>
            <a:t>Opracowują nauczyciele</a:t>
          </a:r>
        </a:p>
      </dgm:t>
    </dgm:pt>
    <dgm:pt modelId="{48C0FAE6-7B3B-4E7A-B4B5-2AAE16DEFD98}" type="parTrans" cxnId="{6BEAA025-C34E-43DE-8F0F-52DE56614B6F}">
      <dgm:prSet/>
      <dgm:spPr/>
      <dgm:t>
        <a:bodyPr/>
        <a:lstStyle/>
        <a:p>
          <a:endParaRPr lang="pl-PL"/>
        </a:p>
      </dgm:t>
    </dgm:pt>
    <dgm:pt modelId="{554F4519-9C67-4ABA-9C95-64A4628AE7ED}" type="sibTrans" cxnId="{6BEAA025-C34E-43DE-8F0F-52DE56614B6F}">
      <dgm:prSet/>
      <dgm:spPr/>
      <dgm:t>
        <a:bodyPr/>
        <a:lstStyle/>
        <a:p>
          <a:endParaRPr lang="pl-PL"/>
        </a:p>
      </dgm:t>
    </dgm:pt>
    <dgm:pt modelId="{041F091A-15A2-4781-91F2-344C3296E81F}" type="pres">
      <dgm:prSet presAssocID="{0E1B29F2-2BA1-4FBD-8A95-6738B00F4F21}" presName="rootnode" presStyleCnt="0">
        <dgm:presLayoutVars>
          <dgm:chMax/>
          <dgm:chPref/>
          <dgm:dir/>
          <dgm:animLvl val="lvl"/>
        </dgm:presLayoutVars>
      </dgm:prSet>
      <dgm:spPr/>
    </dgm:pt>
    <dgm:pt modelId="{D01630DD-BCC2-42DC-842F-1F34C3D32FAA}" type="pres">
      <dgm:prSet presAssocID="{D6DA0C9A-2C4D-4D57-A4E2-7399F42AEDCC}" presName="composite" presStyleCnt="0"/>
      <dgm:spPr/>
    </dgm:pt>
    <dgm:pt modelId="{6D597BDC-19FA-4B5C-929C-CEC772B792C5}" type="pres">
      <dgm:prSet presAssocID="{D6DA0C9A-2C4D-4D57-A4E2-7399F42AEDCC}" presName="bentUpArrow1" presStyleLbl="alignImgPlace1" presStyleIdx="0" presStyleCnt="2" custLinFactNeighborX="11662" custLinFactNeighborY="7376"/>
      <dgm:spPr/>
    </dgm:pt>
    <dgm:pt modelId="{B99E476F-2685-44CE-9017-4EB776BB6DBA}" type="pres">
      <dgm:prSet presAssocID="{D6DA0C9A-2C4D-4D57-A4E2-7399F42AEDCC}" presName="ParentText" presStyleLbl="node1" presStyleIdx="0" presStyleCnt="3" custScaleX="132860">
        <dgm:presLayoutVars>
          <dgm:chMax val="1"/>
          <dgm:chPref val="1"/>
          <dgm:bulletEnabled val="1"/>
        </dgm:presLayoutVars>
      </dgm:prSet>
      <dgm:spPr/>
    </dgm:pt>
    <dgm:pt modelId="{0EFFA750-9AA6-413F-8D23-0DECDDDB7628}" type="pres">
      <dgm:prSet presAssocID="{D6DA0C9A-2C4D-4D57-A4E2-7399F42AEDCC}" presName="ChildText" presStyleLbl="revTx" presStyleIdx="0" presStyleCnt="3" custScaleX="245130" custLinFactX="3978" custLinFactNeighborX="100000" custLinFactNeighborY="-3099">
        <dgm:presLayoutVars>
          <dgm:chMax val="0"/>
          <dgm:chPref val="0"/>
          <dgm:bulletEnabled val="1"/>
        </dgm:presLayoutVars>
      </dgm:prSet>
      <dgm:spPr/>
    </dgm:pt>
    <dgm:pt modelId="{4373AAC9-F768-4B3C-B233-ECEA7B6677BA}" type="pres">
      <dgm:prSet presAssocID="{C1CC30DB-BCF9-4BE6-9E9B-FDF43A122059}" presName="sibTrans" presStyleCnt="0"/>
      <dgm:spPr/>
    </dgm:pt>
    <dgm:pt modelId="{06D534A6-4465-4145-BAC0-7874253FB061}" type="pres">
      <dgm:prSet presAssocID="{49288A76-FBF4-4C61-8532-A96FB75E89CD}" presName="composite" presStyleCnt="0"/>
      <dgm:spPr/>
    </dgm:pt>
    <dgm:pt modelId="{7449F282-C9D1-4C05-AB8E-86E936ABEC8A}" type="pres">
      <dgm:prSet presAssocID="{49288A76-FBF4-4C61-8532-A96FB75E89CD}" presName="bentUpArrow1" presStyleLbl="alignImgPlace1" presStyleIdx="1" presStyleCnt="2" custLinFactNeighborX="9071" custLinFactNeighborY="-1475"/>
      <dgm:spPr/>
    </dgm:pt>
    <dgm:pt modelId="{E92062DC-251C-4838-AEE5-DF298BF2358A}" type="pres">
      <dgm:prSet presAssocID="{49288A76-FBF4-4C61-8532-A96FB75E89CD}" presName="ParentText" presStyleLbl="node1" presStyleIdx="1" presStyleCnt="3" custScaleX="149477" custLinFactNeighborX="-9632" custLinFactNeighborY="-8138">
        <dgm:presLayoutVars>
          <dgm:chMax val="1"/>
          <dgm:chPref val="1"/>
          <dgm:bulletEnabled val="1"/>
        </dgm:presLayoutVars>
      </dgm:prSet>
      <dgm:spPr/>
    </dgm:pt>
    <dgm:pt modelId="{8C4194D2-B683-45AA-8549-270A4660AC86}" type="pres">
      <dgm:prSet presAssocID="{49288A76-FBF4-4C61-8532-A96FB75E89CD}" presName="ChildText" presStyleLbl="revTx" presStyleIdx="1" presStyleCnt="3" custScaleX="256912" custLinFactX="5495" custLinFactNeighborX="100000" custLinFactNeighborY="-5421">
        <dgm:presLayoutVars>
          <dgm:chMax val="0"/>
          <dgm:chPref val="0"/>
          <dgm:bulletEnabled val="1"/>
        </dgm:presLayoutVars>
      </dgm:prSet>
      <dgm:spPr/>
    </dgm:pt>
    <dgm:pt modelId="{2A4F26B1-A7AC-462C-8794-245D1952D89E}" type="pres">
      <dgm:prSet presAssocID="{D57D32FA-9765-4E44-9C45-F18959CABC89}" presName="sibTrans" presStyleCnt="0"/>
      <dgm:spPr/>
    </dgm:pt>
    <dgm:pt modelId="{0DD461D7-3435-4C10-A9B4-D8275EF93AD6}" type="pres">
      <dgm:prSet presAssocID="{EF6D2F9B-6723-4ADD-8C12-9138C03C9C31}" presName="composite" presStyleCnt="0"/>
      <dgm:spPr/>
    </dgm:pt>
    <dgm:pt modelId="{FC20B876-0BC6-4D42-BEAB-288576B8A780}" type="pres">
      <dgm:prSet presAssocID="{EF6D2F9B-6723-4ADD-8C12-9138C03C9C31}" presName="ParentText" presStyleLbl="node1" presStyleIdx="2" presStyleCnt="3" custScaleX="142828" custLinFactNeighborX="-4578" custLinFactNeighborY="-17528">
        <dgm:presLayoutVars>
          <dgm:chMax val="1"/>
          <dgm:chPref val="1"/>
          <dgm:bulletEnabled val="1"/>
        </dgm:presLayoutVars>
      </dgm:prSet>
      <dgm:spPr/>
    </dgm:pt>
    <dgm:pt modelId="{4CA2DC25-692E-46E0-96BD-A87583DD09A8}" type="pres">
      <dgm:prSet presAssocID="{EF6D2F9B-6723-4ADD-8C12-9138C03C9C31}" presName="FinalChildText" presStyleLbl="revTx" presStyleIdx="2" presStyleCnt="3" custScaleX="187341" custLinFactNeighborX="82693" custLinFactNeighborY="-12391">
        <dgm:presLayoutVars>
          <dgm:chMax val="0"/>
          <dgm:chPref val="0"/>
          <dgm:bulletEnabled val="1"/>
        </dgm:presLayoutVars>
      </dgm:prSet>
      <dgm:spPr/>
    </dgm:pt>
  </dgm:ptLst>
  <dgm:cxnLst>
    <dgm:cxn modelId="{492CBC02-64A5-4B47-A8D5-1079DC690BA3}" type="presOf" srcId="{BACE749B-0DCE-4902-BEEA-99B27EA30BD1}" destId="{8C4194D2-B683-45AA-8549-270A4660AC86}" srcOrd="0" destOrd="0" presId="urn:microsoft.com/office/officeart/2005/8/layout/StepDownProcess"/>
    <dgm:cxn modelId="{6BEAA025-C34E-43DE-8F0F-52DE56614B6F}" srcId="{EF6D2F9B-6723-4ADD-8C12-9138C03C9C31}" destId="{DA84F5A8-21F9-44A6-B856-1B09D0EF4F3F}" srcOrd="0" destOrd="0" parTransId="{48C0FAE6-7B3B-4E7A-B4B5-2AAE16DEFD98}" sibTransId="{554F4519-9C67-4ABA-9C95-64A4628AE7ED}"/>
    <dgm:cxn modelId="{95D3B32E-9217-47CF-B95F-613E368DFA69}" srcId="{0E1B29F2-2BA1-4FBD-8A95-6738B00F4F21}" destId="{49288A76-FBF4-4C61-8532-A96FB75E89CD}" srcOrd="1" destOrd="0" parTransId="{D05E0CA1-8B42-4986-90CF-D23B67790D6E}" sibTransId="{D57D32FA-9765-4E44-9C45-F18959CABC89}"/>
    <dgm:cxn modelId="{0DA41147-9CD3-4B6C-92E7-2A34078AE3AA}" srcId="{D6DA0C9A-2C4D-4D57-A4E2-7399F42AEDCC}" destId="{20759119-EA58-4186-8873-F796813D3EAF}" srcOrd="0" destOrd="0" parTransId="{25A014FF-D834-4948-B8C7-40682429A906}" sibTransId="{5D9824CC-53E3-4A2A-84F7-9BEB6AD4A891}"/>
    <dgm:cxn modelId="{0D454F48-7286-4194-B94C-20997874FB77}" type="presOf" srcId="{EF6D2F9B-6723-4ADD-8C12-9138C03C9C31}" destId="{FC20B876-0BC6-4D42-BEAB-288576B8A780}" srcOrd="0" destOrd="0" presId="urn:microsoft.com/office/officeart/2005/8/layout/StepDownProcess"/>
    <dgm:cxn modelId="{D148DF76-5622-4289-B658-998277BA8272}" type="presOf" srcId="{0E1B29F2-2BA1-4FBD-8A95-6738B00F4F21}" destId="{041F091A-15A2-4781-91F2-344C3296E81F}" srcOrd="0" destOrd="0" presId="urn:microsoft.com/office/officeart/2005/8/layout/StepDownProcess"/>
    <dgm:cxn modelId="{D079C182-FBEF-4CF2-820F-A1158FB53855}" type="presOf" srcId="{49288A76-FBF4-4C61-8532-A96FB75E89CD}" destId="{E92062DC-251C-4838-AEE5-DF298BF2358A}" srcOrd="0" destOrd="0" presId="urn:microsoft.com/office/officeart/2005/8/layout/StepDownProcess"/>
    <dgm:cxn modelId="{B0C5F892-BEBF-442F-B681-45B8D5CF4DB3}" type="presOf" srcId="{DA84F5A8-21F9-44A6-B856-1B09D0EF4F3F}" destId="{4CA2DC25-692E-46E0-96BD-A87583DD09A8}" srcOrd="0" destOrd="0" presId="urn:microsoft.com/office/officeart/2005/8/layout/StepDownProcess"/>
    <dgm:cxn modelId="{9BBFEBBB-37E7-4458-8A92-9BB8A77EAA7F}" type="presOf" srcId="{20759119-EA58-4186-8873-F796813D3EAF}" destId="{0EFFA750-9AA6-413F-8D23-0DECDDDB7628}" srcOrd="0" destOrd="0" presId="urn:microsoft.com/office/officeart/2005/8/layout/StepDownProcess"/>
    <dgm:cxn modelId="{2BF5A7C8-AAFF-4D8F-850D-2615723C7A4C}" srcId="{0E1B29F2-2BA1-4FBD-8A95-6738B00F4F21}" destId="{D6DA0C9A-2C4D-4D57-A4E2-7399F42AEDCC}" srcOrd="0" destOrd="0" parTransId="{E38DF350-12D6-4A6F-A572-E7786F2ED7D2}" sibTransId="{C1CC30DB-BCF9-4BE6-9E9B-FDF43A122059}"/>
    <dgm:cxn modelId="{9CF420C9-E693-4F4A-9B9B-1C398C798D39}" type="presOf" srcId="{D6DA0C9A-2C4D-4D57-A4E2-7399F42AEDCC}" destId="{B99E476F-2685-44CE-9017-4EB776BB6DBA}" srcOrd="0" destOrd="0" presId="urn:microsoft.com/office/officeart/2005/8/layout/StepDownProcess"/>
    <dgm:cxn modelId="{791CF4E7-973F-47C1-AB96-44EBCBCF3197}" srcId="{0E1B29F2-2BA1-4FBD-8A95-6738B00F4F21}" destId="{EF6D2F9B-6723-4ADD-8C12-9138C03C9C31}" srcOrd="2" destOrd="0" parTransId="{D53CA273-A075-4B72-82D1-129F3560C911}" sibTransId="{76352799-4AF3-41FB-9073-6B5820B4F59E}"/>
    <dgm:cxn modelId="{C75EF7FF-31F4-426C-8811-DD3773EDDF43}" srcId="{49288A76-FBF4-4C61-8532-A96FB75E89CD}" destId="{BACE749B-0DCE-4902-BEEA-99B27EA30BD1}" srcOrd="0" destOrd="0" parTransId="{96A05877-9273-4526-BCD9-59D2ED108C37}" sibTransId="{C568BCDD-3F82-4A82-BC40-60461DE72901}"/>
    <dgm:cxn modelId="{C1FBDF38-952C-463D-9AE6-20626404CB82}" type="presParOf" srcId="{041F091A-15A2-4781-91F2-344C3296E81F}" destId="{D01630DD-BCC2-42DC-842F-1F34C3D32FAA}" srcOrd="0" destOrd="0" presId="urn:microsoft.com/office/officeart/2005/8/layout/StepDownProcess"/>
    <dgm:cxn modelId="{24DEA008-4C8F-4E1C-8E25-3DC6D07FC97F}" type="presParOf" srcId="{D01630DD-BCC2-42DC-842F-1F34C3D32FAA}" destId="{6D597BDC-19FA-4B5C-929C-CEC772B792C5}" srcOrd="0" destOrd="0" presId="urn:microsoft.com/office/officeart/2005/8/layout/StepDownProcess"/>
    <dgm:cxn modelId="{3CDC8806-ABE8-4459-B9DF-D5E54C562610}" type="presParOf" srcId="{D01630DD-BCC2-42DC-842F-1F34C3D32FAA}" destId="{B99E476F-2685-44CE-9017-4EB776BB6DBA}" srcOrd="1" destOrd="0" presId="urn:microsoft.com/office/officeart/2005/8/layout/StepDownProcess"/>
    <dgm:cxn modelId="{7F439B85-4B3E-4C2B-AD69-F7175D93DDB4}" type="presParOf" srcId="{D01630DD-BCC2-42DC-842F-1F34C3D32FAA}" destId="{0EFFA750-9AA6-413F-8D23-0DECDDDB7628}" srcOrd="2" destOrd="0" presId="urn:microsoft.com/office/officeart/2005/8/layout/StepDownProcess"/>
    <dgm:cxn modelId="{CDA9F628-71E4-468A-8333-9BE7CAC34D79}" type="presParOf" srcId="{041F091A-15A2-4781-91F2-344C3296E81F}" destId="{4373AAC9-F768-4B3C-B233-ECEA7B6677BA}" srcOrd="1" destOrd="0" presId="urn:microsoft.com/office/officeart/2005/8/layout/StepDownProcess"/>
    <dgm:cxn modelId="{F08BBEDC-810D-4B5F-9C4F-85D8BD457517}" type="presParOf" srcId="{041F091A-15A2-4781-91F2-344C3296E81F}" destId="{06D534A6-4465-4145-BAC0-7874253FB061}" srcOrd="2" destOrd="0" presId="urn:microsoft.com/office/officeart/2005/8/layout/StepDownProcess"/>
    <dgm:cxn modelId="{C9B55D87-0924-42B5-9795-FDE5661DDBF8}" type="presParOf" srcId="{06D534A6-4465-4145-BAC0-7874253FB061}" destId="{7449F282-C9D1-4C05-AB8E-86E936ABEC8A}" srcOrd="0" destOrd="0" presId="urn:microsoft.com/office/officeart/2005/8/layout/StepDownProcess"/>
    <dgm:cxn modelId="{508DECE7-A203-4950-AA68-BD5F8E4BD759}" type="presParOf" srcId="{06D534A6-4465-4145-BAC0-7874253FB061}" destId="{E92062DC-251C-4838-AEE5-DF298BF2358A}" srcOrd="1" destOrd="0" presId="urn:microsoft.com/office/officeart/2005/8/layout/StepDownProcess"/>
    <dgm:cxn modelId="{F9072AF6-BC9A-4D6F-AB58-7E6EE257350A}" type="presParOf" srcId="{06D534A6-4465-4145-BAC0-7874253FB061}" destId="{8C4194D2-B683-45AA-8549-270A4660AC86}" srcOrd="2" destOrd="0" presId="urn:microsoft.com/office/officeart/2005/8/layout/StepDownProcess"/>
    <dgm:cxn modelId="{D87A907B-A09D-47A7-924C-C8656AC04C65}" type="presParOf" srcId="{041F091A-15A2-4781-91F2-344C3296E81F}" destId="{2A4F26B1-A7AC-462C-8794-245D1952D89E}" srcOrd="3" destOrd="0" presId="urn:microsoft.com/office/officeart/2005/8/layout/StepDownProcess"/>
    <dgm:cxn modelId="{1A87B55B-2D18-404E-BDF6-7778411E2918}" type="presParOf" srcId="{041F091A-15A2-4781-91F2-344C3296E81F}" destId="{0DD461D7-3435-4C10-A9B4-D8275EF93AD6}" srcOrd="4" destOrd="0" presId="urn:microsoft.com/office/officeart/2005/8/layout/StepDownProcess"/>
    <dgm:cxn modelId="{23D05C5D-2033-4ACC-BE8A-13B9CA9DFEEA}" type="presParOf" srcId="{0DD461D7-3435-4C10-A9B4-D8275EF93AD6}" destId="{FC20B876-0BC6-4D42-BEAB-288576B8A780}" srcOrd="0" destOrd="0" presId="urn:microsoft.com/office/officeart/2005/8/layout/StepDownProcess"/>
    <dgm:cxn modelId="{C9BF6B00-E8FA-4CAC-919A-CB85936EA115}" type="presParOf" srcId="{0DD461D7-3435-4C10-A9B4-D8275EF93AD6}" destId="{4CA2DC25-692E-46E0-96BD-A87583DD09A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DA1F5-6B82-48F7-9FB6-91B264F076A8}">
      <dsp:nvSpPr>
        <dsp:cNvPr id="0" name=""/>
        <dsp:cNvSpPr/>
      </dsp:nvSpPr>
      <dsp:spPr>
        <a:xfrm>
          <a:off x="3071173" y="0"/>
          <a:ext cx="6391824" cy="50641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Podręczniki, zbiory zadań, materiały edukacyjne</a:t>
          </a:r>
        </a:p>
      </dsp:txBody>
      <dsp:txXfrm>
        <a:off x="5150114" y="253207"/>
        <a:ext cx="2233942" cy="759623"/>
      </dsp:txXfrm>
    </dsp:sp>
    <dsp:sp modelId="{8DA13A23-6AD5-4325-84DA-F7133A5EE425}">
      <dsp:nvSpPr>
        <dsp:cNvPr id="0" name=""/>
        <dsp:cNvSpPr/>
      </dsp:nvSpPr>
      <dsp:spPr>
        <a:xfrm>
          <a:off x="4462930" y="1266038"/>
          <a:ext cx="3798116" cy="3798116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chemeClr val="tx1"/>
              </a:solidFill>
            </a:rPr>
            <a:t>Program nauczania</a:t>
          </a:r>
        </a:p>
      </dsp:txBody>
      <dsp:txXfrm>
        <a:off x="5477027" y="1503421"/>
        <a:ext cx="1769922" cy="712146"/>
      </dsp:txXfrm>
    </dsp:sp>
    <dsp:sp modelId="{A3E76395-A929-4DB8-A8AF-FA2EA57583D5}">
      <dsp:nvSpPr>
        <dsp:cNvPr id="0" name=""/>
        <dsp:cNvSpPr/>
      </dsp:nvSpPr>
      <dsp:spPr>
        <a:xfrm>
          <a:off x="5147705" y="2532077"/>
          <a:ext cx="2532077" cy="2532077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chemeClr val="tx1"/>
              </a:solidFill>
            </a:rPr>
            <a:t>Podstawa programowa</a:t>
          </a:r>
        </a:p>
      </dsp:txBody>
      <dsp:txXfrm>
        <a:off x="5518519" y="3165096"/>
        <a:ext cx="1790449" cy="1266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97BDC-19FA-4B5C-929C-CEC772B792C5}">
      <dsp:nvSpPr>
        <dsp:cNvPr id="0" name=""/>
        <dsp:cNvSpPr/>
      </dsp:nvSpPr>
      <dsp:spPr>
        <a:xfrm rot="5400000">
          <a:off x="1764906" y="1408609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E476F-2685-44CE-9017-4EB776BB6DBA}">
      <dsp:nvSpPr>
        <dsp:cNvPr id="0" name=""/>
        <dsp:cNvSpPr/>
      </dsp:nvSpPr>
      <dsp:spPr>
        <a:xfrm>
          <a:off x="976321" y="25930"/>
          <a:ext cx="2615684" cy="1378062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1" kern="1200" dirty="0">
              <a:solidFill>
                <a:schemeClr val="tx1"/>
              </a:solidFill>
            </a:rPr>
            <a:t>Podstawa programowa</a:t>
          </a:r>
        </a:p>
      </dsp:txBody>
      <dsp:txXfrm>
        <a:off x="1043605" y="93214"/>
        <a:ext cx="2481116" cy="1243494"/>
      </dsp:txXfrm>
    </dsp:sp>
    <dsp:sp modelId="{0EFFA750-9AA6-413F-8D23-0DECDDDB7628}">
      <dsp:nvSpPr>
        <dsp:cNvPr id="0" name=""/>
        <dsp:cNvSpPr/>
      </dsp:nvSpPr>
      <dsp:spPr>
        <a:xfrm>
          <a:off x="3718337" y="122843"/>
          <a:ext cx="3509974" cy="111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kern="1200" dirty="0"/>
            <a:t>Rozporządzenie </a:t>
          </a:r>
          <a:r>
            <a:rPr lang="pl-PL" sz="2800" kern="1200" dirty="0" err="1"/>
            <a:t>MEiN</a:t>
          </a:r>
          <a:endParaRPr lang="pl-PL" sz="2800" kern="1200" dirty="0"/>
        </a:p>
      </dsp:txBody>
      <dsp:txXfrm>
        <a:off x="3718337" y="122843"/>
        <a:ext cx="3509974" cy="1113811"/>
      </dsp:txXfrm>
    </dsp:sp>
    <dsp:sp modelId="{7449F282-C9D1-4C05-AB8E-86E936ABEC8A}">
      <dsp:nvSpPr>
        <dsp:cNvPr id="0" name=""/>
        <dsp:cNvSpPr/>
      </dsp:nvSpPr>
      <dsp:spPr>
        <a:xfrm rot="5400000">
          <a:off x="4180294" y="2853116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2062DC-251C-4838-AEE5-DF298BF2358A}">
      <dsp:nvSpPr>
        <dsp:cNvPr id="0" name=""/>
        <dsp:cNvSpPr/>
      </dsp:nvSpPr>
      <dsp:spPr>
        <a:xfrm>
          <a:off x="3073002" y="1461803"/>
          <a:ext cx="2942832" cy="1378062"/>
        </a:xfrm>
        <a:prstGeom prst="roundRect">
          <a:avLst>
            <a:gd name="adj" fmla="val 166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1" kern="1200" dirty="0">
              <a:solidFill>
                <a:schemeClr val="tx1"/>
              </a:solidFill>
            </a:rPr>
            <a:t>Program nauczania</a:t>
          </a:r>
        </a:p>
      </dsp:txBody>
      <dsp:txXfrm>
        <a:off x="3140286" y="1529087"/>
        <a:ext cx="2808264" cy="1243494"/>
      </dsp:txXfrm>
    </dsp:sp>
    <dsp:sp modelId="{8C4194D2-B683-45AA-8549-270A4660AC86}">
      <dsp:nvSpPr>
        <dsp:cNvPr id="0" name=""/>
        <dsp:cNvSpPr/>
      </dsp:nvSpPr>
      <dsp:spPr>
        <a:xfrm>
          <a:off x="6105591" y="1645000"/>
          <a:ext cx="3678679" cy="111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300" kern="1200" dirty="0"/>
            <a:t>Program własny lub innego autora/zmodyfikowany</a:t>
          </a:r>
        </a:p>
      </dsp:txBody>
      <dsp:txXfrm>
        <a:off x="6105591" y="1645000"/>
        <a:ext cx="3678679" cy="1113811"/>
      </dsp:txXfrm>
    </dsp:sp>
    <dsp:sp modelId="{FC20B876-0BC6-4D42-BEAB-288576B8A780}">
      <dsp:nvSpPr>
        <dsp:cNvPr id="0" name=""/>
        <dsp:cNvSpPr/>
      </dsp:nvSpPr>
      <dsp:spPr>
        <a:xfrm>
          <a:off x="5458813" y="2880422"/>
          <a:ext cx="2811929" cy="1378062"/>
        </a:xfrm>
        <a:prstGeom prst="roundRect">
          <a:avLst>
            <a:gd name="adj" fmla="val 166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1" kern="1200" dirty="0">
              <a:solidFill>
                <a:schemeClr val="tx1"/>
              </a:solidFill>
            </a:rPr>
            <a:t>Wymagania edukacyjne</a:t>
          </a:r>
        </a:p>
      </dsp:txBody>
      <dsp:txXfrm>
        <a:off x="5526097" y="2947706"/>
        <a:ext cx="2677361" cy="1243494"/>
      </dsp:txXfrm>
    </dsp:sp>
    <dsp:sp modelId="{4CA2DC25-692E-46E0-96BD-A87583DD09A8}">
      <dsp:nvSpPr>
        <dsp:cNvPr id="0" name=""/>
        <dsp:cNvSpPr/>
      </dsp:nvSpPr>
      <dsp:spPr>
        <a:xfrm>
          <a:off x="8290296" y="3115386"/>
          <a:ext cx="2682503" cy="111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kern="1200" dirty="0"/>
            <a:t>Opracowują nauczyciele</a:t>
          </a:r>
        </a:p>
      </dsp:txBody>
      <dsp:txXfrm>
        <a:off x="8290296" y="3115386"/>
        <a:ext cx="2682503" cy="1113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F8ADE-C8A7-4A94-8E44-F5B228DA5854}" type="datetimeFigureOut">
              <a:rPr lang="pl-PL" smtClean="0"/>
              <a:t>21.08.2025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FEA61-61A9-4B58-A04D-0BF1F20D9F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12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CD81A802-07E7-4E46-A20C-D4837D37C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FEB571-B9E9-40A3-987A-159D30A9EAB0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2352005-B6C0-43B2-B166-7EED4188B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5550E58-BC51-4295-923E-FA6C242C7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l-P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2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BB6E283-496F-4E01-A2D5-ABC59FF80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26D6C-C89C-4C6F-9E5F-D961BD1E655C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1C6CA7A-5EF4-429F-B1E7-B4C5E8AD9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932ACC9-D212-4D8C-9F2A-D0E96620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4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BB6E283-496F-4E01-A2D5-ABC59FF80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26D6C-C89C-4C6F-9E5F-D961BD1E655C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1C6CA7A-5EF4-429F-B1E7-B4C5E8AD9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932ACC9-D212-4D8C-9F2A-D0E96620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5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BB6E283-496F-4E01-A2D5-ABC59FF80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26D6C-C89C-4C6F-9E5F-D961BD1E655C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1C6CA7A-5EF4-429F-B1E7-B4C5E8AD9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932ACC9-D212-4D8C-9F2A-D0E96620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3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BB6E283-496F-4E01-A2D5-ABC59FF80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26D6C-C89C-4C6F-9E5F-D961BD1E655C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1C6CA7A-5EF4-429F-B1E7-B4C5E8AD9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932ACC9-D212-4D8C-9F2A-D0E96620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6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D5DC9-E40D-4139-B61F-0D33716F1D69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F26C6-3D55-4F19-B46B-F206256C9C2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C659-9C07-4C20-A979-7D23BA2F411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88CB2-D4AC-4142-9EE7-92C5A6EC5B49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09DD80-121D-4026-BC67-961E0A9FBEBE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8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AFC2-A3F9-441B-A7E3-95B23B9FC64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3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003DD-3009-44B6-B6EC-E0AD0534D15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4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2A748-0189-4F47-A6B8-AAA330EDF98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C7A9B-DFAF-4C52-9ADE-DC8A8BA67DD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2EF63-3400-40CD-9729-0FA3C3CC49D8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9743-7983-4E79-837F-82B2269F83A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0A1DA-1198-48C6-9296-50E9BF1E7D68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60B2B-9D0D-4894-BA92-84925C6CF772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E60E-7729-4118-BCCE-AC5B5B032FB2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39BCD-5517-4D67-8FA9-EA9F056220B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F2DA4-417E-4238-B01C-F87A36FD32BD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5B4CE-ACFA-4438-9121-CD80C6301821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40328-601E-4C0B-9673-C512BB4AC7DF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6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DB310-89DB-4553-AFAF-F5D4B1C7C5A2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AE7C-E033-41BC-B39A-885BE3D7D463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6C132-F9E5-4CB6-ACAD-16BDF8D838B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547D3-B48D-4527-85D3-8EFE6F516BB2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4314E-1C6F-4ECD-A66B-AEFCEDFCB61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2780F-5E91-4840-A7CA-CB0116A022E1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45352-74AF-4985-8A40-DF8FA42CCB8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D2DB3-16A4-45B6-BE20-6461F780A67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8ECB8-1CF3-41A2-B764-D82CEC32C19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E0C7-4F5A-4E4D-B454-3F45BD163AB9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20D59-1871-4706-A637-F79E1B3215E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534D4-91A7-4378-BDA3-F73202A6C912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499FB-B33F-45A4-B077-7FB84CC700DE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88202"/>
      </p:ext>
    </p:extLst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80F3-7A30-45A3-A293-1E670A5A686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23263"/>
      </p:ext>
    </p:extLst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5B22A-793E-4097-A87C-699B21ACF49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5970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BBB99-6A6D-497B-9D8D-F97A26FE0D33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1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8D083-0C3E-4862-86F0-6E3928A3461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323804"/>
      </p:ext>
    </p:extLst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00105-6B81-4F7F-A50E-5ACFD9B27807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57359"/>
      </p:ext>
    </p:extLst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F4F09-C3D3-443D-8546-B5E822A84B38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90809"/>
      </p:ext>
    </p:extLst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5C193-35D3-4841-AB01-6F8E38DBBD9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73949"/>
      </p:ext>
    </p:extLst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419C7-5136-437D-95EE-9D99B9BBAD7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13601"/>
      </p:ext>
    </p:extLst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FA1A1-C439-4D88-8AEC-8089E4298D3D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90250"/>
      </p:ext>
    </p:extLst>
  </p:cSld>
  <p:clrMapOvr>
    <a:masterClrMapping/>
  </p:clrMapOvr>
  <p:transition spd="slow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E03D1-52B7-4DAF-B787-897BEFD66FF7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49735"/>
      </p:ext>
    </p:extLst>
  </p:cSld>
  <p:clrMapOvr>
    <a:masterClrMapping/>
  </p:clrMapOvr>
  <p:transition spd="slow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C6B6A-A82C-49F7-A7AC-57F51ABB5B9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81255"/>
      </p:ext>
    </p:extLst>
  </p:cSld>
  <p:clrMapOvr>
    <a:masterClrMapping/>
  </p:clrMapOvr>
  <p:transition spd="slow">
    <p:check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F6144-AF6B-42A7-A84D-E9EFC8C0DB9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2567"/>
      </p:ext>
    </p:extLst>
  </p:cSld>
  <p:clrMapOvr>
    <a:masterClrMapping/>
  </p:clrMapOvr>
  <p:transition spd="slow">
    <p:check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75277-42EC-4FAC-92E9-F4256B4A2538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85137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C9-2841-4CD5-BFBF-632BF9848F46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596A2-DEE5-4021-862F-2B212F1C8CDD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006"/>
      </p:ext>
    </p:extLst>
  </p:cSld>
  <p:clrMapOvr>
    <a:masterClrMapping/>
  </p:clrMapOvr>
  <p:transition spd="slow">
    <p:check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DFFB2-B11C-4159-9DC0-7C543B001B89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13463"/>
      </p:ext>
    </p:extLst>
  </p:cSld>
  <p:clrMapOvr>
    <a:masterClrMapping/>
  </p:clrMapOvr>
  <p:transition spd="slow">
    <p:check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F8C09-7AB4-4326-9431-DD33FECF952D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18292"/>
      </p:ext>
    </p:extLst>
  </p:cSld>
  <p:clrMapOvr>
    <a:masterClrMapping/>
  </p:clrMapOvr>
  <p:transition spd="slow">
    <p:check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D9D4D-AE77-4819-9B3C-FCC45292832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8071"/>
      </p:ext>
    </p:extLst>
  </p:cSld>
  <p:clrMapOvr>
    <a:masterClrMapping/>
  </p:clrMapOvr>
  <p:transition spd="slow">
    <p:check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18BE0-5928-48D7-A0AE-6BF645CCFF90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1829"/>
      </p:ext>
    </p:extLst>
  </p:cSld>
  <p:clrMapOvr>
    <a:masterClrMapping/>
  </p:clrMapOvr>
  <p:transition spd="slow">
    <p:check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929DA-5F6D-4764-839B-546406619FF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09297"/>
      </p:ext>
    </p:extLst>
  </p:cSld>
  <p:clrMapOvr>
    <a:masterClrMapping/>
  </p:clrMapOvr>
  <p:transition spd="slow">
    <p:check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E5BC9-FCD4-4DFF-AAD8-716F867F3D8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34338"/>
      </p:ext>
    </p:extLst>
  </p:cSld>
  <p:clrMapOvr>
    <a:masterClrMapping/>
  </p:clrMapOvr>
  <p:transition spd="slow">
    <p:check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ECD98-7D76-43C5-B0B0-455F810AD883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2735"/>
      </p:ext>
    </p:extLst>
  </p:cSld>
  <p:clrMapOvr>
    <a:masterClrMapping/>
  </p:clrMapOvr>
  <p:transition spd="slow">
    <p:check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DC0CF-3775-4B9C-992C-C8ED2A8FABE3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54785"/>
      </p:ext>
    </p:extLst>
  </p:cSld>
  <p:clrMapOvr>
    <a:masterClrMapping/>
  </p:clrMapOvr>
  <p:transition spd="slow">
    <p:check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C5876-F9C5-46B5-804A-F409116A973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9196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3A158-2C0C-4988-B18C-A81AE56763E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54DC3-3E18-458A-973C-7C968431409F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10077"/>
      </p:ext>
    </p:extLst>
  </p:cSld>
  <p:clrMapOvr>
    <a:masterClrMapping/>
  </p:clrMapOvr>
  <p:transition spd="slow"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2969C-D203-490B-96A8-7CF641AAC95E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91329"/>
      </p:ext>
    </p:extLst>
  </p:cSld>
  <p:clrMapOvr>
    <a:masterClrMapping/>
  </p:clrMapOvr>
  <p:transition spd="slow">
    <p:check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9FD2F-CC90-4501-AB6E-EFE37B1B8F6D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51984"/>
      </p:ext>
    </p:extLst>
  </p:cSld>
  <p:clrMapOvr>
    <a:masterClrMapping/>
  </p:clrMapOvr>
  <p:transition spd="slow">
    <p:check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29493-D928-429F-9F7D-7D0A58F4A220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0335"/>
      </p:ext>
    </p:extLst>
  </p:cSld>
  <p:clrMapOvr>
    <a:masterClrMapping/>
  </p:clrMapOvr>
  <p:transition spd="slow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55D81-083B-4EF3-8FA4-F6E33F48DF6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0675"/>
      </p:ext>
    </p:extLst>
  </p:cSld>
  <p:clrMapOvr>
    <a:masterClrMapping/>
  </p:clrMapOvr>
  <p:transition spd="slow">
    <p:check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1C5C1-7C1E-4244-A9EC-1DDC4C023117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35013"/>
      </p:ext>
    </p:extLst>
  </p:cSld>
  <p:clrMapOvr>
    <a:masterClrMapping/>
  </p:clrMapOvr>
  <p:transition spd="slow">
    <p:check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FB315-DDFC-4612-B193-65D566A9A6A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23990"/>
      </p:ext>
    </p:extLst>
  </p:cSld>
  <p:clrMapOvr>
    <a:masterClrMapping/>
  </p:clrMapOvr>
  <p:transition spd="slow">
    <p:check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6545A-9544-49C2-8615-C79B37045E08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57298"/>
      </p:ext>
    </p:extLst>
  </p:cSld>
  <p:clrMapOvr>
    <a:masterClrMapping/>
  </p:clrMapOvr>
  <p:transition spd="slow">
    <p:check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276A9-B1F7-4734-84D6-25BFDCED025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067666"/>
      </p:ext>
    </p:extLst>
  </p:cSld>
  <p:clrMapOvr>
    <a:masterClrMapping/>
  </p:clrMapOvr>
  <p:transition spd="slow">
    <p:check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A8737-F0F9-420C-B542-BD692C64E4D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190467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85DFB-19CF-4276-9ABA-51421428FC2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4056-DF43-4514-9872-253C5325D0B4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86302"/>
      </p:ext>
    </p:extLst>
  </p:cSld>
  <p:clrMapOvr>
    <a:masterClrMapping/>
  </p:clrMapOvr>
  <p:transition spd="slow"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2216-BFF9-4261-882C-F2AF297A754B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57297"/>
      </p:ext>
    </p:extLst>
  </p:cSld>
  <p:clrMapOvr>
    <a:masterClrMapping/>
  </p:clrMapOvr>
  <p:transition spd="slow">
    <p:check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1C95B-B729-4C0F-B3AD-8F0021F4921F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89249"/>
      </p:ext>
    </p:extLst>
  </p:cSld>
  <p:clrMapOvr>
    <a:masterClrMapping/>
  </p:clrMapOvr>
  <p:transition spd="slow"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BC3EE-F7AF-4A55-A195-3A434DC61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69611F-D68F-49D5-85C8-B5D36685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47E79-3E2E-407B-A720-EA73BC2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ABA73-E3FA-40DE-913C-0C3AE36FEF7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9F39A5-F13D-4EE3-AB6C-51EBF9C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DECE5-F765-4174-AF03-B9330B7A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99B64-D20E-4ACA-844F-43A3D763E56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94317"/>
      </p:ext>
    </p:extLst>
  </p:cSld>
  <p:clrMapOvr>
    <a:masterClrMapping/>
  </p:clrMapOvr>
  <p:transition spd="slow">
    <p:check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24EA-D573-46DA-BCB0-45E0B8D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6338D-247D-45C9-A4EA-502B4196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3DEB52-0212-4033-A28A-1B3BF8FA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8F337-ACB5-4CB2-B362-AEF25454DD7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314485-3461-4253-AA07-BC5067E9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BD2E5-1432-475C-A0FB-1A39693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29847"/>
      </p:ext>
    </p:extLst>
  </p:cSld>
  <p:clrMapOvr>
    <a:masterClrMapping/>
  </p:clrMapOvr>
  <p:transition spd="slow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A011-D045-44AE-ACEF-91B3EE76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FC5B49-AC6A-4897-A9B0-673D8F32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212FD-5D25-4F8A-B79B-D59BE2B3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B88-0859-4B6E-BE95-36D22E04FB1E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C39E4D-284A-4065-9C97-167C57B2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445A97-9844-4985-ABB3-1EFB52C7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E9A8-E5EE-4177-867D-5DC5A83AD9A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960375"/>
      </p:ext>
    </p:extLst>
  </p:cSld>
  <p:clrMapOvr>
    <a:masterClrMapping/>
  </p:clrMapOvr>
  <p:transition spd="slow"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936B6-85D1-4EBC-87E3-41C9F888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EA357-2892-44A6-A1A1-1D08B60E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C5386E-94A6-4610-8999-55B5B5EE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4524A5-AB7A-4F78-AF7E-308EE73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91A48-928F-427C-AE76-7D9AD0608EBF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A5853B6-D200-4D27-86EE-B9149588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C8833E-2FBB-4E3E-8BDD-D991EBDB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494725"/>
      </p:ext>
    </p:extLst>
  </p:cSld>
  <p:clrMapOvr>
    <a:masterClrMapping/>
  </p:clrMapOvr>
  <p:transition spd="slow">
    <p:check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70955-A897-44B4-9355-30C53FDA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495EF-3BF6-4436-9AB0-69423ED1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6682EB-43EF-4506-AACD-1D75C768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7172DC-FA1B-4A02-9F05-4918D7E8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4102BB-2589-4FB2-AE6E-E49D0FFFC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D9A7AA9-8362-4EF5-9BC7-B7A1A5B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26593-EDDB-4E67-8762-B6FBE6FB0149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071C2E4-A1AC-44F9-A450-364ED02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6671466-1949-4799-8F11-D46D7271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28F85-C402-4ED5-92F6-C52A1800A51A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64450"/>
      </p:ext>
    </p:extLst>
  </p:cSld>
  <p:clrMapOvr>
    <a:masterClrMapping/>
  </p:clrMapOvr>
  <p:transition spd="slow">
    <p:check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7C3F2-6707-4E2E-A4E7-34B01DF7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D19FD7D-C542-46EE-9250-5CBA44D8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9F099-3807-42C3-8DF9-352495F995DA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3331AFD-6C77-4348-894D-52220E8B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E167E5-F936-443C-A12B-52591645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073F-AF9C-4B93-9CE2-1EBD4E8DC5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16999"/>
      </p:ext>
    </p:extLst>
  </p:cSld>
  <p:clrMapOvr>
    <a:masterClrMapping/>
  </p:clrMapOvr>
  <p:transition spd="slow">
    <p:check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E086836-E3E8-4343-8C5F-4525AEDC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86A8A-57AA-45CB-9853-3897FB61A036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3DF896-AC27-4326-AB96-74D44B4F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2F284D4-B3CF-4872-96A6-984FC81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A1B2C-23F6-48F1-A79D-31003B72040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02737"/>
      </p:ext>
    </p:extLst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4BD9D-E6A8-4489-AAFE-EA01D8EF218E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2F051-D2C2-4FD2-9756-CA6F8C7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FBD8D-6511-4810-AC5F-128A7F9E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5FD0F6-F407-47D4-ACB5-13845D7B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A1906FF-3B48-42E1-BFBD-0DF4E29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0D26-F687-4BA2-8A7C-31F20C580D91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8624809-B8E2-4C2F-9FE6-1C77CFA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2B4AEA5-80D8-490D-AA97-AACCC62E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F692-FB8A-4CA5-B678-213D77DCB5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05066"/>
      </p:ext>
    </p:extLst>
  </p:cSld>
  <p:clrMapOvr>
    <a:masterClrMapping/>
  </p:clrMapOvr>
  <p:transition spd="slow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EEC2-6A75-4B8A-852D-1E4139402275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604946"/>
      </p:ext>
    </p:extLst>
  </p:cSld>
  <p:clrMapOvr>
    <a:masterClrMapping/>
  </p:clrMapOvr>
  <p:transition spd="slow">
    <p:check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0F4B-66C1-475A-A4FE-E797095A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B9BF08-1D59-4A8F-BBB7-B56CF34D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B4025-FA65-4FD1-8998-1B1F91D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6CCBB-2D35-4234-9DD1-D717FFBE105C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302F-A5E9-47E4-8A48-F2FDC27D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34CFD2-3749-431D-A23C-AD81246C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5C4FC-B1F0-4610-97A2-C3789EDB704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95086"/>
      </p:ext>
    </p:extLst>
  </p:cSld>
  <p:clrMapOvr>
    <a:masterClrMapping/>
  </p:clrMapOvr>
  <p:transition spd="slow">
    <p:check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07F542-8A33-428E-BB5D-9DC3B1A6C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3C3787-66F4-491D-8CFC-8E7DFFD2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C55B3-33C8-4B05-A616-E818FB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3FEEB-D890-47F5-A254-B2DDCF725520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FA87AB-338D-493A-A049-104F8B4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FC5973-D69B-402B-B11F-BFEDE729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FC751-3C23-4963-8A91-DE3D4CCEF0C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71095"/>
      </p:ext>
    </p:extLst>
  </p:cSld>
  <p:clrMapOvr>
    <a:masterClrMapping/>
  </p:clrMapOvr>
  <p:transition spd="slow">
    <p:check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6B53FC5-99D6-409A-B400-61771CD0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95B8B-13B2-42B1-B8E4-B4FFA05720D3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B1E974E-3951-4E25-AD1E-84AD478B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82FE92B-D0D7-4E05-B6AE-299FEA13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049330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75F0A-2278-414A-BCA5-2798E31C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B772811-44AC-4D12-84EF-EF85C716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B9445C-EF1F-44CF-AF5E-02E4E926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071D0B6-A80C-4E99-B656-3420B07A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94185-777A-447B-BBE4-4B2DE41450F0}" type="datetime1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21.08.2025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EE18E2E-4717-4E37-B078-6FA3E216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026F322-661B-4C23-9DD2-EAA4AE21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AE63F-2D19-43A3-ACDA-4ED10E49112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tif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tif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tif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hyperlink" Target="http://www.oskko.edu.pl/kongres/" TargetMode="Externa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90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72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3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0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checker/>
  </p:transition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9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slow">
    <p:checker/>
  </p:transition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60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slow">
    <p:checker/>
  </p:transition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976F0F3-7A64-F8C5-2A7B-98961D13C15B}"/>
              </a:ext>
            </a:extLst>
          </p:cNvPr>
          <p:cNvSpPr/>
          <p:nvPr userDrawn="1"/>
        </p:nvSpPr>
        <p:spPr>
          <a:xfrm>
            <a:off x="-9691" y="6486295"/>
            <a:ext cx="12201691" cy="376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3">
                  <a:lumMod val="33000"/>
                  <a:lumOff val="67000"/>
                  <a:alpha val="71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1">
            <a:extLst>
              <a:ext uri="{FF2B5EF4-FFF2-40B4-BE49-F238E27FC236}">
                <a16:creationId xmlns:a16="http://schemas.microsoft.com/office/drawing/2014/main" id="{0A635E2F-AFFA-9465-499B-17234C568292}"/>
              </a:ext>
            </a:extLst>
          </p:cNvPr>
          <p:cNvSpPr txBox="1">
            <a:spLocks/>
          </p:cNvSpPr>
          <p:nvPr userDrawn="1"/>
        </p:nvSpPr>
        <p:spPr>
          <a:xfrm>
            <a:off x="9448800" y="61910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EBD1-CFAB-429D-9269-C3483BDE912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0FD4CE-1C68-1201-E8B5-2C2D54AA43DC}"/>
              </a:ext>
            </a:extLst>
          </p:cNvPr>
          <p:cNvSpPr txBox="1"/>
          <p:nvPr userDrawn="1"/>
        </p:nvSpPr>
        <p:spPr>
          <a:xfrm>
            <a:off x="0" y="651494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XVIII KONGRES ZARZĄDZANIA OŚWIATĄ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    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</a:rPr>
              <a:t>OSKKO, ŁÓDŹ, 6/7-9.10.2024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B00F15"/>
              </a:solidFill>
              <a:effectLst/>
              <a:uLnTx/>
              <a:uFillTx/>
              <a:latin typeface="Garamond" panose="02020404030301010803" pitchFamily="18" charset="0"/>
              <a:ea typeface="Champagne &amp; Limousines" panose="020B0502020202020204" pitchFamily="34" charset="0"/>
              <a:cs typeface="+mn-cs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36C9B81-B74A-89DB-4778-E381A552A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4" y="6541679"/>
            <a:ext cx="792480" cy="2682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52F8A7-0A80-C7AA-6BF5-15120C9DA88A}"/>
              </a:ext>
            </a:extLst>
          </p:cNvPr>
          <p:cNvSpPr txBox="1"/>
          <p:nvPr userDrawn="1"/>
        </p:nvSpPr>
        <p:spPr>
          <a:xfrm>
            <a:off x="9401735" y="6506277"/>
            <a:ext cx="283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B00F15"/>
                </a:solidFill>
                <a:effectLst/>
                <a:uLnTx/>
                <a:uFillTx/>
                <a:latin typeface="Garamond" panose="02020404030301010803" pitchFamily="18" charset="0"/>
                <a:ea typeface="Champagne &amp; Limousines" panose="020B050202020202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www.oskko.edu.pl/kongres/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2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checker/>
  </p:transition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news.pl/system-edukacji/szkoly/4432-czemu-sluzy-ocenianie-w-szkol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onitorpolski.gov.pl/DU/2024/996" TargetMode="Externa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FC371BE-041B-430F-AB23-CC2A2DA3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29" y="2687122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C042DD2-2ED1-4F86-8A21-4FE2935A2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842" y="26871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ole tekstowe 11">
            <a:extLst>
              <a:ext uri="{FF2B5EF4-FFF2-40B4-BE49-F238E27FC236}">
                <a16:creationId xmlns:a16="http://schemas.microsoft.com/office/drawing/2014/main" id="{D6000864-BFC0-4C28-A5C1-058FBEA1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569" y="2153213"/>
            <a:ext cx="842486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wymagania do oceniania.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Formułowanie i dostosowanie wymagań edukacyjnych.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alt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Alicja Kapcia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l-PL" altLang="pl-PL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47BD8-E7DD-42D3-A81C-575ECE56CFF9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365126"/>
            <a:ext cx="10262980" cy="5715269"/>
          </a:xfr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1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3600" dirty="0"/>
              <a:t>Taksonomia celów wg </a:t>
            </a:r>
            <a:r>
              <a:rPr lang="pl-PL" sz="3600" dirty="0" err="1"/>
              <a:t>Niemierki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8585" y="13684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4000" b="1" dirty="0"/>
              <a:t>Poziom wiadomości: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pl-PL" b="1" dirty="0"/>
              <a:t>Zapamiętanie wiadomości (A) </a:t>
            </a:r>
            <a:r>
              <a:rPr lang="pl-PL" dirty="0"/>
              <a:t>oznacza gotowość ucznia do przypomnienia sobie pewnych terminów, faktów, praw i teorii naukowych, zasad działania. Wiąże się to z elementarnym poziomem rozumienia wiadomości: uczeń nie powinien ich mylić ze sobą i zniekształcać. </a:t>
            </a:r>
            <a:br>
              <a:rPr lang="pl-PL" dirty="0"/>
            </a:br>
            <a:r>
              <a:rPr lang="pl-PL" b="1" dirty="0">
                <a:solidFill>
                  <a:srgbClr val="FF0000"/>
                </a:solidFill>
              </a:rPr>
              <a:t>Czasowniki</a:t>
            </a:r>
            <a:r>
              <a:rPr lang="pl-PL" dirty="0"/>
              <a:t> używane przy określaniu celów tej kategorii, to: wymienić elementy, podać, określić, zdefiniować, zidentyfikować, wyliczyć.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pl-PL" b="1" dirty="0"/>
              <a:t>Zrozumienie wiadomości (B) </a:t>
            </a:r>
            <a:r>
              <a:rPr lang="pl-PL" dirty="0"/>
              <a:t>oznacza, że uczeń potrafi przedstawić je w innej formie, niż je zapamiętał, uporządkować i streścić, uczynić podstawą prostego wnioskowania. </a:t>
            </a:r>
            <a:br>
              <a:rPr lang="pl-PL" dirty="0"/>
            </a:br>
            <a:r>
              <a:rPr lang="pl-PL" b="1" dirty="0">
                <a:solidFill>
                  <a:srgbClr val="FF0000"/>
                </a:solidFill>
              </a:rPr>
              <a:t>Czasowniki</a:t>
            </a:r>
            <a:r>
              <a:rPr lang="pl-PL" dirty="0"/>
              <a:t> używane przy określaniu celów tej kategorii, to: wyjaśnić, scharakteryzować, streścić, rozpoznać, rozróżnić, uzasadnić, zilustrować.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pl-PL" sz="3600" dirty="0">
                <a:solidFill>
                  <a:prstClr val="black"/>
                </a:solidFill>
              </a:rPr>
              <a:t>Taksonomia celów wg </a:t>
            </a:r>
            <a:r>
              <a:rPr lang="pl-PL" sz="3600" dirty="0" err="1">
                <a:solidFill>
                  <a:prstClr val="black"/>
                </a:solidFill>
              </a:rPr>
              <a:t>Niemierki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36607" y="1340404"/>
            <a:ext cx="10118785" cy="46377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5100" b="1" dirty="0"/>
              <a:t>Poziom umiejętności: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4600" b="1" dirty="0"/>
              <a:t>Stosowanie wiadomości w sytuacjach typowych (C) </a:t>
            </a:r>
            <a:r>
              <a:rPr lang="pl-PL" sz="4600" dirty="0"/>
              <a:t>oznacza opanowanie przez ucznia umiejętności praktycznego posługiwania się wiadomościami według podanych mu uprzednio wzorów. Cel, do którego wiadomości mają być stosowane, nie powinien być bardzo odległy od celów osiąganych w toku ćwiczeń szkolnych. </a:t>
            </a:r>
            <a:br>
              <a:rPr lang="pl-PL" sz="4600" dirty="0"/>
            </a:br>
            <a:r>
              <a:rPr lang="pl-PL" sz="4600" b="1" dirty="0">
                <a:solidFill>
                  <a:srgbClr val="FF0000"/>
                </a:solidFill>
              </a:rPr>
              <a:t>Czasowniki</a:t>
            </a:r>
            <a:r>
              <a:rPr lang="pl-PL" sz="4600" dirty="0"/>
              <a:t> używane przy określaniu celów tej kategorii, to: wykonać, rozwiązać, zastosować, skonstruować, porównać, określić, narysować, sklasyfikować, zmierzyć, połączyć, zaprojektować, wybrać sposób, wykreślić.</a:t>
            </a:r>
            <a:br>
              <a:rPr lang="pl-PL" sz="4600" dirty="0"/>
            </a:br>
            <a:endParaRPr lang="pl-PL" sz="4600" dirty="0"/>
          </a:p>
          <a:p>
            <a:pPr marL="0" indent="0">
              <a:buNone/>
            </a:pPr>
            <a:r>
              <a:rPr lang="pl-PL" sz="4600" b="1" dirty="0"/>
              <a:t>Stosowanie wiadomości w sytuacjach problemowych (D) </a:t>
            </a:r>
            <a:r>
              <a:rPr lang="pl-PL" sz="4600" dirty="0"/>
              <a:t>oznacza opanowanie przez ucznia umiejętności formułowania i rozwiązywania problemów, dokonywania analizy </a:t>
            </a:r>
            <a:br>
              <a:rPr lang="pl-PL" sz="4600" dirty="0"/>
            </a:br>
            <a:r>
              <a:rPr lang="pl-PL" sz="4600" dirty="0"/>
              <a:t>i syntezy nowych dla niego zjawisk, formułowania planu działania, tworzenia oryginalnych przedmiotów, wartościowania przedmiotów według pewnych kryteriów. </a:t>
            </a:r>
            <a:br>
              <a:rPr lang="pl-PL" sz="4600" dirty="0"/>
            </a:br>
            <a:r>
              <a:rPr lang="pl-PL" sz="4600" b="1" dirty="0">
                <a:solidFill>
                  <a:srgbClr val="FF0000"/>
                </a:solidFill>
              </a:rPr>
              <a:t>Czasowniki</a:t>
            </a:r>
            <a:r>
              <a:rPr lang="pl-PL" sz="4600" dirty="0"/>
              <a:t> używane przy określaniu celów tej kategorii, to: udowodnić, przewidzieć, wykryć, zanalizować, ocenić, zaplanować, zaproponować, opracować.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Poziomy wymagań wg </a:t>
            </a:r>
            <a:r>
              <a:rPr lang="pl-PL" sz="3600" dirty="0" err="1"/>
              <a:t>Niemierki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99656" y="1988841"/>
            <a:ext cx="7211144" cy="280831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 - poziom konieczny</a:t>
            </a:r>
          </a:p>
          <a:p>
            <a:pPr marL="0" indent="0">
              <a:buNone/>
            </a:pPr>
            <a:r>
              <a:rPr lang="pl-PL" dirty="0"/>
              <a:t>P - poziom podstawowy</a:t>
            </a:r>
          </a:p>
          <a:p>
            <a:pPr marL="0" indent="0">
              <a:buNone/>
            </a:pPr>
            <a:r>
              <a:rPr lang="pl-PL" dirty="0"/>
              <a:t>R - poziom rozszerzający, </a:t>
            </a:r>
          </a:p>
          <a:p>
            <a:pPr marL="0" indent="0">
              <a:buNone/>
            </a:pPr>
            <a:r>
              <a:rPr lang="pl-PL" dirty="0"/>
              <a:t>D - poziom dopełniający.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7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taksonomia SOLO?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Pięć poziomów złożoności uczenia się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Taksonomia SOLO została zaproponowana przez australijskiego psychologa edukacyjnego Johna B. </a:t>
            </a:r>
            <a:r>
              <a:rPr lang="pl-PL" sz="2400" dirty="0" err="1"/>
              <a:t>Biggsa</a:t>
            </a:r>
            <a:r>
              <a:rPr lang="pl-PL" sz="2400" dirty="0"/>
              <a:t> i Kevina </a:t>
            </a:r>
            <a:r>
              <a:rPr lang="pl-PL" sz="2400" dirty="0" err="1"/>
              <a:t>Collisa</a:t>
            </a:r>
            <a:r>
              <a:rPr lang="pl-PL" sz="2400" dirty="0"/>
              <a:t> w ich książce: </a:t>
            </a:r>
          </a:p>
          <a:p>
            <a:pPr marL="0" indent="0" algn="ctr">
              <a:buNone/>
            </a:pPr>
            <a:r>
              <a:rPr lang="pl-PL" sz="2400" dirty="0" err="1">
                <a:solidFill>
                  <a:srgbClr val="0070C0"/>
                </a:solidFill>
              </a:rPr>
              <a:t>Evaluating</a:t>
            </a:r>
            <a:r>
              <a:rPr lang="pl-PL" sz="2400" dirty="0">
                <a:solidFill>
                  <a:srgbClr val="0070C0"/>
                </a:solidFill>
              </a:rPr>
              <a:t> the </a:t>
            </a:r>
            <a:r>
              <a:rPr lang="pl-PL" sz="2400" dirty="0" err="1">
                <a:solidFill>
                  <a:srgbClr val="0070C0"/>
                </a:solidFill>
              </a:rPr>
              <a:t>Quality</a:t>
            </a:r>
            <a:r>
              <a:rPr lang="pl-PL" sz="2400" dirty="0">
                <a:solidFill>
                  <a:srgbClr val="0070C0"/>
                </a:solidFill>
              </a:rPr>
              <a:t> of Learning: The SOLO </a:t>
            </a:r>
            <a:r>
              <a:rPr lang="pl-PL" sz="2400" dirty="0" err="1">
                <a:solidFill>
                  <a:srgbClr val="0070C0"/>
                </a:solidFill>
              </a:rPr>
              <a:t>Taxonomy</a:t>
            </a:r>
            <a:r>
              <a:rPr lang="pl-PL" sz="2400" dirty="0">
                <a:solidFill>
                  <a:srgbClr val="0070C0"/>
                </a:solidFill>
              </a:rPr>
              <a:t> </a:t>
            </a:r>
            <a:br>
              <a:rPr lang="pl-PL" sz="2400" dirty="0">
                <a:solidFill>
                  <a:srgbClr val="0070C0"/>
                </a:solidFill>
              </a:rPr>
            </a:br>
            <a:r>
              <a:rPr lang="pl-PL" sz="2400" dirty="0">
                <a:solidFill>
                  <a:srgbClr val="0070C0"/>
                </a:solidFill>
              </a:rPr>
              <a:t>z 1982 roku.</a:t>
            </a:r>
          </a:p>
          <a:p>
            <a:pPr marL="0" indent="0" algn="ctr">
              <a:buNone/>
            </a:pPr>
            <a:endParaRPr lang="pl-PL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444444"/>
                </a:solidFill>
                <a:latin typeface="Open Sans"/>
              </a:rPr>
              <a:t>S</a:t>
            </a:r>
            <a:r>
              <a:rPr lang="en-US" sz="2400" dirty="0">
                <a:solidFill>
                  <a:srgbClr val="444444"/>
                </a:solidFill>
                <a:latin typeface="Open Sans"/>
              </a:rPr>
              <a:t>tructure of the </a:t>
            </a:r>
            <a:r>
              <a:rPr lang="en-US" sz="2800" b="1" dirty="0">
                <a:solidFill>
                  <a:srgbClr val="444444"/>
                </a:solidFill>
                <a:latin typeface="Open Sans"/>
              </a:rPr>
              <a:t>O</a:t>
            </a:r>
            <a:r>
              <a:rPr lang="en-US" sz="2400" dirty="0">
                <a:solidFill>
                  <a:srgbClr val="444444"/>
                </a:solidFill>
                <a:latin typeface="Open Sans"/>
              </a:rPr>
              <a:t>bserved </a:t>
            </a:r>
            <a:r>
              <a:rPr lang="en-US" sz="2800" b="1" dirty="0">
                <a:solidFill>
                  <a:srgbClr val="444444"/>
                </a:solidFill>
                <a:latin typeface="Open Sans"/>
              </a:rPr>
              <a:t>L</a:t>
            </a:r>
            <a:r>
              <a:rPr lang="en-US" sz="2400" dirty="0">
                <a:solidFill>
                  <a:srgbClr val="444444"/>
                </a:solidFill>
                <a:latin typeface="Open Sans"/>
              </a:rPr>
              <a:t>earning </a:t>
            </a:r>
            <a:r>
              <a:rPr lang="en-US" sz="2800" b="1" dirty="0">
                <a:solidFill>
                  <a:srgbClr val="444444"/>
                </a:solidFill>
                <a:latin typeface="Open Sans"/>
              </a:rPr>
              <a:t>O</a:t>
            </a:r>
            <a:r>
              <a:rPr lang="en-US" sz="2400" dirty="0">
                <a:solidFill>
                  <a:srgbClr val="444444"/>
                </a:solidFill>
                <a:latin typeface="Open Sans"/>
              </a:rPr>
              <a:t>utcome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Pięć poziomów taksonomii SOLO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079" y="1367992"/>
            <a:ext cx="6849374" cy="5137030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3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Pięć poziomów taksonomii SOLO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7907"/>
            <a:ext cx="8818225" cy="517441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609161" y="2353470"/>
            <a:ext cx="3510951" cy="224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1. Poziom </a:t>
            </a:r>
            <a:r>
              <a:rPr kumimoji="0" lang="pl-PL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prestrukturalny</a:t>
            </a:r>
            <a:endParaRPr kumimoji="0" lang="pl-PL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2. Poziom </a:t>
            </a:r>
            <a:r>
              <a:rPr kumimoji="0" lang="pl-PL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unistrukturalny</a:t>
            </a:r>
            <a:endParaRPr kumimoji="0" lang="pl-PL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3. Poziom </a:t>
            </a:r>
            <a:r>
              <a:rPr kumimoji="0" lang="pl-PL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multistrukturalny</a:t>
            </a:r>
            <a:endParaRPr kumimoji="0" lang="pl-PL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4. Poziom relacyjny</a:t>
            </a:r>
          </a:p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5. Rozszerzony poziom abstrakcyjny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41" y="226825"/>
            <a:ext cx="9105903" cy="6494651"/>
          </a:xfr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300" b="1" dirty="0">
                <a:solidFill>
                  <a:prstClr val="black"/>
                </a:solidFill>
              </a:rPr>
              <a:t>Taksonomia </a:t>
            </a:r>
            <a:r>
              <a:rPr lang="pl-PL" sz="3300" b="1" dirty="0" err="1">
                <a:solidFill>
                  <a:prstClr val="black"/>
                </a:solidFill>
              </a:rPr>
              <a:t>Blooma</a:t>
            </a:r>
            <a:r>
              <a:rPr lang="pl-PL" sz="3300" b="1" dirty="0">
                <a:solidFill>
                  <a:prstClr val="black"/>
                </a:solidFill>
              </a:rPr>
              <a:t> – sfera kognitywna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CD4938"/>
                </a:solidFill>
                <a:latin typeface="inherit"/>
              </a:rPr>
              <a:t>Wiedza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kategoria podstawowa, skupiająca się na umiejętności pamiętania i przywoływania z pamięci pojęć, faktów, terminologii, sposobów postępowania, metod i modeli.</a:t>
            </a:r>
          </a:p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F89D1B"/>
                </a:solidFill>
                <a:latin typeface="inherit"/>
              </a:rPr>
              <a:t>Rozumienie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to umiejętność wytłumaczenia i interpretacji znaczenia pojęć, porównywania i wnioskowania na bazie zapamiętanych informacji.</a:t>
            </a:r>
          </a:p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22B3D1"/>
                </a:solidFill>
                <a:latin typeface="inherit"/>
              </a:rPr>
              <a:t>Zastosowanie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koncentruje się na użyciu informacji, ich zastosowaniu do rozwiązania znanych problemów, poprzez wybór rozwiązania z zamkniętej listy.</a:t>
            </a:r>
          </a:p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6CA543"/>
                </a:solidFill>
                <a:latin typeface="inherit"/>
              </a:rPr>
              <a:t>Analiza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wymaga umiejętności rozpoznania elementów składowych, a także powiązań i relacji między elementami jakiejś struktury, co prowadzi do wnioskowania i rozwiązywania problemów poprzez podanie własnej odpowiedzi.</a:t>
            </a:r>
          </a:p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811F6D"/>
                </a:solidFill>
                <a:latin typeface="inherit"/>
              </a:rPr>
              <a:t>Synteza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to umiejętność dobrania i zestawienia elementów składowych w nową strukturę, pozwala na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b="1" dirty="0">
                <a:solidFill>
                  <a:srgbClr val="811F6D"/>
                </a:solidFill>
                <a:latin typeface="inherit"/>
              </a:rPr>
              <a:t>tworzenie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nowej informacji, nowych odpowiedzi i unikalnych rozwiązań problemów.</a:t>
            </a:r>
          </a:p>
          <a:p>
            <a:pPr fontAlgn="base">
              <a:spcAft>
                <a:spcPts val="600"/>
              </a:spcAft>
              <a:buFont typeface="+mj-lt"/>
              <a:buAutoNum type="arabicPeriod"/>
            </a:pPr>
            <a:r>
              <a:rPr lang="pl-PL" b="1" dirty="0">
                <a:solidFill>
                  <a:srgbClr val="757C81"/>
                </a:solidFill>
                <a:latin typeface="inherit"/>
              </a:rPr>
              <a:t>Ewaluacja</a:t>
            </a:r>
            <a:r>
              <a:rPr lang="pl-PL" dirty="0">
                <a:solidFill>
                  <a:srgbClr val="676767"/>
                </a:solidFill>
                <a:latin typeface="inherit"/>
              </a:rPr>
              <a:t> </a:t>
            </a:r>
            <a:r>
              <a:rPr lang="pl-PL" dirty="0">
                <a:latin typeface="inherit"/>
              </a:rPr>
              <a:t>– koncentruje się na ocenianiu i wartościowaniu informacji z uwagi na jakieś kryterium, czy cel, a także tworzenie własnych kryteriów oceny i argumentowaniu.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9536" y="476672"/>
            <a:ext cx="8229600" cy="77809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spcAft>
                <a:spcPts val="1200"/>
              </a:spcAft>
            </a:pPr>
            <a:r>
              <a:rPr lang="pl-PL" sz="3300" b="1" dirty="0">
                <a:ea typeface="+mn-ea"/>
                <a:cs typeface="+mn-cs"/>
              </a:rPr>
              <a:t>Taksonomia </a:t>
            </a:r>
            <a:r>
              <a:rPr lang="pl-PL" sz="3300" b="1" dirty="0" err="1">
                <a:ea typeface="+mn-ea"/>
                <a:cs typeface="+mn-cs"/>
              </a:rPr>
              <a:t>Blooma</a:t>
            </a:r>
            <a:r>
              <a:rPr lang="pl-PL" sz="3300" b="1" dirty="0">
                <a:ea typeface="+mn-ea"/>
                <a:cs typeface="+mn-cs"/>
              </a:rPr>
              <a:t> – sfera kognitywna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Wiedza</a:t>
            </a:r>
            <a:r>
              <a:rPr lang="pl-PL" sz="2800" dirty="0"/>
              <a:t>: przypomnij, wymień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Rozumienie</a:t>
            </a:r>
            <a:r>
              <a:rPr lang="pl-PL" sz="2800" dirty="0"/>
              <a:t>: wytłumacz, opisz, zilustruj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Stosowanie</a:t>
            </a:r>
            <a:r>
              <a:rPr lang="pl-PL" sz="2800" dirty="0"/>
              <a:t>: wybierz, rozwiąż, zastosuj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Analiza</a:t>
            </a:r>
            <a:r>
              <a:rPr lang="pl-PL" sz="2800" dirty="0"/>
              <a:t>: opisz strukturę i znajdź wzory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Synteza</a:t>
            </a:r>
            <a:r>
              <a:rPr lang="pl-PL" sz="2800" dirty="0"/>
              <a:t>: uogólnij, podsumuj, zaprojektuj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pl-PL" sz="2800" b="1" dirty="0"/>
              <a:t>Ewaluacja</a:t>
            </a:r>
            <a:r>
              <a:rPr lang="pl-PL" sz="2800" dirty="0"/>
              <a:t>: sformułuj opinie na podstawie uzasadnionych argumentów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stosowany system oceniania nie pomaga uczniowi się uczyć, zaś </a:t>
            </a:r>
            <a:r>
              <a:rPr lang="pl-PL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nauczycielowi prawidłowo </a:t>
            </a:r>
            <a:r>
              <a:rPr lang="pl-PL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planować procesu nauczania, to znaczy, że nie jest on właściwy.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Danuta Sterna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Zobacz:  </a:t>
            </a:r>
            <a:r>
              <a:rPr lang="pl-PL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https://www.edunews.pl/system-edukacji/szkoly/4432-czemu-sluzy-ocenianie-w-szkole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[dostęp: 16.08.2024 r.]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0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" y="146649"/>
            <a:ext cx="11935531" cy="6209702"/>
          </a:xfr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29600" cy="778098"/>
          </a:xfrm>
        </p:spPr>
        <p:txBody>
          <a:bodyPr/>
          <a:lstStyle/>
          <a:p>
            <a:pPr eaLnBrk="1" hangingPunct="1"/>
            <a:r>
              <a:rPr lang="pl-PL" sz="3200" b="1" dirty="0">
                <a:solidFill>
                  <a:srgbClr val="000000"/>
                </a:solidFill>
              </a:rPr>
              <a:t>Wymagania edukacyjne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1544" y="1484785"/>
            <a:ext cx="8229600" cy="4525963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pl-PL" sz="2400" dirty="0">
                <a:solidFill>
                  <a:srgbClr val="000000"/>
                </a:solidFill>
              </a:rPr>
              <a:t>Wymagania edukacyjne są oczekiwanymi przez nauczyciela </a:t>
            </a:r>
            <a:br>
              <a:rPr lang="pl-PL" sz="2400" dirty="0">
                <a:solidFill>
                  <a:srgbClr val="000000"/>
                </a:solidFill>
              </a:rPr>
            </a:br>
            <a:r>
              <a:rPr lang="pl-PL" sz="2400" dirty="0">
                <a:solidFill>
                  <a:srgbClr val="000000"/>
                </a:solidFill>
              </a:rPr>
              <a:t>osiągnięciami ucznia.</a:t>
            </a:r>
          </a:p>
          <a:p>
            <a:pPr marL="0" indent="0" algn="ctr">
              <a:buNone/>
              <a:defRPr/>
            </a:pPr>
            <a:endParaRPr lang="pl-PL" sz="2400" dirty="0">
              <a:solidFill>
                <a:srgbClr val="000000"/>
              </a:solidFill>
            </a:endParaRPr>
          </a:p>
          <a:p>
            <a:pPr marL="0" indent="0" algn="ctr">
              <a:buNone/>
              <a:defRPr/>
            </a:pPr>
            <a:r>
              <a:rPr lang="pl-PL" sz="2400" b="1" dirty="0">
                <a:solidFill>
                  <a:srgbClr val="FF0000"/>
                </a:solidFill>
              </a:rPr>
              <a:t>Nauczyciel formułuje wymagania edukacyjne </a:t>
            </a:r>
            <a:br>
              <a:rPr lang="pl-PL" sz="2400" b="1" dirty="0">
                <a:solidFill>
                  <a:srgbClr val="FF0000"/>
                </a:solidFill>
              </a:rPr>
            </a:br>
            <a:r>
              <a:rPr lang="pl-PL" sz="2400" b="1" dirty="0">
                <a:solidFill>
                  <a:srgbClr val="FF0000"/>
                </a:solidFill>
              </a:rPr>
              <a:t>w oparciu o realizowany program nauczania.</a:t>
            </a:r>
            <a:br>
              <a:rPr lang="pl-PL" sz="2400" b="1" dirty="0">
                <a:solidFill>
                  <a:srgbClr val="FF0000"/>
                </a:solidFill>
              </a:rPr>
            </a:br>
            <a:endParaRPr lang="pl-PL" sz="2400" b="1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r>
              <a:rPr lang="pl-PL" sz="2400" dirty="0"/>
              <a:t>Ustalając wymagania nauczyciel dokonuje ostatecznej selekcji elementów treści nauczania, rozsądnie zmniejszając ich liczbę - projektuje wymagania edukacyjne.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36245"/>
          </a:xfrm>
        </p:spPr>
        <p:txBody>
          <a:bodyPr>
            <a:normAutofit/>
          </a:bodyPr>
          <a:lstStyle/>
          <a:p>
            <a:r>
              <a:rPr lang="pl-PL" sz="3200" dirty="0"/>
              <a:t>Formułowanie wymagań edukacyjnych – konstrukcja wg </a:t>
            </a:r>
            <a:r>
              <a:rPr lang="pl-PL" sz="3200" dirty="0" err="1"/>
              <a:t>Blooma</a:t>
            </a:r>
            <a:endParaRPr lang="pl-PL" sz="3200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983410" y="957530"/>
          <a:ext cx="10524229" cy="5267458"/>
        </p:xfrm>
        <a:graphic>
          <a:graphicData uri="http://schemas.openxmlformats.org/drawingml/2006/table">
            <a:tbl>
              <a:tblPr firstRow="1" firstCol="1" bandRow="1"/>
              <a:tblGrid>
                <a:gridCol w="230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3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Rzeczownik/</a:t>
                      </a:r>
                      <a:b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fraza z rzeczownikiem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Czasownik/</a:t>
                      </a:r>
                      <a:b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fraza z czasownikiem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Sposób realizacji danej aktywności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Poziom taksonomiczny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Wskazuje kto wykonuje zadanie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Opisuje wymagane zachowanie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Opisuje konkretne narzędzie, rezultat, miernik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wymienia nazwy czworokątów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 podstawie ich własności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Wiedza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porządkuje podane wyrazy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według kolejności alfabetycznej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Rozumienie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wyznacza cenę po podwyżce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stosując obliczenia procentowe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Zastosowanie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porównuje i znajduje różnice w budowie owadów i pajęczaków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wykorzystując ich charakterystyczne cechy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Analiza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tworzy zakończenie historii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uwzględniając cechy bohaterów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Synteza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Uczeń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ocenia, które postacie z powieści zasługują na uznanie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podając co najmniej dwa argumenty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Ewaluacja 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4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124"/>
          </a:xfrm>
        </p:spPr>
        <p:txBody>
          <a:bodyPr>
            <a:normAutofit/>
          </a:bodyPr>
          <a:lstStyle/>
          <a:p>
            <a:r>
              <a:rPr lang="pl-PL" sz="2800" b="1" dirty="0"/>
              <a:t>Wymagania edukacyjne na poszczególne stopnie – Geografia klasa VII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609601" y="1132968"/>
          <a:ext cx="10972798" cy="4707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535">
                  <a:extLst>
                    <a:ext uri="{9D8B030D-6E8A-4147-A177-3AD203B41FA5}">
                      <a16:colId xmlns:a16="http://schemas.microsoft.com/office/drawing/2014/main" val="892635430"/>
                    </a:ext>
                  </a:extLst>
                </a:gridCol>
                <a:gridCol w="2100840">
                  <a:extLst>
                    <a:ext uri="{9D8B030D-6E8A-4147-A177-3AD203B41FA5}">
                      <a16:colId xmlns:a16="http://schemas.microsoft.com/office/drawing/2014/main" val="539826503"/>
                    </a:ext>
                  </a:extLst>
                </a:gridCol>
                <a:gridCol w="2010025">
                  <a:extLst>
                    <a:ext uri="{9D8B030D-6E8A-4147-A177-3AD203B41FA5}">
                      <a16:colId xmlns:a16="http://schemas.microsoft.com/office/drawing/2014/main" val="2958862510"/>
                    </a:ext>
                  </a:extLst>
                </a:gridCol>
                <a:gridCol w="2016078">
                  <a:extLst>
                    <a:ext uri="{9D8B030D-6E8A-4147-A177-3AD203B41FA5}">
                      <a16:colId xmlns:a16="http://schemas.microsoft.com/office/drawing/2014/main" val="331785359"/>
                    </a:ext>
                  </a:extLst>
                </a:gridCol>
                <a:gridCol w="1760588">
                  <a:extLst>
                    <a:ext uri="{9D8B030D-6E8A-4147-A177-3AD203B41FA5}">
                      <a16:colId xmlns:a16="http://schemas.microsoft.com/office/drawing/2014/main" val="1390956929"/>
                    </a:ext>
                  </a:extLst>
                </a:gridCol>
                <a:gridCol w="1709732">
                  <a:extLst>
                    <a:ext uri="{9D8B030D-6E8A-4147-A177-3AD203B41FA5}">
                      <a16:colId xmlns:a16="http://schemas.microsoft.com/office/drawing/2014/main" val="4165808387"/>
                    </a:ext>
                  </a:extLst>
                </a:gridCol>
              </a:tblGrid>
              <a:tr h="359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pl-PL" sz="1500" dirty="0">
                          <a:solidFill>
                            <a:schemeClr val="tx1"/>
                          </a:solidFill>
                          <a:effectLst/>
                        </a:rPr>
                        <a:t>Treści/ocena</a:t>
                      </a:r>
                      <a:endParaRPr lang="pl-PL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Dopuszczający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Dostateczny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Dobry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Bardzo dobry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Celujący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077454"/>
                  </a:ext>
                </a:extLst>
              </a:tr>
              <a:tr h="2708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Polskie lasy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wskazuje</a:t>
                      </a:r>
                      <a:r>
                        <a:rPr lang="pl-PL" sz="1600" dirty="0">
                          <a:effectLst/>
                        </a:rPr>
                        <a:t> na mapie obszary Polski charakteryzujące się największą i najmniejszą lesistością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wymienia</a:t>
                      </a:r>
                      <a:r>
                        <a:rPr lang="pl-PL" sz="1600" dirty="0">
                          <a:effectLst/>
                        </a:rPr>
                        <a:t> rodzaje lasów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</a:t>
                      </a:r>
                      <a:r>
                        <a:rPr lang="pl-PL" sz="1600" b="1" dirty="0">
                          <a:effectLst/>
                        </a:rPr>
                        <a:t>charakteryzuje</a:t>
                      </a:r>
                      <a:r>
                        <a:rPr lang="pl-PL" sz="1600" baseline="0" dirty="0">
                          <a:effectLst/>
                        </a:rPr>
                        <a:t> </a:t>
                      </a:r>
                      <a:r>
                        <a:rPr lang="pl-PL" sz="1600" dirty="0">
                          <a:effectLst/>
                        </a:rPr>
                        <a:t>poszczególne rodzaje lasów ze względu na skład gatunkowy i siedlisko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wyjaśnia</a:t>
                      </a:r>
                      <a:r>
                        <a:rPr lang="pl-PL" sz="1600" dirty="0">
                          <a:effectLst/>
                        </a:rPr>
                        <a:t> zależności między warunkami klimatycznymi a szatą roślinną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porównuje</a:t>
                      </a:r>
                      <a:r>
                        <a:rPr lang="pl-PL" sz="1600" baseline="0" dirty="0">
                          <a:effectLst/>
                        </a:rPr>
                        <a:t> </a:t>
                      </a:r>
                      <a:r>
                        <a:rPr lang="pl-PL" sz="1600" dirty="0">
                          <a:effectLst/>
                        </a:rPr>
                        <a:t>zbiorowiska leśne w różnych częściach Polski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wyjaśnia</a:t>
                      </a:r>
                      <a:r>
                        <a:rPr lang="pl-PL" sz="1600" baseline="0" dirty="0">
                          <a:effectLst/>
                        </a:rPr>
                        <a:t> </a:t>
                      </a:r>
                      <a:r>
                        <a:rPr lang="pl-PL" sz="1600" dirty="0">
                          <a:effectLst/>
                        </a:rPr>
                        <a:t>przestrzenne zróżnicowanie wskaźnika lesistości w Polsce oraz na tle Europy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 </a:t>
                      </a:r>
                      <a:r>
                        <a:rPr lang="pl-PL" sz="1600" b="1" dirty="0">
                          <a:effectLst/>
                        </a:rPr>
                        <a:t>ocenia</a:t>
                      </a:r>
                      <a:r>
                        <a:rPr lang="pl-PL" sz="1600" baseline="0" dirty="0">
                          <a:effectLst/>
                        </a:rPr>
                        <a:t> </a:t>
                      </a:r>
                      <a:r>
                        <a:rPr lang="pl-PL" sz="1600" dirty="0">
                          <a:effectLst/>
                        </a:rPr>
                        <a:t>potrzebę racjonalnej gospodarki leśnej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166924"/>
                  </a:ext>
                </a:extLst>
              </a:tr>
              <a:tr h="938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Taksonomia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Blooma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Wiedza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Wiedza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Rozumienie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Analiza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2000" dirty="0">
                          <a:effectLst/>
                        </a:rPr>
                        <a:t>Synteza</a:t>
                      </a:r>
                    </a:p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2000" dirty="0">
                          <a:effectLst/>
                        </a:rPr>
                        <a:t>Ewaluacja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905920"/>
                  </a:ext>
                </a:extLst>
              </a:tr>
              <a:tr h="701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Taksonomia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Niemierki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B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C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516610"/>
                  </a:ext>
                </a:extLst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Wymagania edukacyjne na poszczególne stopnie – Matematyka klasa VIII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609602" y="1250829"/>
          <a:ext cx="10972797" cy="4766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592">
                  <a:extLst>
                    <a:ext uri="{9D8B030D-6E8A-4147-A177-3AD203B41FA5}">
                      <a16:colId xmlns:a16="http://schemas.microsoft.com/office/drawing/2014/main" val="683612961"/>
                    </a:ext>
                  </a:extLst>
                </a:gridCol>
                <a:gridCol w="2058914">
                  <a:extLst>
                    <a:ext uri="{9D8B030D-6E8A-4147-A177-3AD203B41FA5}">
                      <a16:colId xmlns:a16="http://schemas.microsoft.com/office/drawing/2014/main" val="1118168791"/>
                    </a:ext>
                  </a:extLst>
                </a:gridCol>
                <a:gridCol w="2058914">
                  <a:extLst>
                    <a:ext uri="{9D8B030D-6E8A-4147-A177-3AD203B41FA5}">
                      <a16:colId xmlns:a16="http://schemas.microsoft.com/office/drawing/2014/main" val="536246626"/>
                    </a:ext>
                  </a:extLst>
                </a:gridCol>
                <a:gridCol w="1888144">
                  <a:extLst>
                    <a:ext uri="{9D8B030D-6E8A-4147-A177-3AD203B41FA5}">
                      <a16:colId xmlns:a16="http://schemas.microsoft.com/office/drawing/2014/main" val="2374571099"/>
                    </a:ext>
                  </a:extLst>
                </a:gridCol>
                <a:gridCol w="1888144">
                  <a:extLst>
                    <a:ext uri="{9D8B030D-6E8A-4147-A177-3AD203B41FA5}">
                      <a16:colId xmlns:a16="http://schemas.microsoft.com/office/drawing/2014/main" val="3645229436"/>
                    </a:ext>
                  </a:extLst>
                </a:gridCol>
                <a:gridCol w="1882089">
                  <a:extLst>
                    <a:ext uri="{9D8B030D-6E8A-4147-A177-3AD203B41FA5}">
                      <a16:colId xmlns:a16="http://schemas.microsoft.com/office/drawing/2014/main" val="2328286891"/>
                    </a:ext>
                  </a:extLst>
                </a:gridCol>
              </a:tblGrid>
              <a:tr h="167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pl-PL" sz="1500" dirty="0">
                          <a:solidFill>
                            <a:schemeClr val="tx1"/>
                          </a:solidFill>
                          <a:effectLst/>
                        </a:rPr>
                        <a:t>Treści/ocena</a:t>
                      </a:r>
                      <a:endParaRPr lang="pl-PL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Dopuszczający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Dostateczny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Dobry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Bardzo dobry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Celujący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95695"/>
                  </a:ext>
                </a:extLst>
              </a:tr>
              <a:tr h="305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Twierdzenie Pitagorasa.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1600" dirty="0">
                          <a:effectLst/>
                        </a:rPr>
                        <a:t>•zna twierdzenie Pitagorasa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1600" dirty="0">
                          <a:effectLst/>
                        </a:rPr>
                        <a:t>•wskazuje w trójkącie przeciwprostokątną i przyprostokątne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1600" dirty="0">
                          <a:effectLst/>
                        </a:rPr>
                        <a:t>•rozumie potrzebę stosowania twierdzenia Pitagorasa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 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•oblicza długość przeciwprostokątnej na podstawie twierdzenia Pitagorasa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•oblicza długości przyprostokątnych na podstawie twierdzenia Pitagorasa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•wskazuje trójkąt prostokątny w innej figurze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•rozwiązuje typowe zadania tekstowe o trójkątach, prostokątach, trapezach, rombach, w których stosuje twierdzenie Pitagorasa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•stosuje twierdzenie Pitagorasa w złożonych zadaniach o trójkątach, prostokątach, trapezach, rombach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•konstruuje odcinek o długości wyrażonej liczbą niewymierną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 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•stosuje twierdzenie Pitagorasa w nietypowych zadaniach o trójkątach, prostokątach, trapezach, rombach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•uzasadnia twierdzenie Pitagorasa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405807"/>
                  </a:ext>
                </a:extLst>
              </a:tr>
              <a:tr h="501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Taksonomia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Blooma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Wiedza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Rozumienie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Zastosowanie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Zastosowanie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Analiza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Zastosowanie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Analiza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Synteza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Analiza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Synteza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 Ewaluacja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95058"/>
                  </a:ext>
                </a:extLst>
              </a:tr>
              <a:tr h="668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Taksonomia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Niemierki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B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C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96" marR="61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44455"/>
                  </a:ext>
                </a:extLst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2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18992"/>
          </a:xfrm>
        </p:spPr>
        <p:txBody>
          <a:bodyPr>
            <a:normAutofit fontScale="90000"/>
          </a:bodyPr>
          <a:lstStyle/>
          <a:p>
            <a:r>
              <a:rPr lang="pl-PL" dirty="0"/>
              <a:t>Różnice w znaczeniach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104181"/>
            <a:ext cx="10972800" cy="5021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>
                <a:solidFill>
                  <a:srgbClr val="FF0000"/>
                </a:solidFill>
              </a:rPr>
              <a:t>Zapisz dokładnie, co oznaczają dla Ciebie poszczególne stwierdzenia.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Stary człowiek (wiek, określ w latach)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Wysoki mężczyzna (wzrost w cm)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Wcześnie rano (godzina)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Głęboka woda (metry)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Daleko od domu (metry)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Szybka jazda samochodem (km/h)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Dobra pensja (zł)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 podstawy do wymagania – krok po kroku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Przeczytaj podstawę programową swojego przedmiotu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Sporządź szczegółową listę wiadomości i umiejętności – pamiętaj o czasownikach operacyjnych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Każdemu elementowi z listy przypisz oznaczenie poziomów taksonomicznych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Przyporządkuj elementy z listy do ocen zwracając szczególną uwagę na poziom taksonomiczny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Pamiętaj, że w sformułowanych wymaganiach obowiązuje zasada kumulatywności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750"/>
              </a:spcBef>
            </a:pPr>
            <a:r>
              <a:rPr lang="pl-PL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 rozporządzeniu w sprawie podstawy programowej w brzmieniu obowiązującym od 1 września 2024 r. czytamy: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i="1" dirty="0"/>
              <a:t>V. Obliczenia procentowe. Szkoła Podstawowa, klasa VII-VIII. Uczeń: </a:t>
            </a:r>
            <a:endParaRPr lang="pl-PL" sz="2400" dirty="0"/>
          </a:p>
          <a:p>
            <a:pPr marL="0" indent="0">
              <a:buNone/>
            </a:pPr>
            <a:r>
              <a:rPr lang="pl-PL" sz="2400" i="1" dirty="0"/>
              <a:t>1) przedstawia część wielkości jako procent tej wielkości; </a:t>
            </a:r>
            <a:br>
              <a:rPr lang="pl-PL" sz="2400" i="1" dirty="0"/>
            </a:br>
            <a:r>
              <a:rPr lang="pl-PL" sz="2400" i="1" dirty="0"/>
              <a:t>2) oblicza liczbę a równą p procent danej liczby b; </a:t>
            </a:r>
            <a:br>
              <a:rPr lang="pl-PL" sz="2400" i="1" dirty="0"/>
            </a:br>
            <a:r>
              <a:rPr lang="pl-PL" sz="2400" i="1" dirty="0"/>
              <a:t>3) oblicza, jaki procent danej liczby b stanowi liczba a; </a:t>
            </a:r>
            <a:br>
              <a:rPr lang="pl-PL" sz="2400" i="1" dirty="0"/>
            </a:br>
            <a:r>
              <a:rPr lang="pl-PL" sz="2400" i="1" dirty="0"/>
              <a:t>4) oblicza liczbę b, której p procent jest równe a; </a:t>
            </a:r>
            <a:br>
              <a:rPr lang="pl-PL" sz="2400" i="1" dirty="0"/>
            </a:br>
            <a:r>
              <a:rPr lang="pl-PL" sz="2400" i="1" dirty="0"/>
              <a:t>5) stosuje obliczenia procentowe do rozwiązywania problemów w kontekście praktycznym, również w przypadkach dwukrotnych podwyżek lub obniżek danej wielkości.</a:t>
            </a:r>
            <a:endParaRPr lang="pl-PL" sz="24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Zobacz: </a:t>
            </a:r>
            <a:r>
              <a:rPr lang="pl-PL" u="sng" dirty="0">
                <a:hlinkClick r:id="rId2"/>
              </a:rPr>
              <a:t>https://monitorpolski.gov.pl/DU/2024/996</a:t>
            </a:r>
            <a:r>
              <a:rPr lang="pl-PL" dirty="0"/>
              <a:t> [dostęp: 16.08.2024 r.]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Szczegółowa lista wiadomości i umiejętności</a:t>
            </a:r>
            <a:br>
              <a:rPr lang="pl-PL" dirty="0"/>
            </a:br>
            <a:r>
              <a:rPr lang="pl-PL" dirty="0"/>
              <a:t>(fragment)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472" y="1742536"/>
            <a:ext cx="10813505" cy="5115464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58093"/>
            <a:ext cx="10515600" cy="454382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388189"/>
          <a:ext cx="10515598" cy="5906576"/>
        </p:xfrm>
        <a:graphic>
          <a:graphicData uri="http://schemas.openxmlformats.org/drawingml/2006/table">
            <a:tbl>
              <a:tblPr firstRow="1" firstCol="1" bandRow="1"/>
              <a:tblGrid>
                <a:gridCol w="1611701">
                  <a:extLst>
                    <a:ext uri="{9D8B030D-6E8A-4147-A177-3AD203B41FA5}">
                      <a16:colId xmlns:a16="http://schemas.microsoft.com/office/drawing/2014/main" val="1357321640"/>
                    </a:ext>
                  </a:extLst>
                </a:gridCol>
                <a:gridCol w="1892997">
                  <a:extLst>
                    <a:ext uri="{9D8B030D-6E8A-4147-A177-3AD203B41FA5}">
                      <a16:colId xmlns:a16="http://schemas.microsoft.com/office/drawing/2014/main" val="1961039518"/>
                    </a:ext>
                  </a:extLst>
                </a:gridCol>
                <a:gridCol w="1752349">
                  <a:extLst>
                    <a:ext uri="{9D8B030D-6E8A-4147-A177-3AD203B41FA5}">
                      <a16:colId xmlns:a16="http://schemas.microsoft.com/office/drawing/2014/main" val="3578546530"/>
                    </a:ext>
                  </a:extLst>
                </a:gridCol>
                <a:gridCol w="1752349">
                  <a:extLst>
                    <a:ext uri="{9D8B030D-6E8A-4147-A177-3AD203B41FA5}">
                      <a16:colId xmlns:a16="http://schemas.microsoft.com/office/drawing/2014/main" val="3519876931"/>
                    </a:ext>
                  </a:extLst>
                </a:gridCol>
                <a:gridCol w="1753101">
                  <a:extLst>
                    <a:ext uri="{9D8B030D-6E8A-4147-A177-3AD203B41FA5}">
                      <a16:colId xmlns:a16="http://schemas.microsoft.com/office/drawing/2014/main" val="3788799207"/>
                    </a:ext>
                  </a:extLst>
                </a:gridCol>
                <a:gridCol w="1753101">
                  <a:extLst>
                    <a:ext uri="{9D8B030D-6E8A-4147-A177-3AD203B41FA5}">
                      <a16:colId xmlns:a16="http://schemas.microsoft.com/office/drawing/2014/main" val="1018833880"/>
                    </a:ext>
                  </a:extLst>
                </a:gridCol>
              </a:tblGrid>
              <a:tr h="31055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edukacyjne na poszczególne oceny - fragment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284651"/>
                  </a:ext>
                </a:extLst>
              </a:tr>
              <a:tr h="36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Zagadnienie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Dopuszczający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Dostateczny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Dobry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Bardzo dobry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Celujący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89559"/>
                  </a:ext>
                </a:extLst>
              </a:tr>
              <a:tr h="4320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Obliczenia procentowe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Uczeń…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objaśnia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pojęcie procent jako ułamek o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mianow-niku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zamienia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 na ułamek i odwrotnie w prostych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przykła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-dach np. 50% to połowa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objaśnia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pojęcie procentu danej liczby jako jej części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 danej liczby w prostych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przykła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-dach np. 50% liczby 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wyjaśnia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potrzebę stosowania procentów w życiu codziennym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wymienia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poznane przykłady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zasto-sowania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zamienia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 na ułamek i odwrotnie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 danej liczby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liczbę na podstawie danego jej procentu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objaśnia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pojęcia: cena netto, cena brutto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rozwiązuje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proste  zadania związane z procentami np. oblicza o ile złotych zmieni się cena towaru po podwyżce/obniżce o dany procent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 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cenę towaru po podwyżce/obniżce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liczbę większą lub mniejszą o dany procent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jakim procentem jednej liczby jest druga liczba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rozwiązuje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zadania związane z podwyżką/obniżką cen towarów 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oblicza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o ile procent wzrosła lub zmniejszyła się liczba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wykonuje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obliczenia procentowe w róż-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nych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sytuacjach praktycznych, 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rozwiązuje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zadania tekstowe związane z oblicze-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niami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procento-wymi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w tym zadania w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-tekście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prak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-tycznym, również w przypadkach dwukrotnych podwyżek lub obniżek danej wielkości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rozwiązuje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zadania tekstowe związane z obli-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czeniami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procen-towymi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w tym zadania w kontekście praktycznym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swobodnie </a:t>
                      </a: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procentami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rozwiązuje</a:t>
                      </a: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zadania, w których dwukrotnie następuje zwiększenie i/lub zmniejszenie liczby o dany procent i prawidłowo interpretuje otrzymane wyniki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707753"/>
                  </a:ext>
                </a:extLst>
              </a:tr>
              <a:tr h="655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Określenie celów taksonomicznych wg </a:t>
                      </a:r>
                      <a:r>
                        <a:rPr lang="pl-PL" sz="14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Blooma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– B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Wiedza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Rozumienie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 – C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Rozumienie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Zastosowanie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- D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Zastosowanie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Analiza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– 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Synteza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- F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Synteza </a:t>
                      </a:r>
                      <a:b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Ewaluacja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8" marR="62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944101"/>
                  </a:ext>
                </a:extLst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1703388" y="275896"/>
            <a:ext cx="7221538" cy="792162"/>
          </a:xfrm>
        </p:spPr>
        <p:txBody>
          <a:bodyPr/>
          <a:lstStyle/>
          <a:p>
            <a:r>
              <a:rPr lang="pl-PL" altLang="pl-PL" dirty="0"/>
              <a:t>Podstawy prawne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1703388" y="1773238"/>
            <a:ext cx="8640762" cy="46799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pl-PL" altLang="pl-PL" sz="2800" dirty="0"/>
              <a:t>Ustawa z dnia 14 grudnia 2016 r. Prawo oświatowe </a:t>
            </a:r>
            <a:br>
              <a:rPr lang="pl-PL" altLang="pl-PL" sz="2400" dirty="0"/>
            </a:br>
            <a:r>
              <a:rPr lang="pl-PL" altLang="pl-PL" sz="2400" i="1" dirty="0">
                <a:solidFill>
                  <a:srgbClr val="0070C0"/>
                </a:solidFill>
              </a:rPr>
              <a:t>(Dz. U. z 2025 r. poz. 1043)</a:t>
            </a:r>
          </a:p>
          <a:p>
            <a:pPr>
              <a:spcAft>
                <a:spcPts val="1800"/>
              </a:spcAft>
            </a:pPr>
            <a:r>
              <a:rPr lang="pl-PL" altLang="pl-PL" sz="2800" dirty="0"/>
              <a:t>Ustawa z dnia 7 września 1991 r. o systemie oświaty </a:t>
            </a:r>
            <a:br>
              <a:rPr lang="pl-PL" altLang="pl-PL" sz="2400" dirty="0"/>
            </a:br>
            <a:r>
              <a:rPr lang="pl-PL" altLang="pl-PL" sz="2400" i="1" dirty="0">
                <a:solidFill>
                  <a:srgbClr val="0070C0"/>
                </a:solidFill>
              </a:rPr>
              <a:t>(Dz. U. z 2025 r. poz. 881)</a:t>
            </a:r>
          </a:p>
          <a:p>
            <a:pPr>
              <a:spcAft>
                <a:spcPts val="1800"/>
              </a:spcAft>
            </a:pPr>
            <a:r>
              <a:rPr lang="pl-PL" altLang="pl-PL" sz="2800" dirty="0"/>
              <a:t>Ustawa z dnia 26 stycznia 1982 r. Karta Nauczyciela </a:t>
            </a:r>
            <a:br>
              <a:rPr lang="pl-PL" altLang="pl-PL" sz="2800" dirty="0"/>
            </a:br>
            <a:r>
              <a:rPr lang="pl-PL" altLang="pl-PL" sz="2400" i="1" dirty="0">
                <a:solidFill>
                  <a:srgbClr val="0070C0"/>
                </a:solidFill>
              </a:rPr>
              <a:t>(Dz. U. z 2024 r. poz. 986 i 1871 oraz z 2025 r. poz. 620)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Ważne !!!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4000" dirty="0">
                <a:solidFill>
                  <a:prstClr val="black"/>
                </a:solidFill>
              </a:rPr>
              <a:t>Jaki związek mają sformułowane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wymagania edukacyjne </a:t>
            </a:r>
            <a:br>
              <a:rPr lang="pl-PL" sz="4000" dirty="0">
                <a:solidFill>
                  <a:prstClr val="black"/>
                </a:solidFill>
              </a:rPr>
            </a:br>
            <a:r>
              <a:rPr lang="pl-PL" sz="4000" dirty="0">
                <a:solidFill>
                  <a:prstClr val="black"/>
                </a:solidFill>
              </a:rPr>
              <a:t>z bieżącym ocenianiem osiągnięć uczniów?</a:t>
            </a:r>
          </a:p>
          <a:p>
            <a:pPr marL="0" lvl="0" indent="0" algn="ctr">
              <a:buNone/>
            </a:pPr>
            <a:endParaRPr lang="pl-PL" sz="40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pl-PL" sz="4000" dirty="0">
                <a:solidFill>
                  <a:srgbClr val="0070C0"/>
                </a:solidFill>
              </a:rPr>
              <a:t>Jak być powinno?</a:t>
            </a:r>
          </a:p>
          <a:p>
            <a:pPr marL="0" lvl="0" indent="0" algn="ctr">
              <a:buNone/>
            </a:pPr>
            <a:r>
              <a:rPr lang="pl-PL" sz="4000" dirty="0">
                <a:solidFill>
                  <a:srgbClr val="FF0000"/>
                </a:solidFill>
              </a:rPr>
              <a:t>Jak jest?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prstClr val="black"/>
                </a:solidFill>
              </a:rPr>
              <a:t>Definiowanie celów w sferze kognitywnej ze wskazaniem pytania sprawdzającego i metody nauczania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09600" y="5865962"/>
            <a:ext cx="1097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Opracowanie własne na podstawie: 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https://www.jankowskit.pl/metodyka-nauczania-i-dydaktyka/taksonomia-blooma.html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966157" y="1431985"/>
          <a:ext cx="10387643" cy="4157933"/>
        </p:xfrm>
        <a:graphic>
          <a:graphicData uri="http://schemas.openxmlformats.org/drawingml/2006/table">
            <a:tbl>
              <a:tblPr firstRow="1" firstCol="1" bandRow="1"/>
              <a:tblGrid>
                <a:gridCol w="2079599">
                  <a:extLst>
                    <a:ext uri="{9D8B030D-6E8A-4147-A177-3AD203B41FA5}">
                      <a16:colId xmlns:a16="http://schemas.microsoft.com/office/drawing/2014/main" val="352512488"/>
                    </a:ext>
                  </a:extLst>
                </a:gridCol>
                <a:gridCol w="4154022">
                  <a:extLst>
                    <a:ext uri="{9D8B030D-6E8A-4147-A177-3AD203B41FA5}">
                      <a16:colId xmlns:a16="http://schemas.microsoft.com/office/drawing/2014/main" val="2310851924"/>
                    </a:ext>
                  </a:extLst>
                </a:gridCol>
                <a:gridCol w="4154022">
                  <a:extLst>
                    <a:ext uri="{9D8B030D-6E8A-4147-A177-3AD203B41FA5}">
                      <a16:colId xmlns:a16="http://schemas.microsoft.com/office/drawing/2014/main" val="953540875"/>
                    </a:ext>
                  </a:extLst>
                </a:gridCol>
              </a:tblGrid>
              <a:tr h="75620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Zastosowanie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(kategoria celu wg taksonomii </a:t>
                      </a:r>
                      <a:r>
                        <a:rPr lang="pl-PL" sz="20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Blooma</a:t>
                      </a:r>
                      <a:r>
                        <a:rPr lang="pl-PL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Efekt kształcenia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Uczeń oblicza procent danej liczby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348480"/>
                  </a:ext>
                </a:extLst>
              </a:tr>
              <a:tr h="20410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Pytanie sprawdzające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podanym przykładzie objaśnij jak się oblicza procent danej liczby.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Przykład: Oblicz 38% liczby 2500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Przykład uwzględniający dostosowania: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Oblicz 25% liczby 120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13986"/>
                  </a:ext>
                </a:extLst>
              </a:tr>
              <a:tr h="13606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Metody nauczania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Ćwiczenia rachunkowe, zagadki, quiz, rozwiązywanie zadań z kontekstem praktycznym, metoda projektu, zadania z metryczką do samooceny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844799"/>
                  </a:ext>
                </a:extLst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4025"/>
      </p:ext>
    </p:extLst>
  </p:cSld>
  <p:clrMapOvr>
    <a:masterClrMapping/>
  </p:clrMapOvr>
  <p:transition spd="slow"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Język oceniania i nie tylko….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07698"/>
            <a:ext cx="10515600" cy="4969265"/>
          </a:xfrm>
        </p:spPr>
        <p:txBody>
          <a:bodyPr/>
          <a:lstStyle/>
          <a:p>
            <a:pPr marL="0" indent="0" algn="ctr">
              <a:buNone/>
            </a:pPr>
            <a:r>
              <a:rPr lang="pl-PL" sz="6000" dirty="0"/>
              <a:t>Kartkówka</a:t>
            </a:r>
          </a:p>
          <a:p>
            <a:pPr marL="0" indent="0" algn="ctr">
              <a:buNone/>
            </a:pPr>
            <a:r>
              <a:rPr lang="pl-PL" sz="4000" dirty="0"/>
              <a:t>Diagnoza wstępna</a:t>
            </a:r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23" y="3389872"/>
            <a:ext cx="2636121" cy="2373023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</p:spTree>
    <p:extLst>
      <p:ext uri="{BB962C8B-B14F-4D97-AF65-F5344CB8AC3E}">
        <p14:creationId xmlns:p14="http://schemas.microsoft.com/office/powerpoint/2010/main" val="36184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Co się ocenia, czyli zakres oceniania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Art. 44b.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1. Ocenianiu podlegają:</a:t>
            </a:r>
          </a:p>
          <a:p>
            <a:pPr marL="800100" lvl="2" indent="0">
              <a:buNone/>
            </a:pP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1) osiągnięcia edukacyjne ucznia;</a:t>
            </a:r>
          </a:p>
          <a:p>
            <a:pPr marL="800100" lvl="2" indent="0">
              <a:buNone/>
            </a:pP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2) zachowanie ucznia.</a:t>
            </a:r>
          </a:p>
          <a:p>
            <a:pPr marL="800100" lvl="2" indent="0">
              <a:buNone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Objaśnienie owalne 4"/>
          <p:cNvSpPr/>
          <p:nvPr/>
        </p:nvSpPr>
        <p:spPr>
          <a:xfrm>
            <a:off x="7703388" y="3545457"/>
            <a:ext cx="3355676" cy="2081468"/>
          </a:xfrm>
          <a:prstGeom prst="wedgeEllipseCallout">
            <a:avLst>
              <a:gd name="adj1" fmla="val -53706"/>
              <a:gd name="adj2" fmla="val -641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I tylko to się ocenia!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</p:spTree>
    <p:extLst>
      <p:ext uri="{BB962C8B-B14F-4D97-AF65-F5344CB8AC3E}">
        <p14:creationId xmlns:p14="http://schemas.microsoft.com/office/powerpoint/2010/main" val="36987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06142"/>
          </a:xfrm>
        </p:spPr>
        <p:txBody>
          <a:bodyPr/>
          <a:lstStyle/>
          <a:p>
            <a:r>
              <a:rPr lang="pl-PL" dirty="0">
                <a:latin typeface="+mn-lt"/>
              </a:rPr>
              <a:t>Ocenianie – Ustawa o systemie oświaty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85679"/>
            <a:ext cx="10515600" cy="485984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Art. 44b.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pl-PL" sz="2800" dirty="0">
                <a:solidFill>
                  <a:srgbClr val="FF0000"/>
                </a:solidFill>
              </a:rPr>
              <a:t>Ocenianie osiągnięć edukacyjnych ucznia polega na rozpoznawaniu przez nauczycieli </a:t>
            </a:r>
            <a:r>
              <a:rPr lang="pl-PL" sz="2800" b="1" dirty="0">
                <a:solidFill>
                  <a:srgbClr val="FF0000"/>
                </a:solidFill>
              </a:rPr>
              <a:t>poziomu</a:t>
            </a:r>
            <a:r>
              <a:rPr lang="pl-PL" sz="2800" dirty="0">
                <a:solidFill>
                  <a:srgbClr val="FF0000"/>
                </a:solidFill>
              </a:rPr>
              <a:t> i </a:t>
            </a:r>
            <a:r>
              <a:rPr lang="pl-PL" sz="2800" b="1" dirty="0">
                <a:solidFill>
                  <a:srgbClr val="FF0000"/>
                </a:solidFill>
              </a:rPr>
              <a:t>postępów</a:t>
            </a:r>
            <a:r>
              <a:rPr lang="pl-PL" sz="2800" dirty="0">
                <a:solidFill>
                  <a:srgbClr val="FF0000"/>
                </a:solidFill>
              </a:rPr>
              <a:t> w opanowaniu przez ucznia wiadomości i umiejętności</a:t>
            </a:r>
            <a:r>
              <a:rPr lang="pl-PL" sz="2800" dirty="0"/>
              <a:t> </a:t>
            </a:r>
            <a:r>
              <a:rPr lang="pl-PL" sz="2400" dirty="0"/>
              <a:t>w stosunku do:</a:t>
            </a:r>
          </a:p>
          <a:p>
            <a:pPr marL="342900" lvl="1" indent="0">
              <a:buNone/>
            </a:pPr>
            <a:r>
              <a:rPr lang="pl-PL" sz="2400" dirty="0"/>
              <a:t>1) wymagań określonych w podstawie programowej kształcenia ogólnego lub efektów kształcenia i kryteriów weryfikacji w podstawie programowej kształcenia w zawodzie szkolnictwa branżowego oraz wymagań edukacyjnych wynikających </a:t>
            </a:r>
            <a:br>
              <a:rPr lang="pl-PL" sz="2400" dirty="0"/>
            </a:br>
            <a:r>
              <a:rPr lang="pl-PL" sz="2400" dirty="0"/>
              <a:t>z realizowanych w szkole programów nauczania;</a:t>
            </a:r>
          </a:p>
          <a:p>
            <a:pPr marL="342900" lvl="1" indent="0">
              <a:buNone/>
            </a:pPr>
            <a:r>
              <a:rPr lang="pl-PL" sz="2400" dirty="0"/>
              <a:t>2) wymagań edukacyjnych wynikających z realizowanych w szkole programów nauczania –  w przypadku dodatkowych zajęć edukacyjnych.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06142"/>
          </a:xfrm>
        </p:spPr>
        <p:txBody>
          <a:bodyPr/>
          <a:lstStyle/>
          <a:p>
            <a:r>
              <a:rPr lang="pl-PL" dirty="0">
                <a:latin typeface="+mn-lt"/>
              </a:rPr>
              <a:t>Ocenianie – Ustawa o systemie oświaty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85679"/>
            <a:ext cx="10515600" cy="485984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Art. 44b. 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4. Ocenianie zachowania ucznia polega na 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rozpoznawaniu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przez wychowawcę oddziału, nauczycieli oraz uczniów danego oddziału </a:t>
            </a: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stopnia respektowania przez ucznia zasad współżycia społecznego </a:t>
            </a:r>
            <a:b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i norm etycznych oraz obowiązków określonych w statucie szkoły.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0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06142"/>
          </a:xfrm>
        </p:spPr>
        <p:txBody>
          <a:bodyPr/>
          <a:lstStyle/>
          <a:p>
            <a:r>
              <a:rPr lang="pl-PL" dirty="0">
                <a:latin typeface="+mn-lt"/>
              </a:rPr>
              <a:t>Ocenianie – Ustawa o systemie oświaty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83754"/>
            <a:ext cx="9332343" cy="503237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Art. 44b. </a:t>
            </a:r>
          </a:p>
          <a:p>
            <a:pPr marL="0" indent="0">
              <a:buNone/>
            </a:pPr>
            <a:r>
              <a:rPr lang="pl-PL" dirty="0"/>
              <a:t>5. Ocenianie osiągnięć edukacyjnych i zachowania ucznia odbywa się w ramach oceniania wewnątrzszkolnego, które ma na celu:</a:t>
            </a:r>
          </a:p>
          <a:p>
            <a:pPr marL="0" indent="0">
              <a:buNone/>
            </a:pPr>
            <a:endParaRPr lang="pl-PL" dirty="0"/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informowanie ucznia o poziomie jego osiągnięć edukacyjnych i jego zachowaniu oraz o postępach w tym zakresie;</a:t>
            </a:r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udzielanie uczniowi pomocy w nauce poprzez przekazanie uczniowi informacji </a:t>
            </a:r>
            <a:br>
              <a:rPr lang="pl-PL" dirty="0"/>
            </a:br>
            <a:r>
              <a:rPr lang="pl-PL" dirty="0"/>
              <a:t>o tym, co zrobił dobrze i jak powinien się dalej uczyć;</a:t>
            </a:r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udzielanie wskazówek do samodzielnego planowania własnego rozwoju;</a:t>
            </a:r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motywowanie ucznia do dalszych postępów w nauce i zachowaniu;</a:t>
            </a:r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dostarczanie rodzicom i nauczycielom informacji o postępach i trudnościach </a:t>
            </a:r>
            <a:br>
              <a:rPr lang="pl-PL" dirty="0"/>
            </a:br>
            <a:r>
              <a:rPr lang="pl-PL" dirty="0"/>
              <a:t>w nauce i zachowaniu ucznia oraz o szczególnych uzdolnieniach ucznia;</a:t>
            </a:r>
          </a:p>
          <a:p>
            <a:pPr marL="457200" indent="-457200">
              <a:buFont typeface="+mj-lt"/>
              <a:buAutoNum type="arabicParenR"/>
            </a:pPr>
            <a:r>
              <a:rPr lang="pl-PL" dirty="0"/>
              <a:t>umożliwienie nauczycielom doskonalenia organizacji i metod pracy dydaktyczno-wychowawczej.</a:t>
            </a:r>
            <a:endParaRPr lang="pl-PL" sz="21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aśnienie owalne 5"/>
          <p:cNvSpPr/>
          <p:nvPr/>
        </p:nvSpPr>
        <p:spPr>
          <a:xfrm>
            <a:off x="10084279" y="957533"/>
            <a:ext cx="2009955" cy="1820174"/>
          </a:xfrm>
          <a:prstGeom prst="wedgeEllipseCallout">
            <a:avLst>
              <a:gd name="adj1" fmla="val -41434"/>
              <a:gd name="adj2" fmla="val 711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Jak to rozumiesz?</a:t>
            </a:r>
          </a:p>
        </p:txBody>
      </p:sp>
      <p:sp>
        <p:nvSpPr>
          <p:cNvPr id="8" name="Objaśnienie owalne 7"/>
          <p:cNvSpPr/>
          <p:nvPr/>
        </p:nvSpPr>
        <p:spPr>
          <a:xfrm>
            <a:off x="10170543" y="4449914"/>
            <a:ext cx="1923691" cy="1820174"/>
          </a:xfrm>
          <a:prstGeom prst="wedgeEllipseCallout">
            <a:avLst>
              <a:gd name="adj1" fmla="val -64309"/>
              <a:gd name="adj2" fmla="val -4042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W jaki sposób to realizujesz?</a:t>
            </a:r>
          </a:p>
        </p:txBody>
      </p:sp>
    </p:spTree>
    <p:extLst>
      <p:ext uri="{BB962C8B-B14F-4D97-AF65-F5344CB8AC3E}">
        <p14:creationId xmlns:p14="http://schemas.microsoft.com/office/powerpoint/2010/main" val="35361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black"/>
                </a:solidFill>
              </a:rPr>
              <a:t>3 rodzaje oceniania uczniów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015407"/>
            <a:ext cx="10515600" cy="3289839"/>
          </a:xfrm>
        </p:spPr>
        <p:txBody>
          <a:bodyPr/>
          <a:lstStyle/>
          <a:p>
            <a:pPr lvl="0"/>
            <a:r>
              <a:rPr lang="pl-PL" b="1" dirty="0">
                <a:solidFill>
                  <a:srgbClr val="1F1F1F"/>
                </a:solidFill>
                <a:latin typeface="Google Sans"/>
              </a:rPr>
              <a:t>Ocenianie</a:t>
            </a:r>
            <a:r>
              <a:rPr lang="pl-PL" dirty="0">
                <a:solidFill>
                  <a:srgbClr val="1F1F1F"/>
                </a:solidFill>
                <a:latin typeface="Google Sans"/>
              </a:rPr>
              <a:t> efektów nauki – porównywanie z wymaganiami edukacyjnymi</a:t>
            </a:r>
            <a:br>
              <a:rPr lang="pl-PL" dirty="0">
                <a:solidFill>
                  <a:srgbClr val="1F1F1F"/>
                </a:solidFill>
                <a:latin typeface="Google Sans"/>
              </a:rPr>
            </a:br>
            <a:endParaRPr lang="pl-PL" dirty="0">
              <a:solidFill>
                <a:srgbClr val="1F1F1F"/>
              </a:solidFill>
              <a:latin typeface="Google Sans"/>
            </a:endParaRPr>
          </a:p>
          <a:p>
            <a:pPr lvl="0"/>
            <a:r>
              <a:rPr lang="pl-PL" b="1" dirty="0">
                <a:solidFill>
                  <a:srgbClr val="1F1F1F"/>
                </a:solidFill>
                <a:latin typeface="Google Sans"/>
              </a:rPr>
              <a:t>Ocenianie</a:t>
            </a:r>
            <a:r>
              <a:rPr lang="pl-PL" dirty="0">
                <a:solidFill>
                  <a:srgbClr val="1F1F1F"/>
                </a:solidFill>
                <a:latin typeface="Google Sans"/>
              </a:rPr>
              <a:t> wspomagające naukę – ocenianie by wspierać</a:t>
            </a:r>
            <a:br>
              <a:rPr lang="pl-PL" dirty="0">
                <a:solidFill>
                  <a:srgbClr val="1F1F1F"/>
                </a:solidFill>
                <a:latin typeface="Google Sans"/>
              </a:rPr>
            </a:br>
            <a:endParaRPr lang="pl-PL" dirty="0">
              <a:solidFill>
                <a:srgbClr val="1F1F1F"/>
              </a:solidFill>
              <a:latin typeface="Google Sans"/>
            </a:endParaRPr>
          </a:p>
          <a:p>
            <a:pPr lvl="0"/>
            <a:r>
              <a:rPr lang="pl-PL" b="1" dirty="0">
                <a:solidFill>
                  <a:srgbClr val="1F1F1F"/>
                </a:solidFill>
                <a:latin typeface="Google Sans"/>
              </a:rPr>
              <a:t>Ocenianie</a:t>
            </a:r>
            <a:r>
              <a:rPr lang="pl-PL" dirty="0">
                <a:solidFill>
                  <a:srgbClr val="1F1F1F"/>
                </a:solidFill>
                <a:latin typeface="Google Sans"/>
              </a:rPr>
              <a:t> jako </a:t>
            </a:r>
            <a:r>
              <a:rPr lang="pl-PL" b="1" dirty="0">
                <a:solidFill>
                  <a:srgbClr val="1F1F1F"/>
                </a:solidFill>
                <a:latin typeface="Google Sans"/>
              </a:rPr>
              <a:t>metoda</a:t>
            </a:r>
            <a:r>
              <a:rPr lang="pl-PL" dirty="0">
                <a:solidFill>
                  <a:srgbClr val="1F1F1F"/>
                </a:solidFill>
                <a:latin typeface="Google Sans"/>
              </a:rPr>
              <a:t> nauki – ocenianie aby uczyć uczenia się, w tym także uczenia się przez całe życie. 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14768"/>
          </a:xfrm>
        </p:spPr>
        <p:txBody>
          <a:bodyPr/>
          <a:lstStyle/>
          <a:p>
            <a:r>
              <a:rPr lang="pl-PL" dirty="0">
                <a:latin typeface="+mn-lt"/>
              </a:rPr>
              <a:t>Co oceniać a czego nie oceniać?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138767"/>
              </p:ext>
            </p:extLst>
          </p:nvPr>
        </p:nvGraphicFramePr>
        <p:xfrm>
          <a:off x="838200" y="1131544"/>
          <a:ext cx="10515600" cy="4973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90418642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65935601"/>
                    </a:ext>
                  </a:extLst>
                </a:gridCol>
              </a:tblGrid>
              <a:tr h="91931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Oceniamy:</a:t>
                      </a:r>
                      <a:r>
                        <a:rPr lang="pl-PL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Wiedza i umiejętności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Nie oceniamy: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21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tx1"/>
                          </a:solidFill>
                        </a:rPr>
                        <a:t>Odpowiedzi ustne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Sprawdziany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Kartkówki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Wypracowania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Prace długoterminowe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Prace krótkoterminowe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Projekt edukacyjny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Rozwiązywanie zadań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Wykonanie doświadczenia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Wypowiedzi</a:t>
                      </a:r>
                      <a:r>
                        <a:rPr lang="pl-PL" sz="2000" baseline="0" dirty="0">
                          <a:solidFill>
                            <a:schemeClr val="tx1"/>
                          </a:solidFill>
                        </a:rPr>
                        <a:t> w dyskusji</a:t>
                      </a:r>
                    </a:p>
                    <a:p>
                      <a:r>
                        <a:rPr lang="pl-PL" sz="2000" baseline="0" dirty="0">
                          <a:solidFill>
                            <a:schemeClr val="tx1"/>
                          </a:solidFill>
                        </a:rPr>
                        <a:t>Prezentacje</a:t>
                      </a:r>
                    </a:p>
                    <a:p>
                      <a:r>
                        <a:rPr lang="pl-PL" sz="2000" baseline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Aktywność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Praca na lekcji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Przygotowanie do lekcji – „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</a:rPr>
                        <a:t>np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” „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</a:rPr>
                        <a:t>bz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Prowadzenie zeszytu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Zachowanie 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Inne ???</a:t>
                      </a:r>
                    </a:p>
                    <a:p>
                      <a:r>
                        <a:rPr lang="pl-PL" sz="20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09833"/>
                  </a:ext>
                </a:extLst>
              </a:tr>
            </a:tbl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0665" y="624110"/>
            <a:ext cx="10503948" cy="661226"/>
          </a:xfrm>
        </p:spPr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Co powinno być w statucie?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555631"/>
            <a:ext cx="10365925" cy="4957312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Warunki w ocenianiu szkolnym</a:t>
            </a:r>
          </a:p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Terminy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(kiedy i do kiedy poprawia, do kiedy uzupełnia braki z nieobecności, jaki materiał może obejmować sprawdzian, kiedy rodzice mogą oglądać materiały związane z ocenianiem)</a:t>
            </a:r>
          </a:p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Liczby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(ile sprawdzianów, kartkówek na dzień i na tydzień, jak duże formy sprawdzania, ile razy uczeń może poprawiać, ile ocen –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trudna sprawa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Zakres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(co podlega ocenie – zawsze wiadomości i umiejętności, kompetencje kluczowe, opanowane algorytmy)</a:t>
            </a:r>
          </a:p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Sposób oceniania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(słownie, opisowo, wg przyjętej skali, chronologiczny zapis ocen, zakaz stosowania wszystkich średnich, jak uczeń poprawia oceny, a można jeszcze inaczej…)</a:t>
            </a: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800" i="1" dirty="0">
                <a:latin typeface="Calibri" panose="020F0502020204030204" pitchFamily="34" charset="0"/>
                <a:cs typeface="Calibri" panose="020F0502020204030204" pitchFamily="34" charset="0"/>
              </a:rPr>
              <a:t>Źródło: G. Olszowska, </a:t>
            </a:r>
            <a:r>
              <a:rPr lang="pl-P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O!Cena</a:t>
            </a:r>
            <a:r>
              <a:rPr lang="pl-PL" sz="1800" i="1" dirty="0">
                <a:latin typeface="Calibri" panose="020F0502020204030204" pitchFamily="34" charset="0"/>
                <a:cs typeface="Calibri" panose="020F0502020204030204" pitchFamily="34" charset="0"/>
              </a:rPr>
              <a:t> w szkole. Od przepisów do sztuki oceniania. Nieodrobione lekcje. Kraków 2023, s. 33-44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</p:spTree>
    <p:extLst>
      <p:ext uri="{BB962C8B-B14F-4D97-AF65-F5344CB8AC3E}">
        <p14:creationId xmlns:p14="http://schemas.microsoft.com/office/powerpoint/2010/main" val="1801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Podstawy prawne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506359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Ustawa Karta Nauczyciela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497821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Ustawa Prawo Oświatowe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Prostokąt zaokrąglony 7"/>
          <p:cNvSpPr/>
          <p:nvPr/>
        </p:nvSpPr>
        <p:spPr>
          <a:xfrm>
            <a:off x="609600" y="2445589"/>
            <a:ext cx="5040702" cy="32866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Art. 6. Nauczyciel obowiązany jest: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wspierać każdego ucznia w jego rozwoju;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6197600" y="2199735"/>
            <a:ext cx="5279366" cy="37783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Art. 1. System oświaty zapewnia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szczególności: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5) dostosowanie treści, metod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organizacji nauczania do możliwości psychofizycznych uczniów, a także możliwość korzystania z pomocy psychologiczno-pedagogicznej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specjalnych form pracy dydaktycznej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B8C-3C38-4B0D-8C2E-2AA97777B17A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3525" y="624110"/>
            <a:ext cx="10127411" cy="790622"/>
          </a:xfrm>
        </p:spPr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Nieuprawnione praktyki szkolne dotyczące oceniania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PRAWIE 100 NIEUPRAWWNIONYCH PRAKTYK ZWIĄZANYCH  Z OCENIANIEM (alfabetycznie)</a:t>
            </a:r>
          </a:p>
          <a:p>
            <a:pPr marL="0" indent="0">
              <a:buNone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800" i="1" dirty="0">
                <a:latin typeface="Calibri" panose="020F0502020204030204" pitchFamily="34" charset="0"/>
                <a:cs typeface="Calibri" panose="020F0502020204030204" pitchFamily="34" charset="0"/>
              </a:rPr>
              <a:t>Źródło: G. Olszowska „</a:t>
            </a:r>
            <a:r>
              <a:rPr lang="pl-P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O!Cena</a:t>
            </a:r>
            <a:r>
              <a:rPr lang="pl-PL" sz="1800" i="1" dirty="0">
                <a:latin typeface="Calibri" panose="020F0502020204030204" pitchFamily="34" charset="0"/>
                <a:cs typeface="Calibri" panose="020F0502020204030204" pitchFamily="34" charset="0"/>
              </a:rPr>
              <a:t> w szkole. Nieodrobione lekcje, Od przepisów do sztuki oceniania”, Kraków 2023, s.154-171</a:t>
            </a: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</p:spTree>
    <p:extLst>
      <p:ext uri="{BB962C8B-B14F-4D97-AF65-F5344CB8AC3E}">
        <p14:creationId xmlns:p14="http://schemas.microsoft.com/office/powerpoint/2010/main" val="29811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>
                <a:solidFill>
                  <a:prstClr val="black"/>
                </a:solidFill>
              </a:rPr>
              <a:t>Ustawa o systemie oświaty </a:t>
            </a:r>
            <a:br>
              <a:rPr lang="pl-PL" sz="2000" dirty="0">
                <a:solidFill>
                  <a:prstClr val="black"/>
                </a:solidFill>
              </a:rPr>
            </a:br>
            <a:r>
              <a:rPr lang="pl-PL" sz="2000" dirty="0">
                <a:solidFill>
                  <a:prstClr val="black"/>
                </a:solidFill>
              </a:rPr>
              <a:t>Rozdział 3a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0894" y="2187934"/>
            <a:ext cx="9392728" cy="27550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dirty="0"/>
              <a:t>Art. 44c. </a:t>
            </a:r>
          </a:p>
          <a:p>
            <a:pPr marL="0" indent="0">
              <a:buNone/>
            </a:pPr>
            <a:r>
              <a:rPr lang="pl-PL" sz="2400" dirty="0"/>
              <a:t>1. Nauczyciel jest obowiązany indywidualizować pracę z uczniem na zajęciach edukacyjnych odpowiednio do potrzeb rozwojowych i edukacyjnych oraz możliwości psychofizycznych ucznia poprzez dostosowanie metod i form pracy </a:t>
            </a:r>
            <a:br>
              <a:rPr lang="pl-PL" sz="2400" dirty="0"/>
            </a:br>
            <a:r>
              <a:rPr lang="pl-PL" sz="2400" dirty="0"/>
              <a:t>z uczniem.</a:t>
            </a:r>
          </a:p>
          <a:p>
            <a:pPr marL="0" indent="0">
              <a:buNone/>
            </a:pPr>
            <a:r>
              <a:rPr lang="pl-PL" sz="2400" dirty="0"/>
              <a:t>2. Nauczyciel jest obowiązany dostosować wymagania edukacyjne, o których mowa w art. 44b ust. 8 pkt 1, do indywidualnych potrzeb rozwojowych i edukacyjnych oraz możliwości psychofizycznych ucznia, w przypadkach określonych w przepisach wydanych na podstawie art. 44zb.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33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pl-PL" sz="3600" dirty="0"/>
              <a:t>Komu dostosować wymagania?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1544" y="1124744"/>
            <a:ext cx="8229600" cy="5256584"/>
          </a:xfrm>
        </p:spPr>
        <p:txBody>
          <a:bodyPr>
            <a:normAutofit/>
          </a:bodyPr>
          <a:lstStyle/>
          <a:p>
            <a:r>
              <a:rPr lang="pl-PL" sz="2200" b="1" dirty="0"/>
              <a:t>Zaburzenia rozwojowe </a:t>
            </a:r>
            <a:r>
              <a:rPr lang="pl-PL" sz="2200" dirty="0"/>
              <a:t>– uczniowie posiadający orzeczenie o potrzebie kształcenia specjalnego</a:t>
            </a:r>
          </a:p>
          <a:p>
            <a:r>
              <a:rPr lang="pl-PL" sz="2200" b="1" dirty="0"/>
              <a:t>Odchylenia rozwojowe </a:t>
            </a:r>
            <a:r>
              <a:rPr lang="pl-PL" sz="2200" dirty="0"/>
              <a:t>– uczniowie posiadający opinie pedagogiczne m.in. inteligencja niższa niż przeciętna</a:t>
            </a:r>
          </a:p>
          <a:p>
            <a:r>
              <a:rPr lang="pl-PL" sz="2200" b="1" dirty="0"/>
              <a:t>Specyficzne trudności w uczeniu się </a:t>
            </a:r>
            <a:r>
              <a:rPr lang="pl-PL" sz="2200" dirty="0"/>
              <a:t>– dysleksja, dysortografia, dysgrafia, dyskalkulia</a:t>
            </a:r>
          </a:p>
          <a:p>
            <a:r>
              <a:rPr lang="pl-PL" sz="2200" b="1" dirty="0"/>
              <a:t>Nauczanie indywidualne</a:t>
            </a:r>
          </a:p>
          <a:p>
            <a:r>
              <a:rPr lang="pl-PL" sz="2200" b="1" dirty="0"/>
              <a:t>Uczniowie zdolni</a:t>
            </a:r>
          </a:p>
          <a:p>
            <a:r>
              <a:rPr lang="pl-PL" sz="2200" b="1" dirty="0"/>
              <a:t>Trudności w uczeniu się - </a:t>
            </a:r>
            <a:r>
              <a:rPr lang="pl-PL" sz="2200" dirty="0"/>
              <a:t>uczniowie objęci pomocą psychologiczno-pedagogiczną nieposiadający opinii i orzeczeń</a:t>
            </a:r>
          </a:p>
          <a:p>
            <a:r>
              <a:rPr lang="pl-PL" sz="2200" dirty="0"/>
              <a:t>posiadającego opinię lekarza o </a:t>
            </a:r>
            <a:r>
              <a:rPr lang="pl-PL" sz="2200" b="1" dirty="0"/>
              <a:t>ograniczonych możliwościach wykonywania przez ucznia określonych ćwiczeń fizycznych </a:t>
            </a:r>
            <a:r>
              <a:rPr lang="pl-PL" sz="2200" dirty="0"/>
              <a:t>na zajęciach wychowania fizycznego – na podstawie tej opinii.</a:t>
            </a:r>
          </a:p>
          <a:p>
            <a:endParaRPr lang="pl-PL" sz="26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1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200" b="1">
                <a:solidFill>
                  <a:srgbClr val="000000"/>
                </a:solidFill>
              </a:rPr>
              <a:t>Dostosowanie wymagań edukacyjnych</a:t>
            </a:r>
            <a:endParaRPr lang="pl-PL" b="1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916113"/>
            <a:ext cx="8229600" cy="4210050"/>
          </a:xfrm>
        </p:spPr>
        <p:txBody>
          <a:bodyPr rtlCol="0">
            <a:normAutofit/>
          </a:bodyPr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pl-PL" sz="2800" dirty="0">
                <a:solidFill>
                  <a:prstClr val="black"/>
                </a:solidFill>
              </a:rPr>
              <a:t>Dostosowywanie wymagań to zastosowanie </a:t>
            </a:r>
            <a:br>
              <a:rPr lang="pl-PL" sz="28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do sformułowanych wymagań edukacyjnych, takich kryteriów, które uwzględniają możliwości </a:t>
            </a:r>
            <a:br>
              <a:rPr lang="pl-PL" sz="2800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i ograniczenia, a więc dysfunkcje oraz mocne strony rozwoju i funkcjonowania ucznia.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10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pl-PL" b="1" dirty="0"/>
              <a:t>Obszary dostosowania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6170" y="2006779"/>
            <a:ext cx="10515600" cy="2806760"/>
          </a:xfrm>
        </p:spPr>
        <p:txBody>
          <a:bodyPr/>
          <a:lstStyle/>
          <a:p>
            <a:r>
              <a:rPr lang="pl-PL" b="1" dirty="0"/>
              <a:t>warunki procesu edukacyjnego </a:t>
            </a:r>
            <a:r>
              <a:rPr lang="pl-PL" dirty="0" err="1"/>
              <a:t>tj</a:t>
            </a:r>
            <a:r>
              <a:rPr lang="pl-PL" dirty="0"/>
              <a:t> zasady, metody, formy, środki dydaktyczne</a:t>
            </a:r>
          </a:p>
          <a:p>
            <a:r>
              <a:rPr lang="pl-PL" b="1" dirty="0"/>
              <a:t>zewnętrzną organizację nauczania </a:t>
            </a:r>
            <a:br>
              <a:rPr lang="pl-PL" b="1" dirty="0"/>
            </a:br>
            <a:r>
              <a:rPr lang="pl-PL" dirty="0"/>
              <a:t>( np. posadzenie ucznia słabosłyszącego w pierwszej ławce )</a:t>
            </a:r>
          </a:p>
          <a:p>
            <a:r>
              <a:rPr lang="pl-PL" b="1" dirty="0"/>
              <a:t>warunki sprawdzania poziomu wiedzy i umiejętności </a:t>
            </a:r>
            <a:br>
              <a:rPr lang="pl-PL" b="1" dirty="0"/>
            </a:br>
            <a:r>
              <a:rPr lang="pl-PL" dirty="0"/>
              <a:t>( metody i formy sprawdzania i kryteria oceniania )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96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/>
              <a:t>Sposoby dostosowania wymagań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5184576"/>
          </a:xfrm>
        </p:spPr>
        <p:txBody>
          <a:bodyPr/>
          <a:lstStyle/>
          <a:p>
            <a:r>
              <a:rPr lang="pl-PL" sz="2000" dirty="0"/>
              <a:t>Odpowiednie metody i formy pracy oraz środki dydaktyczne</a:t>
            </a:r>
          </a:p>
          <a:p>
            <a:r>
              <a:rPr lang="pl-PL" sz="2000" dirty="0"/>
              <a:t>Stosowanie odpowiednich kryteriów oceniania</a:t>
            </a:r>
          </a:p>
          <a:p>
            <a:r>
              <a:rPr lang="pl-PL" sz="2000" dirty="0"/>
              <a:t>Wydłużenie czasu pracy</a:t>
            </a:r>
          </a:p>
          <a:p>
            <a:r>
              <a:rPr lang="pl-PL" sz="2000" dirty="0"/>
              <a:t>Powtarzanie i utrwalanie materiału</a:t>
            </a:r>
          </a:p>
          <a:p>
            <a:r>
              <a:rPr lang="pl-PL" sz="2000" dirty="0"/>
              <a:t>Dzielenie materiału na małe fragmenty, etapowanie zadań</a:t>
            </a:r>
          </a:p>
          <a:p>
            <a:r>
              <a:rPr lang="pl-PL" sz="2000" dirty="0"/>
              <a:t>Dostosowanie stopnia trudności zadań </a:t>
            </a:r>
          </a:p>
          <a:p>
            <a:r>
              <a:rPr lang="pl-PL" sz="2000" dirty="0"/>
              <a:t>Wyraźne wskazanie, które wiadomości są konieczne do opanowania</a:t>
            </a:r>
          </a:p>
          <a:p>
            <a:r>
              <a:rPr lang="pl-PL" sz="2000" dirty="0"/>
              <a:t>Ocenianie toku rozumowania a nie wyników</a:t>
            </a:r>
          </a:p>
          <a:p>
            <a:r>
              <a:rPr lang="pl-PL" sz="2000" dirty="0"/>
              <a:t>Udzielanie pomocy w trakcie pracy ucznia – pytania pomocnicze, naprowadzanie, dodatkowe wskazówki</a:t>
            </a:r>
          </a:p>
          <a:p>
            <a:r>
              <a:rPr lang="pl-PL" sz="2000" dirty="0"/>
              <a:t>Mobilizowanie do pracy i jej ukończenia</a:t>
            </a:r>
          </a:p>
          <a:p>
            <a:r>
              <a:rPr lang="pl-PL" sz="2000" dirty="0"/>
              <a:t>Dostosowanie zadań domowych – ilościowo i jakościowo</a:t>
            </a:r>
          </a:p>
          <a:p>
            <a:r>
              <a:rPr lang="pl-PL" sz="2000" dirty="0"/>
              <a:t>Stosowanie pozytywnych wzmocnień, docenianie wkładu pracy ucznia</a:t>
            </a:r>
          </a:p>
          <a:p>
            <a:endParaRPr lang="pl-PL" sz="2000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558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79534"/>
            <a:ext cx="12413411" cy="8576482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952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800" dirty="0">
                <a:solidFill>
                  <a:srgbClr val="000000"/>
                </a:solidFill>
              </a:rPr>
              <a:t>Dostosowanie wymagań edukacyjnych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podsumowanie</a:t>
            </a:r>
            <a:endParaRPr lang="pl-PL" sz="2800" dirty="0"/>
          </a:p>
        </p:txBody>
      </p:sp>
      <p:sp>
        <p:nvSpPr>
          <p:cNvPr id="34819" name="Symbol zastępczy zawartości 2"/>
          <p:cNvSpPr>
            <a:spLocks noGrp="1"/>
          </p:cNvSpPr>
          <p:nvPr>
            <p:ph idx="1"/>
          </p:nvPr>
        </p:nvSpPr>
        <p:spPr>
          <a:xfrm>
            <a:off x="1991544" y="1772817"/>
            <a:ext cx="8229600" cy="4525963"/>
          </a:xfrm>
        </p:spPr>
        <p:txBody>
          <a:bodyPr/>
          <a:lstStyle/>
          <a:p>
            <a:r>
              <a:rPr lang="pl-PL" sz="2200" dirty="0">
                <a:solidFill>
                  <a:srgbClr val="000000"/>
                </a:solidFill>
              </a:rPr>
              <a:t>powinno dotyczyć głównie form i metod pracy z uczniem, zdecydowanie rzadziej treści nauczania </a:t>
            </a:r>
          </a:p>
          <a:p>
            <a:r>
              <a:rPr lang="pl-PL" sz="2200" dirty="0">
                <a:solidFill>
                  <a:srgbClr val="000000"/>
                </a:solidFill>
              </a:rPr>
              <a:t>nie może polegać na takiej zmianie treści nauczania, która powoduje obniżanie wymagań wobec uczniów z normą intelektualną</a:t>
            </a:r>
          </a:p>
          <a:p>
            <a:r>
              <a:rPr lang="pl-PL" sz="2200" dirty="0">
                <a:solidFill>
                  <a:srgbClr val="000000"/>
                </a:solidFill>
              </a:rPr>
              <a:t>nie oznacza pomijania haseł programowych, tylko ewentualne realizowanie ich na poziomie wymagań koniecznych lub podstawowych</a:t>
            </a:r>
          </a:p>
          <a:p>
            <a:r>
              <a:rPr lang="pl-PL" sz="2200" dirty="0">
                <a:solidFill>
                  <a:srgbClr val="000000"/>
                </a:solidFill>
              </a:rPr>
              <a:t>nie może prowadzić do zejścia poniżej podstawy programowej, </a:t>
            </a:r>
            <a:br>
              <a:rPr lang="pl-PL" sz="2200" dirty="0">
                <a:solidFill>
                  <a:srgbClr val="000000"/>
                </a:solidFill>
              </a:rPr>
            </a:br>
            <a:r>
              <a:rPr lang="pl-PL" sz="2200" dirty="0">
                <a:solidFill>
                  <a:srgbClr val="000000"/>
                </a:solidFill>
              </a:rPr>
              <a:t>a zakres wiedzy i umiejętności powinien dać szansę uczniowi </a:t>
            </a:r>
            <a:br>
              <a:rPr lang="pl-PL" sz="2200" dirty="0">
                <a:solidFill>
                  <a:srgbClr val="000000"/>
                </a:solidFill>
              </a:rPr>
            </a:br>
            <a:r>
              <a:rPr lang="pl-PL" sz="2200" dirty="0">
                <a:solidFill>
                  <a:srgbClr val="000000"/>
                </a:solidFill>
              </a:rPr>
              <a:t>na sprostanie wymaganiom kolejnego etapu edukacyjnego</a:t>
            </a:r>
          </a:p>
          <a:p>
            <a:pPr eaLnBrk="1" hangingPunct="1"/>
            <a:endParaRPr lang="pl-PL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45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4AF1921-D6EC-4235-BC0D-1EC980ED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29" y="2687122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F31918-6AC8-467B-BEB8-D9A75AFE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754" y="12996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8FCE78C4-1A86-470D-84FA-D77F4CD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30175"/>
            <a:ext cx="2524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Prostokąt 4">
            <a:extLst>
              <a:ext uri="{FF2B5EF4-FFF2-40B4-BE49-F238E27FC236}">
                <a16:creationId xmlns:a16="http://schemas.microsoft.com/office/drawing/2014/main" id="{96E17C27-6E00-4666-9FF7-E283B331E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5" y="2084388"/>
            <a:ext cx="99519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01032"/>
          </a:xfrm>
        </p:spPr>
        <p:txBody>
          <a:bodyPr/>
          <a:lstStyle/>
          <a:p>
            <a:r>
              <a:rPr lang="pl-PL" dirty="0"/>
              <a:t>„</a:t>
            </a:r>
            <a:r>
              <a:rPr lang="pl-PL" dirty="0" err="1"/>
              <a:t>Błędy”w</a:t>
            </a:r>
            <a:r>
              <a:rPr lang="pl-PL" dirty="0"/>
              <a:t> szkolnym ocenianiu osiągnięć ucznia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01111"/>
            <a:ext cx="10515600" cy="4975852"/>
          </a:xfrm>
        </p:spPr>
        <p:txBody>
          <a:bodyPr/>
          <a:lstStyle/>
          <a:p>
            <a:r>
              <a:rPr lang="pl-PL" b="1" dirty="0"/>
              <a:t>Przyjęcie za pewnik </a:t>
            </a:r>
            <a:br>
              <a:rPr lang="pl-PL" dirty="0"/>
            </a:br>
            <a:r>
              <a:rPr lang="pl-PL" dirty="0"/>
              <a:t>„każdy nauczyciel sprawdzać i oceniać umie” – niewystarczająca wiedza z zakresu diagnozy osiągnięć uczniów (pomiaru dydaktycznego)</a:t>
            </a:r>
          </a:p>
          <a:p>
            <a:r>
              <a:rPr lang="pl-PL" b="1" dirty="0"/>
              <a:t>Brak planowania oceniania </a:t>
            </a:r>
            <a:br>
              <a:rPr lang="pl-PL" dirty="0"/>
            </a:br>
            <a:r>
              <a:rPr lang="pl-PL" dirty="0"/>
              <a:t>- sprawdzanie i ocenianie jest procesem</a:t>
            </a:r>
            <a:br>
              <a:rPr lang="pl-PL" dirty="0"/>
            </a:br>
            <a:r>
              <a:rPr lang="pl-PL" dirty="0"/>
              <a:t>- plan: co sprawdzam? (które cele, reprezentatywne względem treści kształcenia), kiedy </a:t>
            </a:r>
            <a:br>
              <a:rPr lang="pl-PL" dirty="0"/>
            </a:br>
            <a:r>
              <a:rPr lang="pl-PL" dirty="0"/>
              <a:t>  sprawdzam?(moment w procesie uczenia się) jak sprawdzam? (forma, narzędzie)</a:t>
            </a:r>
          </a:p>
          <a:p>
            <a:r>
              <a:rPr lang="pl-PL" b="1" dirty="0"/>
              <a:t>Brak układu odniesienia</a:t>
            </a:r>
            <a:br>
              <a:rPr lang="pl-PL" b="1" dirty="0"/>
            </a:br>
            <a:r>
              <a:rPr lang="pl-PL" dirty="0"/>
              <a:t>- podstawa programowa, program nauczania</a:t>
            </a:r>
            <a:br>
              <a:rPr lang="pl-PL" dirty="0"/>
            </a:br>
            <a:r>
              <a:rPr lang="pl-PL" dirty="0"/>
              <a:t>- sformułowane wymagania edukacyjne</a:t>
            </a:r>
            <a:br>
              <a:rPr lang="pl-PL" dirty="0"/>
            </a:br>
            <a:r>
              <a:rPr lang="pl-PL" dirty="0"/>
              <a:t>- brak spójności pomiędzy tym, co jest w wymaganiach, a tym co jest oceniane</a:t>
            </a:r>
            <a:br>
              <a:rPr lang="pl-PL" dirty="0"/>
            </a:br>
            <a:r>
              <a:rPr lang="pl-PL" dirty="0"/>
              <a:t>- hierarchia wymagań</a:t>
            </a:r>
          </a:p>
          <a:p>
            <a:r>
              <a:rPr lang="pl-PL" b="1" dirty="0"/>
              <a:t>Ilościowe rozumienie wiedzy i umiejętności ucznia</a:t>
            </a:r>
            <a:br>
              <a:rPr lang="pl-PL" dirty="0"/>
            </a:br>
            <a:r>
              <a:rPr lang="pl-PL" dirty="0"/>
              <a:t>- Wiedza jest kategorią jakościową, ma swoją strukturę, trzeba ją szanować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49754"/>
      </p:ext>
    </p:extLst>
  </p:cSld>
  <p:clrMapOvr>
    <a:masterClrMapping/>
  </p:clrMapOvr>
  <p:transition spd="slow"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4AF1921-D6EC-4235-BC0D-1EC980ED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29" y="2687122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F31918-6AC8-467B-BEB8-D9A75AFE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754" y="12996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8FCE78C4-1A86-470D-84FA-D77F4CD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30175"/>
            <a:ext cx="2524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Prostokąt 4">
            <a:extLst>
              <a:ext uri="{FF2B5EF4-FFF2-40B4-BE49-F238E27FC236}">
                <a16:creationId xmlns:a16="http://schemas.microsoft.com/office/drawing/2014/main" id="{96E17C27-6E00-4666-9FF7-E283B331E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5" y="2084388"/>
            <a:ext cx="99519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01032"/>
          </a:xfrm>
        </p:spPr>
        <p:txBody>
          <a:bodyPr/>
          <a:lstStyle/>
          <a:p>
            <a:r>
              <a:rPr lang="pl-PL" dirty="0"/>
              <a:t>„</a:t>
            </a:r>
            <a:r>
              <a:rPr lang="pl-PL" dirty="0" err="1"/>
              <a:t>Błędy”w</a:t>
            </a:r>
            <a:r>
              <a:rPr lang="pl-PL" dirty="0"/>
              <a:t> szkolnym ocenianiu osiągnięć ucznia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01111"/>
            <a:ext cx="10515600" cy="4975852"/>
          </a:xfrm>
        </p:spPr>
        <p:txBody>
          <a:bodyPr/>
          <a:lstStyle/>
          <a:p>
            <a:r>
              <a:rPr lang="pl-PL" b="1" dirty="0"/>
              <a:t>Przecenianie operacji matematycznych i nieuprawnione wyciąganie z nich wszystkich wniosków</a:t>
            </a:r>
            <a:br>
              <a:rPr lang="pl-PL" dirty="0"/>
            </a:br>
            <a:r>
              <a:rPr lang="pl-PL" dirty="0"/>
              <a:t>- punktowe skale na wszystkie stopnie – „rzecz święta”</a:t>
            </a:r>
            <a:br>
              <a:rPr lang="pl-PL" dirty="0"/>
            </a:br>
            <a:r>
              <a:rPr lang="pl-PL" dirty="0"/>
              <a:t>- liczenie średnich arytmetycznych, ważonych</a:t>
            </a:r>
            <a:br>
              <a:rPr lang="pl-PL" dirty="0"/>
            </a:br>
            <a:r>
              <a:rPr lang="pl-PL" dirty="0"/>
              <a:t>- liczenie współczynników rzetelności</a:t>
            </a:r>
            <a:br>
              <a:rPr lang="pl-PL" dirty="0"/>
            </a:br>
            <a:r>
              <a:rPr lang="pl-PL" dirty="0"/>
              <a:t>- wykresy, diagramy</a:t>
            </a:r>
            <a:br>
              <a:rPr lang="pl-PL" dirty="0"/>
            </a:br>
            <a:r>
              <a:rPr lang="pl-PL" dirty="0"/>
              <a:t>- </a:t>
            </a:r>
            <a:r>
              <a:rPr lang="pl-PL" dirty="0" err="1"/>
              <a:t>pseudodokładność</a:t>
            </a:r>
            <a:r>
              <a:rPr lang="pl-PL" dirty="0"/>
              <a:t> – plusy, minusy, rozszerzanie skali</a:t>
            </a:r>
          </a:p>
          <a:p>
            <a:r>
              <a:rPr lang="pl-PL" b="1" dirty="0"/>
              <a:t>Ubóstwo form i narzędzi sprawdzania osiągnięć ucznia</a:t>
            </a:r>
            <a:br>
              <a:rPr lang="pl-PL" b="1" dirty="0"/>
            </a:br>
            <a:r>
              <a:rPr lang="pl-PL" dirty="0"/>
              <a:t>- przede wszystkim albo tylko formy pisemne</a:t>
            </a:r>
            <a:br>
              <a:rPr lang="pl-PL" dirty="0"/>
            </a:br>
            <a:r>
              <a:rPr lang="pl-PL" dirty="0"/>
              <a:t>- panowanie kartkówek</a:t>
            </a:r>
            <a:br>
              <a:rPr lang="pl-PL" dirty="0"/>
            </a:br>
            <a:r>
              <a:rPr lang="pl-PL" dirty="0"/>
              <a:t>- bardzo często przewaga zadań 1-punktowych</a:t>
            </a:r>
            <a:br>
              <a:rPr lang="pl-PL" dirty="0"/>
            </a:br>
            <a:r>
              <a:rPr lang="pl-PL" dirty="0"/>
              <a:t>- brak innych form, szczególnie form ustnych</a:t>
            </a:r>
            <a:br>
              <a:rPr lang="pl-PL" dirty="0"/>
            </a:br>
            <a:r>
              <a:rPr lang="pl-PL" dirty="0"/>
              <a:t>- brak form praktycznych</a:t>
            </a:r>
            <a:br>
              <a:rPr lang="pl-PL" dirty="0"/>
            </a:br>
            <a:r>
              <a:rPr lang="pl-PL" dirty="0"/>
              <a:t>- brak „zadań własnych”</a:t>
            </a:r>
            <a:br>
              <a:rPr lang="pl-PL" dirty="0"/>
            </a:br>
            <a:r>
              <a:rPr lang="pl-PL" dirty="0"/>
              <a:t>- stosowanie gotowych sprawdzianów, które nie są skorelowane z tym, czego uczył nauczyciel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178377"/>
      </p:ext>
    </p:extLst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2407"/>
          </a:xfrm>
        </p:spPr>
        <p:txBody>
          <a:bodyPr>
            <a:normAutofit/>
          </a:bodyPr>
          <a:lstStyle/>
          <a:p>
            <a:r>
              <a:rPr lang="pl-PL" dirty="0"/>
              <a:t>Ustawa o Systemie Oświaty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9854" y="1860131"/>
            <a:ext cx="9772291" cy="392819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Art. 44b</a:t>
            </a:r>
          </a:p>
          <a:p>
            <a:pPr marL="0" indent="0">
              <a:buNone/>
            </a:pPr>
            <a:r>
              <a:rPr lang="pl-PL" dirty="0"/>
              <a:t>6. Ocenianie wewnątrzszkolne obejmuje:</a:t>
            </a:r>
          </a:p>
          <a:p>
            <a:pPr marL="0" indent="0">
              <a:buNone/>
            </a:pPr>
            <a:r>
              <a:rPr lang="pl-PL" dirty="0"/>
              <a:t>1) </a:t>
            </a:r>
            <a:r>
              <a:rPr lang="pl-PL" b="1" dirty="0"/>
              <a:t>formułowanie przez nauczycieli wymagań edukacyjnych </a:t>
            </a:r>
            <a:r>
              <a:rPr lang="pl-PL" dirty="0"/>
              <a:t>niezbędnych do otrzymania przez ucznia poszczególnych śródrocznych </a:t>
            </a:r>
            <a:br>
              <a:rPr lang="pl-PL" dirty="0"/>
            </a:br>
            <a:r>
              <a:rPr lang="pl-PL" dirty="0"/>
              <a:t>i rocznych ocen klasyfikacyjnych z obowiązkowych i dodatkowych zajęć edukacyjnych oraz zajęć, o których mowa w przepisach wydanych na podstawie art. 13 ust. 3;</a:t>
            </a:r>
          </a:p>
          <a:p>
            <a:pPr marL="0" indent="0">
              <a:buNone/>
            </a:pPr>
            <a:r>
              <a:rPr lang="pl-PL" dirty="0"/>
              <a:t>2) </a:t>
            </a:r>
            <a:r>
              <a:rPr lang="pl-PL" b="1" dirty="0"/>
              <a:t>ustalanie kryteriów oceniania zachowania</a:t>
            </a:r>
            <a:r>
              <a:rPr lang="pl-PL" dirty="0"/>
              <a:t>;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4AF1921-D6EC-4235-BC0D-1EC980ED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29" y="2687122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F31918-6AC8-467B-BEB8-D9A75AFE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754" y="12996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8FCE78C4-1A86-470D-84FA-D77F4CD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30175"/>
            <a:ext cx="2524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Prostokąt 4">
            <a:extLst>
              <a:ext uri="{FF2B5EF4-FFF2-40B4-BE49-F238E27FC236}">
                <a16:creationId xmlns:a16="http://schemas.microsoft.com/office/drawing/2014/main" id="{96E17C27-6E00-4666-9FF7-E283B331E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5" y="2084388"/>
            <a:ext cx="99519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01032"/>
          </a:xfrm>
        </p:spPr>
        <p:txBody>
          <a:bodyPr/>
          <a:lstStyle/>
          <a:p>
            <a:r>
              <a:rPr lang="pl-PL" dirty="0"/>
              <a:t>„</a:t>
            </a:r>
            <a:r>
              <a:rPr lang="pl-PL" dirty="0" err="1"/>
              <a:t>Błędy”w</a:t>
            </a:r>
            <a:r>
              <a:rPr lang="pl-PL" dirty="0"/>
              <a:t> szkolnym ocenianiu osiągnięć ucznia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71715"/>
            <a:ext cx="10515600" cy="4975852"/>
          </a:xfrm>
        </p:spPr>
        <p:txBody>
          <a:bodyPr/>
          <a:lstStyle/>
          <a:p>
            <a:r>
              <a:rPr lang="pl-PL" b="1" dirty="0"/>
              <a:t>Pułapki psychologiczne … w nauczycielu</a:t>
            </a:r>
            <a:br>
              <a:rPr lang="pl-PL" b="1" dirty="0"/>
            </a:br>
            <a:r>
              <a:rPr lang="pl-PL" dirty="0"/>
              <a:t>- teoria atrybucji</a:t>
            </a:r>
            <a:br>
              <a:rPr lang="pl-PL" dirty="0"/>
            </a:br>
            <a:r>
              <a:rPr lang="pl-PL" dirty="0"/>
              <a:t>- efekt Pigmaliona czyli samospełniająca się przepowiednia</a:t>
            </a:r>
            <a:br>
              <a:rPr lang="pl-PL" dirty="0"/>
            </a:br>
            <a:r>
              <a:rPr lang="pl-PL" dirty="0"/>
              <a:t>- stereotypy</a:t>
            </a:r>
            <a:br>
              <a:rPr lang="pl-PL" dirty="0"/>
            </a:br>
            <a:r>
              <a:rPr lang="pl-PL" dirty="0"/>
              <a:t>- uprzedzenia</a:t>
            </a:r>
            <a:br>
              <a:rPr lang="pl-PL" dirty="0"/>
            </a:br>
            <a:r>
              <a:rPr lang="pl-PL" dirty="0"/>
              <a:t>- emocjonalna reakcja na zachowanie ucznia</a:t>
            </a:r>
          </a:p>
          <a:p>
            <a:r>
              <a:rPr lang="pl-PL" b="1" dirty="0"/>
              <a:t>Błędy poznawcze zakłócające obiektywizm oceniania</a:t>
            </a:r>
            <a:br>
              <a:rPr lang="pl-PL" dirty="0"/>
            </a:br>
            <a:r>
              <a:rPr lang="pl-PL" dirty="0"/>
              <a:t>- subiektywizm w ocenianiu poziomu i jakości pracy jako efekt braku standardów w ocenianiu</a:t>
            </a:r>
            <a:br>
              <a:rPr lang="pl-PL" dirty="0"/>
            </a:br>
            <a:r>
              <a:rPr lang="pl-PL" dirty="0"/>
              <a:t>- reglamentowanie czasu odpowiedzi i liczby pytań naprowadzających na właściwy tok</a:t>
            </a:r>
            <a:br>
              <a:rPr lang="pl-PL" dirty="0"/>
            </a:br>
            <a:r>
              <a:rPr lang="pl-PL" dirty="0"/>
              <a:t>  rozumowania</a:t>
            </a:r>
            <a:br>
              <a:rPr lang="pl-PL" dirty="0"/>
            </a:br>
            <a:r>
              <a:rPr lang="pl-PL" dirty="0"/>
              <a:t>- efekt pierwszego wrażenia</a:t>
            </a:r>
            <a:br>
              <a:rPr lang="pl-PL" dirty="0"/>
            </a:br>
            <a:r>
              <a:rPr lang="pl-PL" dirty="0"/>
              <a:t>- efekt aureoli</a:t>
            </a:r>
            <a:br>
              <a:rPr lang="pl-PL" dirty="0"/>
            </a:br>
            <a:r>
              <a:rPr lang="pl-PL" dirty="0"/>
              <a:t>- efekt kontrastu</a:t>
            </a:r>
            <a:br>
              <a:rPr lang="pl-PL" dirty="0"/>
            </a:br>
            <a:r>
              <a:rPr lang="pl-PL" dirty="0"/>
              <a:t>- zmiana granic tolerancji</a:t>
            </a:r>
            <a:br>
              <a:rPr lang="pl-PL" dirty="0"/>
            </a:br>
            <a:r>
              <a:rPr lang="pl-PL" dirty="0"/>
              <a:t>- błąd zakotwiczenia</a:t>
            </a:r>
            <a:br>
              <a:rPr lang="pl-PL" dirty="0"/>
            </a:br>
            <a:r>
              <a:rPr lang="pl-PL" dirty="0"/>
              <a:t>- przekleństwo wiedzy</a:t>
            </a:r>
            <a:br>
              <a:rPr lang="pl-PL" dirty="0"/>
            </a:br>
            <a:r>
              <a:rPr lang="pl-PL" dirty="0"/>
              <a:t>- luka empatyczna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997336"/>
      </p:ext>
    </p:extLst>
  </p:cSld>
  <p:clrMapOvr>
    <a:masterClrMapping/>
  </p:clrMapOvr>
  <p:transition spd="slow">
    <p:check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4AF1921-D6EC-4235-BC0D-1EC980ED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29" y="2687122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F31918-6AC8-467B-BEB8-D9A75AFE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754" y="12996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8FCE78C4-1A86-470D-84FA-D77F4CD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30175"/>
            <a:ext cx="2524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Prostokąt 4">
            <a:extLst>
              <a:ext uri="{FF2B5EF4-FFF2-40B4-BE49-F238E27FC236}">
                <a16:creationId xmlns:a16="http://schemas.microsoft.com/office/drawing/2014/main" id="{96E17C27-6E00-4666-9FF7-E283B331E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5" y="2084388"/>
            <a:ext cx="99519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481"/>
          </a:xfrm>
        </p:spPr>
        <p:txBody>
          <a:bodyPr/>
          <a:lstStyle/>
          <a:p>
            <a:r>
              <a:rPr lang="pl-PL" dirty="0"/>
              <a:t>Błąd – prawda, która dopinguje do rozwoju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7134" y="1614031"/>
            <a:ext cx="10515600" cy="4045789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Zadaniem nauczyciela w procesie sprawdzania i oceniania osiągnięć uczniów jest uzyskać informację co (lub ile) uczeń umie względem podstawy programowej oraz pomóc mu poprawić błędy aby się rozwijał.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Mitologizowanie błędów – błąd jest czymś złym, błędów należy unikać, wszystko należy robić bezbłędnie, błąd ma negatywną wartość dydaktyczną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Margines prac uczniowskich – wykaz błędów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>
                <a:solidFill>
                  <a:srgbClr val="00B050"/>
                </a:solidFill>
              </a:rPr>
              <a:t>Błąd to nie koniec, to … początek drogi, jeśli…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86186"/>
      </p:ext>
    </p:extLst>
  </p:cSld>
  <p:clrMapOvr>
    <a:masterClrMapping/>
  </p:clrMapOvr>
  <p:transition spd="slow">
    <p:check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285"/>
          </a:xfrm>
        </p:spPr>
        <p:txBody>
          <a:bodyPr/>
          <a:lstStyle/>
          <a:p>
            <a:r>
              <a:rPr lang="pl-PL" dirty="0"/>
              <a:t>Błędów ciąg dalszy…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82152"/>
            <a:ext cx="10515600" cy="389913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pl-PL" dirty="0"/>
              <a:t>Proces sprawdzania i oceniania polega na szukaniu i ocenianiu błędów i braków</a:t>
            </a:r>
          </a:p>
          <a:p>
            <a:pPr>
              <a:spcBef>
                <a:spcPts val="1200"/>
              </a:spcBef>
            </a:pPr>
            <a:r>
              <a:rPr lang="pl-PL" dirty="0"/>
              <a:t>Poprawiać można tylko oceny niedostateczne</a:t>
            </a:r>
          </a:p>
          <a:p>
            <a:pPr>
              <a:spcBef>
                <a:spcPts val="1200"/>
              </a:spcBef>
            </a:pPr>
            <a:r>
              <a:rPr lang="pl-PL" dirty="0"/>
              <a:t>Poprawiać można tylko oceny ze sprawdzianów</a:t>
            </a:r>
          </a:p>
          <a:p>
            <a:pPr>
              <a:spcBef>
                <a:spcPts val="1200"/>
              </a:spcBef>
            </a:pPr>
            <a:r>
              <a:rPr lang="pl-PL" dirty="0"/>
              <a:t>Inaczej organizuje się poprawę oceny niedostatecznej (żeby uczeń poprawił) a inaczej innych ocen (niech pokaże, że umie)</a:t>
            </a:r>
          </a:p>
          <a:p>
            <a:pPr>
              <a:spcBef>
                <a:spcPts val="1200"/>
              </a:spcBef>
            </a:pPr>
            <a:r>
              <a:rPr lang="pl-PL" dirty="0"/>
              <a:t>Odsuwanie poprawy ocen w czasie – działanie pod wpływem presji</a:t>
            </a:r>
          </a:p>
          <a:p>
            <a:pPr>
              <a:spcBef>
                <a:spcPts val="1200"/>
              </a:spcBef>
            </a:pPr>
            <a:r>
              <a:rPr lang="pl-PL" dirty="0"/>
              <a:t>Nieprzestrzeganie przepisów prawa, wiedzy naukowej i zdrowego rozsądku – negatywne skutki wychowawcze, spadek autorytetu nauczyciela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074"/>
      </p:ext>
    </p:extLst>
  </p:cSld>
  <p:clrMapOvr>
    <a:masterClrMapping/>
  </p:clrMapOvr>
  <p:transition spd="slow">
    <p:check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42572"/>
          </a:xfrm>
        </p:spPr>
        <p:txBody>
          <a:bodyPr/>
          <a:lstStyle/>
          <a:p>
            <a:r>
              <a:rPr lang="pl-PL" dirty="0"/>
              <a:t>„Niegodziwości” w ocenianiu według prof. </a:t>
            </a:r>
            <a:r>
              <a:rPr lang="pl-PL" dirty="0" err="1"/>
              <a:t>Niemierko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4465" y="1014740"/>
            <a:ext cx="10515600" cy="5179025"/>
          </a:xfrm>
        </p:spPr>
        <p:txBody>
          <a:bodyPr/>
          <a:lstStyle/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wśród nich są między innymi:</a:t>
            </a:r>
            <a:endParaRPr lang="pl-PL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traktowanie oceny jako nagrody lub kary,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zamiana oceny przedmiotowej na wychowawczą,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brak systematyczności w ocenianiu,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brak rzetelnej informacji o tym, co uczeń umie, a nad czym powinien popracować,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ocenianie intuicyjne oparte na subiektywnych odczuciach nauczyciela,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sugerowanie się oceną z innych przedmiotów,</a:t>
            </a:r>
          </a:p>
          <a:p>
            <a:pPr marL="742950" lvl="1" indent="-285750">
              <a:lnSpc>
                <a:spcPct val="10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ocenianie domniemanego wkładu pracy zamiast rzeczywistych postępów 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(nie dotyczy przedmiotów, w których zaangażowanie i wkład pracy ma wpływ na ocenę np. plastyka, muzyka, wychowanie fizyczne).</a:t>
            </a:r>
            <a:endParaRPr lang="pl-PL" sz="1400" i="1" dirty="0"/>
          </a:p>
          <a:p>
            <a:pPr marL="0" indent="0">
              <a:buNone/>
            </a:pPr>
            <a:r>
              <a:rPr lang="pl-PL" sz="1400" i="1" dirty="0"/>
              <a:t>Źródło: B. </a:t>
            </a:r>
            <a:r>
              <a:rPr lang="pl-PL" sz="1400" i="1" dirty="0" err="1"/>
              <a:t>Niemierko</a:t>
            </a:r>
            <a:r>
              <a:rPr lang="pl-PL" sz="1400" i="1" dirty="0"/>
              <a:t>, Między oceną szkolną a dydaktyką. Bliżej dydaktyki, Wydawnictwa Szkolne i Pedagogiczne, Warszawa 1997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92151"/>
      </p:ext>
    </p:extLst>
  </p:cSld>
  <p:clrMapOvr>
    <a:masterClrMapping/>
  </p:clrMapOvr>
  <p:transition spd="slow">
    <p:check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3946"/>
          </a:xfrm>
        </p:spPr>
        <p:txBody>
          <a:bodyPr/>
          <a:lstStyle/>
          <a:p>
            <a:r>
              <a:rPr lang="pl-PL" dirty="0"/>
              <a:t>Pomiar dydaktyczny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86928"/>
            <a:ext cx="10515600" cy="50900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/>
              <a:t>Pomiar dydaktyczny ma sens, jeśli narzędzie jest:</a:t>
            </a:r>
          </a:p>
          <a:p>
            <a:pPr>
              <a:lnSpc>
                <a:spcPct val="150000"/>
              </a:lnSpc>
            </a:pPr>
            <a:r>
              <a:rPr lang="pl-PL" dirty="0"/>
              <a:t>Skonstruowane poprawnie, czyli uwzględnia wszystkie kategorie celów kształcenia</a:t>
            </a:r>
          </a:p>
          <a:p>
            <a:pPr>
              <a:lnSpc>
                <a:spcPct val="150000"/>
              </a:lnSpc>
            </a:pPr>
            <a:r>
              <a:rPr lang="pl-PL" dirty="0"/>
              <a:t>Spójne z wymaganiami edukacyjnymi na poszczególne oceny szkolne</a:t>
            </a:r>
          </a:p>
          <a:p>
            <a:pPr>
              <a:lnSpc>
                <a:spcPct val="150000"/>
              </a:lnSpc>
            </a:pPr>
            <a:r>
              <a:rPr lang="pl-PL" dirty="0"/>
              <a:t>Trafne, czyli mierzy to, co ma mierzyć – mierzy to, czego nauczył nauczyciel</a:t>
            </a:r>
          </a:p>
          <a:p>
            <a:pPr>
              <a:lnSpc>
                <a:spcPct val="150000"/>
              </a:lnSpc>
            </a:pPr>
            <a:r>
              <a:rPr lang="pl-PL" dirty="0"/>
              <a:t>Umożliwia uzyskanie informacji o stopniu spełnienia wymagań edukacyjnych przez ucznia, a nie tylko wybranych fragmentów wiedzy</a:t>
            </a:r>
          </a:p>
          <a:p>
            <a:pPr>
              <a:lnSpc>
                <a:spcPct val="150000"/>
              </a:lnSpc>
            </a:pPr>
            <a:r>
              <a:rPr lang="pl-PL" dirty="0"/>
              <a:t>Skłania ucznia do myślenia i analizowania, a nie tylko bezmyślnego wybierania odpowiedzi na chybił-trafił.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173788"/>
      </p:ext>
    </p:extLst>
  </p:cSld>
  <p:clrMapOvr>
    <a:masterClrMapping/>
  </p:clrMapOvr>
  <p:transition spd="slow"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365126"/>
            <a:ext cx="10262980" cy="5715269"/>
          </a:xfr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02078"/>
      </p:ext>
    </p:extLst>
  </p:cSld>
  <p:clrMapOvr>
    <a:masterClrMapping/>
  </p:clrMapOvr>
  <p:transition spd="slow">
    <p:check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Książki…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6391" y="652435"/>
            <a:ext cx="3463727" cy="4618305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74868"/>
            <a:ext cx="3060940" cy="40797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974868"/>
            <a:ext cx="3126482" cy="4167140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</p:spTree>
    <p:extLst>
      <p:ext uri="{BB962C8B-B14F-4D97-AF65-F5344CB8AC3E}">
        <p14:creationId xmlns:p14="http://schemas.microsoft.com/office/powerpoint/2010/main" val="117387891"/>
      </p:ext>
    </p:extLst>
  </p:cSld>
  <p:clrMapOvr>
    <a:masterClrMapping/>
  </p:clrMapOvr>
  <p:transition spd="slow">
    <p:check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na zakończenie…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9798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pl-PL" dirty="0"/>
              <a:t>Dokładnie zapoznaj się z podstawą programową zaczynając od preambuły</a:t>
            </a:r>
          </a:p>
          <a:p>
            <a:pPr>
              <a:spcAft>
                <a:spcPts val="600"/>
              </a:spcAft>
            </a:pPr>
            <a:r>
              <a:rPr lang="pl-PL" dirty="0"/>
              <a:t>Przeprowadź diagnozę zespołu klasowego i dobrze wybierz program nauczania</a:t>
            </a:r>
          </a:p>
          <a:p>
            <a:pPr>
              <a:spcAft>
                <a:spcPts val="600"/>
              </a:spcAft>
            </a:pPr>
            <a:r>
              <a:rPr lang="pl-PL" dirty="0"/>
              <a:t>Formułując wymagania edukacyjne używaj czasowników operacyjnych, uważnie określaj cele taksonomiczne i przypisuj sformułowane wymagania do ocen</a:t>
            </a:r>
          </a:p>
          <a:p>
            <a:pPr>
              <a:spcAft>
                <a:spcPts val="600"/>
              </a:spcAft>
            </a:pPr>
            <a:r>
              <a:rPr lang="pl-PL" dirty="0"/>
              <a:t>Zanim dasz uczniom zadanie do rozwiązania rozwiąż je sam! Tak jak tego oczekujesz od ucznia, zobaczysz jakie czynności trzeba wykonać/zapisać i ile to zajmuje czasu. Daj uczniom szansę na samoocenę, podejmij dialog z uczniem</a:t>
            </a:r>
          </a:p>
          <a:p>
            <a:pPr>
              <a:spcAft>
                <a:spcPts val="600"/>
              </a:spcAft>
            </a:pPr>
            <a:r>
              <a:rPr lang="pl-PL" dirty="0"/>
              <a:t>Najpierw pokaż, potem sprawdź czego uczniowie się nauczyli</a:t>
            </a:r>
          </a:p>
          <a:p>
            <a:pPr>
              <a:spcAft>
                <a:spcPts val="600"/>
              </a:spcAft>
            </a:pPr>
            <a:r>
              <a:rPr lang="pl-PL" dirty="0"/>
              <a:t>Pamiętaj, że ocena to spełnienie wymogu formalnego, ważniejszy jest proces dochodzenia do wiedzy i umiejętności, błędy popełnione na tym etapie mogą być brzemienne w skutkach</a:t>
            </a:r>
          </a:p>
          <a:p>
            <a:pPr>
              <a:spcAft>
                <a:spcPts val="600"/>
              </a:spcAft>
            </a:pPr>
            <a:r>
              <a:rPr lang="pl-PL" dirty="0"/>
              <a:t>Podejmij trud samodzielnego opracowania wymagań edukacyjnych, to naprawdę otwiera oczy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5A22-C7CB-407C-9A76-06F3C95E5FE5}" type="slidenum">
              <a:rPr lang="pl-PL" altLang="pl-PL" smtClean="0"/>
              <a:pPr>
                <a:defRPr/>
              </a:pPr>
              <a:t>57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38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83" y="365126"/>
            <a:ext cx="7237234" cy="5737016"/>
          </a:xfr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92696"/>
      </p:ext>
    </p:extLst>
  </p:cSld>
  <p:clrMapOvr>
    <a:masterClrMapping/>
  </p:clrMapOvr>
  <p:transition spd="slow">
    <p:check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400" dirty="0"/>
              <a:t>Dziękuję za uwagę</a:t>
            </a:r>
          </a:p>
          <a:p>
            <a:pPr marL="0" indent="0" algn="ctr">
              <a:buNone/>
            </a:pPr>
            <a:r>
              <a:rPr lang="pl-PL" sz="8000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endParaRPr lang="pl-PL" sz="2400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pl-PL" sz="2400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>
                <a:solidFill>
                  <a:prstClr val="black"/>
                </a:solidFill>
              </a:rPr>
              <a:t>Ustawa o systemie oświaty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Rozdział 3a Art.44b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8. Nauczyciele na początku każdego roku szkolnego informują uczniów oraz ich rodziców, a w szkole policealnej – uczniów, o:</a:t>
            </a:r>
          </a:p>
          <a:p>
            <a:pPr marL="514350" indent="-514350">
              <a:buFont typeface="+mj-lt"/>
              <a:buAutoNum type="arabicParenR"/>
            </a:pPr>
            <a:r>
              <a:rPr lang="pl-PL" dirty="0"/>
              <a:t>wymaganiach edukacyjnych niezbędnych do otrzymania przez ucznia poszczególnych śródrocznych i rocznych, </a:t>
            </a:r>
            <a:br>
              <a:rPr lang="pl-PL" dirty="0"/>
            </a:br>
            <a:r>
              <a:rPr lang="pl-PL" dirty="0"/>
              <a:t>a w szkole policealnej – semestralnych, ocen klasyfikacyjnych </a:t>
            </a:r>
            <a:br>
              <a:rPr lang="pl-PL" dirty="0"/>
            </a:br>
            <a:r>
              <a:rPr lang="pl-PL" dirty="0"/>
              <a:t>z zajęć edukacyjnych, wynikających z realizowanego przez siebie </a:t>
            </a:r>
            <a:r>
              <a:rPr lang="pl-PL" b="1" dirty="0"/>
              <a:t>programu nauczania</a:t>
            </a:r>
            <a:r>
              <a:rPr lang="pl-PL" dirty="0"/>
              <a:t>;</a:t>
            </a:r>
          </a:p>
          <a:p>
            <a:pPr marL="514350" indent="-514350">
              <a:buFont typeface="+mj-lt"/>
              <a:buAutoNum type="arabicParenR"/>
            </a:pPr>
            <a:r>
              <a:rPr lang="pl-PL" dirty="0"/>
              <a:t>sposobach sprawdzania osiągnięć edukacyjnych uczniów;</a:t>
            </a:r>
          </a:p>
          <a:p>
            <a:pPr marL="514350" indent="-514350">
              <a:buFont typeface="+mj-lt"/>
              <a:buAutoNum type="arabicParenR"/>
            </a:pPr>
            <a:r>
              <a:rPr lang="pl-PL" dirty="0"/>
              <a:t>warunkach i trybie otrzymania wyższej niż przewidywana rocznej, a w szkole policealnej – semestralnej, oceny klasyfikacyjnej z zajęć edukacyjnych.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 kształcenia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2693" y="1985439"/>
            <a:ext cx="8229600" cy="3412976"/>
          </a:xfrm>
        </p:spPr>
        <p:txBody>
          <a:bodyPr>
            <a:normAutofit/>
          </a:bodyPr>
          <a:lstStyle/>
          <a:p>
            <a:r>
              <a:rPr lang="pl-PL" sz="2800" dirty="0"/>
              <a:t>Zamierzone właściwości uczniów wyrażające się opanowaniem przez nich określonych czynności. </a:t>
            </a:r>
          </a:p>
          <a:p>
            <a:r>
              <a:rPr lang="pl-PL" sz="2800" dirty="0"/>
              <a:t>Świadomie założone efekty kształcenia. </a:t>
            </a:r>
          </a:p>
          <a:p>
            <a:r>
              <a:rPr lang="pl-PL" sz="2800" dirty="0"/>
              <a:t>Formułowanie celów służy zarówno doborowi </a:t>
            </a:r>
            <a:br>
              <a:rPr lang="pl-PL" sz="2800" dirty="0"/>
            </a:br>
            <a:r>
              <a:rPr lang="pl-PL" sz="2800" dirty="0"/>
              <a:t>metod i treści nauczania, jak i (przede wszystkim) egzekwowaniu wiedzy i umiejętności.</a:t>
            </a:r>
          </a:p>
        </p:txBody>
      </p:sp>
      <p:sp>
        <p:nvSpPr>
          <p:cNvPr id="7" name="Objaśnienie owalne 6"/>
          <p:cNvSpPr/>
          <p:nvPr/>
        </p:nvSpPr>
        <p:spPr>
          <a:xfrm>
            <a:off x="8842074" y="621963"/>
            <a:ext cx="2656936" cy="2493034"/>
          </a:xfrm>
          <a:prstGeom prst="wedgeEllipseCallout">
            <a:avLst>
              <a:gd name="adj1" fmla="val -224729"/>
              <a:gd name="adj2" fmla="val -49620"/>
            </a:avLst>
          </a:prstGeom>
          <a:solidFill>
            <a:srgbClr val="08F8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221637" y="957532"/>
            <a:ext cx="2215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Podstawa programowa czy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Program?</a:t>
            </a:r>
          </a:p>
        </p:txBody>
      </p:sp>
      <p:sp>
        <p:nvSpPr>
          <p:cNvPr id="4" name="Objaśnienie prostokątne zaokrąglone 3"/>
          <p:cNvSpPr/>
          <p:nvPr/>
        </p:nvSpPr>
        <p:spPr>
          <a:xfrm>
            <a:off x="8996193" y="3338739"/>
            <a:ext cx="3045125" cy="27938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nauczania – opis sposobu realizacji celów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zadań ustalonych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podstawie programowej lub innych zadań wspomagających realizację tych celów. 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8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Od czego zacząć?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567061"/>
              </p:ext>
            </p:extLst>
          </p:nvPr>
        </p:nvGraphicFramePr>
        <p:xfrm>
          <a:off x="838200" y="1112808"/>
          <a:ext cx="10515600" cy="5064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aśnienie w chmurce 2"/>
          <p:cNvSpPr/>
          <p:nvPr/>
        </p:nvSpPr>
        <p:spPr>
          <a:xfrm>
            <a:off x="86265" y="3933645"/>
            <a:ext cx="2993366" cy="2243317"/>
          </a:xfrm>
          <a:prstGeom prst="cloudCallout">
            <a:avLst>
              <a:gd name="adj1" fmla="val 159145"/>
              <a:gd name="adj2" fmla="val -71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ROZPORZĄ-DZENIE MEN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488830" y="1417638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alicja.kapcia@gmail.com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15A22-C7CB-407C-9A76-06F3C95E5FE5}" type="slidenum">
              <a:rPr kumimoji="0" lang="pl-PL" alt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4413</Words>
  <Application>Microsoft Office PowerPoint</Application>
  <PresentationFormat>Panoramiczny</PresentationFormat>
  <Paragraphs>590</Paragraphs>
  <Slides>59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59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Comic Sans MS</vt:lpstr>
      <vt:lpstr>Courier New</vt:lpstr>
      <vt:lpstr>Garamond</vt:lpstr>
      <vt:lpstr>Google Sans</vt:lpstr>
      <vt:lpstr>inherit</vt:lpstr>
      <vt:lpstr>Open Sans</vt:lpstr>
      <vt:lpstr>Symbol</vt:lpstr>
      <vt:lpstr>Wingdings</vt:lpstr>
      <vt:lpstr>1_Motyw pakietu Office</vt:lpstr>
      <vt:lpstr>2_Motyw pakietu Office</vt:lpstr>
      <vt:lpstr>3_Motyw pakietu Office</vt:lpstr>
      <vt:lpstr>4_Motyw pakietu Office</vt:lpstr>
      <vt:lpstr>5_Motyw pakietu Office</vt:lpstr>
      <vt:lpstr>6_Motyw pakietu Office</vt:lpstr>
      <vt:lpstr>7_Motyw pakietu Office</vt:lpstr>
      <vt:lpstr>Prezentacja programu PowerPoint</vt:lpstr>
      <vt:lpstr>Prezentacja programu PowerPoint</vt:lpstr>
      <vt:lpstr>Podstawy prawne</vt:lpstr>
      <vt:lpstr>Podstawy prawne</vt:lpstr>
      <vt:lpstr>Ustawa o Systemie Oświaty</vt:lpstr>
      <vt:lpstr>Ustawa o systemie oświaty  Rozdział 3a Art.44b</vt:lpstr>
      <vt:lpstr>Cele kształcenia </vt:lpstr>
      <vt:lpstr>Od czego zacząć?</vt:lpstr>
      <vt:lpstr>Prezentacja programu PowerPoint</vt:lpstr>
      <vt:lpstr>Prezentacja programu PowerPoint</vt:lpstr>
      <vt:lpstr>Taksonomia celów wg Niemierki</vt:lpstr>
      <vt:lpstr>Taksonomia celów wg Niemierki</vt:lpstr>
      <vt:lpstr>Poziomy wymagań wg Niemierki</vt:lpstr>
      <vt:lpstr>Co to jest taksonomia SOLO? </vt:lpstr>
      <vt:lpstr>Pięć poziomów taksonomii SOLO</vt:lpstr>
      <vt:lpstr>Pięć poziomów taksonomii SOLO</vt:lpstr>
      <vt:lpstr>Prezentacja programu PowerPoint</vt:lpstr>
      <vt:lpstr>Taksonomia Blooma – sfera kognitywna</vt:lpstr>
      <vt:lpstr>Taksonomia Blooma – sfera kognitywna</vt:lpstr>
      <vt:lpstr>Prezentacja programu PowerPoint</vt:lpstr>
      <vt:lpstr>Wymagania edukacyjne</vt:lpstr>
      <vt:lpstr>Formułowanie wymagań edukacyjnych – konstrukcja wg Blooma</vt:lpstr>
      <vt:lpstr>Wymagania edukacyjne na poszczególne stopnie – Geografia klasa VII</vt:lpstr>
      <vt:lpstr>Wymagania edukacyjne na poszczególne stopnie – Matematyka klasa VIII</vt:lpstr>
      <vt:lpstr>Różnice w znaczeniach</vt:lpstr>
      <vt:lpstr>Od podstawy do wymagania – krok po kroku</vt:lpstr>
      <vt:lpstr>W rozporządzeniu w sprawie podstawy programowej w brzmieniu obowiązującym od 1 września 2024 r. czytamy:</vt:lpstr>
      <vt:lpstr>Szczegółowa lista wiadomości i umiejętności (fragment)</vt:lpstr>
      <vt:lpstr>Prezentacja programu PowerPoint</vt:lpstr>
      <vt:lpstr>Ważne !!!</vt:lpstr>
      <vt:lpstr>Definiowanie celów w sferze kognitywnej ze wskazaniem pytania sprawdzającego i metody nauczania</vt:lpstr>
      <vt:lpstr>Język oceniania i nie tylko….</vt:lpstr>
      <vt:lpstr>Co się ocenia, czyli zakres oceniania</vt:lpstr>
      <vt:lpstr>Ocenianie – Ustawa o systemie oświaty</vt:lpstr>
      <vt:lpstr>Ocenianie – Ustawa o systemie oświaty</vt:lpstr>
      <vt:lpstr>Ocenianie – Ustawa o systemie oświaty</vt:lpstr>
      <vt:lpstr>3 rodzaje oceniania uczniów</vt:lpstr>
      <vt:lpstr>Co oceniać a czego nie oceniać?</vt:lpstr>
      <vt:lpstr>Co powinno być w statucie?</vt:lpstr>
      <vt:lpstr>Nieuprawnione praktyki szkolne dotyczące oceniania</vt:lpstr>
      <vt:lpstr>Ustawa o systemie oświaty  Rozdział 3a</vt:lpstr>
      <vt:lpstr>Komu dostosować wymagania?</vt:lpstr>
      <vt:lpstr>Dostosowanie wymagań edukacyjnych</vt:lpstr>
      <vt:lpstr>Obszary dostosowania </vt:lpstr>
      <vt:lpstr>Sposoby dostosowania wymagań</vt:lpstr>
      <vt:lpstr>Prezentacja programu PowerPoint</vt:lpstr>
      <vt:lpstr>Dostosowanie wymagań edukacyjnych podsumowanie</vt:lpstr>
      <vt:lpstr>„Błędy”w szkolnym ocenianiu osiągnięć ucznia</vt:lpstr>
      <vt:lpstr>„Błędy”w szkolnym ocenianiu osiągnięć ucznia</vt:lpstr>
      <vt:lpstr>„Błędy”w szkolnym ocenianiu osiągnięć ucznia</vt:lpstr>
      <vt:lpstr>Błąd – prawda, która dopinguje do rozwoju</vt:lpstr>
      <vt:lpstr>Błędów ciąg dalszy…</vt:lpstr>
      <vt:lpstr>„Niegodziwości” w ocenianiu według prof. Niemierko</vt:lpstr>
      <vt:lpstr>Pomiar dydaktyczny</vt:lpstr>
      <vt:lpstr>Prezentacja programu PowerPoint</vt:lpstr>
      <vt:lpstr>Książki…</vt:lpstr>
      <vt:lpstr>Słowa na zakończenie…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 Kapcia</dc:creator>
  <cp:lastModifiedBy>Alicja Kapcia</cp:lastModifiedBy>
  <cp:revision>30</cp:revision>
  <dcterms:created xsi:type="dcterms:W3CDTF">2024-11-19T20:16:45Z</dcterms:created>
  <dcterms:modified xsi:type="dcterms:W3CDTF">2025-08-21T18:43:45Z</dcterms:modified>
</cp:coreProperties>
</file>