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9" r:id="rId5"/>
    <p:sldId id="277" r:id="rId6"/>
    <p:sldId id="270" r:id="rId7"/>
    <p:sldId id="273" r:id="rId8"/>
    <p:sldId id="282" r:id="rId9"/>
    <p:sldId id="271" r:id="rId10"/>
    <p:sldId id="275" r:id="rId11"/>
    <p:sldId id="276" r:id="rId12"/>
    <p:sldId id="274" r:id="rId13"/>
    <p:sldId id="259" r:id="rId14"/>
    <p:sldId id="285" r:id="rId15"/>
    <p:sldId id="260" r:id="rId16"/>
    <p:sldId id="261" r:id="rId17"/>
    <p:sldId id="267" r:id="rId18"/>
    <p:sldId id="266" r:id="rId19"/>
    <p:sldId id="262" r:id="rId20"/>
    <p:sldId id="281" r:id="rId21"/>
    <p:sldId id="264" r:id="rId22"/>
    <p:sldId id="263" r:id="rId23"/>
    <p:sldId id="265" r:id="rId24"/>
    <p:sldId id="283" r:id="rId25"/>
    <p:sldId id="268" r:id="rId26"/>
    <p:sldId id="278" r:id="rId27"/>
    <p:sldId id="284" r:id="rId2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94195" autoAdjust="0"/>
  </p:normalViewPr>
  <p:slideViewPr>
    <p:cSldViewPr>
      <p:cViewPr varScale="1">
        <p:scale>
          <a:sx n="107" d="100"/>
          <a:sy n="107" d="100"/>
        </p:scale>
        <p:origin x="-166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9" name="Tytuł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l-PL" smtClean="0"/>
              <a:t>Kliknij, aby edytować styl</a:t>
            </a:r>
            <a:endParaRPr kumimoji="0" lang="en-US"/>
          </a:p>
        </p:txBody>
      </p:sp>
      <p:sp>
        <p:nvSpPr>
          <p:cNvPr id="17" name="Podtytuł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30" name="Symbol zastępczy daty 29"/>
          <p:cNvSpPr>
            <a:spLocks noGrp="1"/>
          </p:cNvSpPr>
          <p:nvPr>
            <p:ph type="dt" sz="half" idx="10"/>
          </p:nvPr>
        </p:nvSpPr>
        <p:spPr/>
        <p:txBody>
          <a:bodyPr/>
          <a:lstStyle/>
          <a:p>
            <a:fld id="{5B24DF98-B4DD-4BBB-9A32-1C9A9648E1B0}" type="datetimeFigureOut">
              <a:rPr lang="pl-PL" smtClean="0"/>
              <a:pPr/>
              <a:t>26.02.2021</a:t>
            </a:fld>
            <a:endParaRPr lang="pl-PL"/>
          </a:p>
        </p:txBody>
      </p:sp>
      <p:sp>
        <p:nvSpPr>
          <p:cNvPr id="19" name="Symbol zastępczy stopki 18"/>
          <p:cNvSpPr>
            <a:spLocks noGrp="1"/>
          </p:cNvSpPr>
          <p:nvPr>
            <p:ph type="ftr" sz="quarter" idx="11"/>
          </p:nvPr>
        </p:nvSpPr>
        <p:spPr/>
        <p:txBody>
          <a:bodyPr/>
          <a:lstStyle/>
          <a:p>
            <a:endParaRPr lang="pl-PL"/>
          </a:p>
        </p:txBody>
      </p:sp>
      <p:sp>
        <p:nvSpPr>
          <p:cNvPr id="27" name="Symbol zastępczy numeru slajdu 26"/>
          <p:cNvSpPr>
            <a:spLocks noGrp="1"/>
          </p:cNvSpPr>
          <p:nvPr>
            <p:ph type="sldNum" sz="quarter" idx="12"/>
          </p:nvPr>
        </p:nvSpPr>
        <p:spPr/>
        <p:txBody>
          <a:bodyPr/>
          <a:lstStyle/>
          <a:p>
            <a:fld id="{3B18B90D-C268-4C81-B772-610A0278E3CB}" type="slidenum">
              <a:rPr lang="pl-PL" smtClean="0"/>
              <a:pPr/>
              <a:t>‹#›</a:t>
            </a:fld>
            <a:endParaRPr lang="pl-PL"/>
          </a:p>
        </p:txBody>
      </p:sp>
    </p:spTree>
  </p:cSld>
  <p:clrMapOvr>
    <a:masterClrMapping/>
  </p:clrMapOvr>
  <p:transition spd="slow">
    <p:checke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5B24DF98-B4DD-4BBB-9A32-1C9A9648E1B0}" type="datetimeFigureOut">
              <a:rPr lang="pl-PL" smtClean="0"/>
              <a:pPr/>
              <a:t>26.02.2021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B18B90D-C268-4C81-B772-610A0278E3CB}" type="slidenum">
              <a:rPr lang="pl-PL" smtClean="0"/>
              <a:pPr/>
              <a:t>‹#›</a:t>
            </a:fld>
            <a:endParaRPr lang="pl-PL"/>
          </a:p>
        </p:txBody>
      </p:sp>
    </p:spTree>
  </p:cSld>
  <p:clrMapOvr>
    <a:masterClrMapping/>
  </p:clrMapOvr>
  <p:transition spd="slow">
    <p:checke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914401"/>
            <a:ext cx="2057400" cy="5211763"/>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914401"/>
            <a:ext cx="6019800" cy="5211763"/>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5B24DF98-B4DD-4BBB-9A32-1C9A9648E1B0}" type="datetimeFigureOut">
              <a:rPr lang="pl-PL" smtClean="0"/>
              <a:pPr/>
              <a:t>26.02.2021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B18B90D-C268-4C81-B772-610A0278E3CB}" type="slidenum">
              <a:rPr lang="pl-PL" smtClean="0"/>
              <a:pPr/>
              <a:t>‹#›</a:t>
            </a:fld>
            <a:endParaRPr lang="pl-PL"/>
          </a:p>
        </p:txBody>
      </p:sp>
    </p:spTree>
  </p:cSld>
  <p:clrMapOvr>
    <a:masterClrMapping/>
  </p:clrMapOvr>
  <p:transition spd="slow">
    <p:checke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5B24DF98-B4DD-4BBB-9A32-1C9A9648E1B0}" type="datetimeFigureOut">
              <a:rPr lang="pl-PL" smtClean="0"/>
              <a:pPr/>
              <a:t>26.02.2021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B18B90D-C268-4C81-B772-610A0278E3CB}" type="slidenum">
              <a:rPr lang="pl-PL" smtClean="0"/>
              <a:pPr/>
              <a:t>‹#›</a:t>
            </a:fld>
            <a:endParaRPr lang="pl-PL"/>
          </a:p>
        </p:txBody>
      </p:sp>
    </p:spTree>
  </p:cSld>
  <p:clrMapOvr>
    <a:masterClrMapping/>
  </p:clrMapOvr>
  <p:transition spd="slow">
    <p:checke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5B24DF98-B4DD-4BBB-9A32-1C9A9648E1B0}" type="datetimeFigureOut">
              <a:rPr lang="pl-PL" smtClean="0"/>
              <a:pPr/>
              <a:t>26.02.2021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B18B90D-C268-4C81-B772-610A0278E3CB}" type="slidenum">
              <a:rPr lang="pl-PL" smtClean="0"/>
              <a:pPr/>
              <a:t>‹#›</a:t>
            </a:fld>
            <a:endParaRPr lang="pl-PL"/>
          </a:p>
        </p:txBody>
      </p:sp>
    </p:spTree>
  </p:cSld>
  <p:clrMapOvr>
    <a:masterClrMapping/>
  </p:clrMapOvr>
  <p:transition spd="slow">
    <p:checke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1143000"/>
          </a:xfrm>
        </p:spPr>
        <p:txBody>
          <a:body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5B24DF98-B4DD-4BBB-9A32-1C9A9648E1B0}" type="datetimeFigureOut">
              <a:rPr lang="pl-PL" smtClean="0"/>
              <a:pPr/>
              <a:t>26.02.2021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B18B90D-C268-4C81-B772-610A0278E3CB}" type="slidenum">
              <a:rPr lang="pl-PL" smtClean="0"/>
              <a:pPr/>
              <a:t>‹#›</a:t>
            </a:fld>
            <a:endParaRPr lang="pl-PL"/>
          </a:p>
        </p:txBody>
      </p:sp>
    </p:spTree>
  </p:cSld>
  <p:clrMapOvr>
    <a:masterClrMapping/>
  </p:clrMapOvr>
  <p:transition spd="slow">
    <p:checke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1143000"/>
          </a:xfrm>
        </p:spPr>
        <p:txBody>
          <a:bodyPr tIns="45720" anchor="b"/>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p>
            <a:fld id="{5B24DF98-B4DD-4BBB-9A32-1C9A9648E1B0}" type="datetimeFigureOut">
              <a:rPr lang="pl-PL" smtClean="0"/>
              <a:pPr/>
              <a:t>26.02.2021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3B18B90D-C268-4C81-B772-610A0278E3CB}" type="slidenum">
              <a:rPr lang="pl-PL" smtClean="0"/>
              <a:pPr/>
              <a:t>‹#›</a:t>
            </a:fld>
            <a:endParaRPr lang="pl-PL"/>
          </a:p>
        </p:txBody>
      </p:sp>
    </p:spTree>
  </p:cSld>
  <p:clrMapOvr>
    <a:masterClrMapping/>
  </p:clrMapOvr>
  <p:transition spd="slow">
    <p:checke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5B24DF98-B4DD-4BBB-9A32-1C9A9648E1B0}" type="datetimeFigureOut">
              <a:rPr lang="pl-PL" smtClean="0"/>
              <a:pPr/>
              <a:t>26.02.2021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3B18B90D-C268-4C81-B772-610A0278E3CB}" type="slidenum">
              <a:rPr lang="pl-PL" smtClean="0"/>
              <a:pPr/>
              <a:t>‹#›</a:t>
            </a:fld>
            <a:endParaRPr lang="pl-PL"/>
          </a:p>
        </p:txBody>
      </p:sp>
    </p:spTree>
  </p:cSld>
  <p:clrMapOvr>
    <a:masterClrMapping/>
  </p:clrMapOvr>
  <p:transition spd="slow">
    <p:checke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5B24DF98-B4DD-4BBB-9A32-1C9A9648E1B0}" type="datetimeFigureOut">
              <a:rPr lang="pl-PL" smtClean="0"/>
              <a:pPr/>
              <a:t>26.02.2021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3B18B90D-C268-4C81-B772-610A0278E3CB}" type="slidenum">
              <a:rPr lang="pl-PL" smtClean="0"/>
              <a:pPr/>
              <a:t>‹#›</a:t>
            </a:fld>
            <a:endParaRPr lang="pl-PL"/>
          </a:p>
        </p:txBody>
      </p:sp>
    </p:spTree>
  </p:cSld>
  <p:clrMapOvr>
    <a:masterClrMapping/>
  </p:clrMapOvr>
  <p:transition spd="slow">
    <p:checke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5B24DF98-B4DD-4BBB-9A32-1C9A9648E1B0}" type="datetimeFigureOut">
              <a:rPr lang="pl-PL" smtClean="0"/>
              <a:pPr/>
              <a:t>26.02.2021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B18B90D-C268-4C81-B772-610A0278E3CB}" type="slidenum">
              <a:rPr lang="pl-PL" smtClean="0"/>
              <a:pPr/>
              <a:t>‹#›</a:t>
            </a:fld>
            <a:endParaRPr lang="pl-PL"/>
          </a:p>
        </p:txBody>
      </p:sp>
    </p:spTree>
  </p:cSld>
  <p:clrMapOvr>
    <a:masterClrMapping/>
  </p:clrMapOvr>
  <p:transition spd="slow">
    <p:checke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9" name="Prostokąt ze ściętym i zaokrąglonym rogiem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ójkąt prostokątny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ytuł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pl-PL" smtClean="0"/>
              <a:t>Kliknij, aby edytować styl</a:t>
            </a:r>
            <a:endParaRPr kumimoji="0" lang="en-US"/>
          </a:p>
        </p:txBody>
      </p:sp>
      <p:sp>
        <p:nvSpPr>
          <p:cNvPr id="4" name="Symbol zastępczy tekstu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5B24DF98-B4DD-4BBB-9A32-1C9A9648E1B0}" type="datetimeFigureOut">
              <a:rPr lang="pl-PL" smtClean="0"/>
              <a:pPr/>
              <a:t>26.02.2021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a:xfrm>
            <a:off x="8077200" y="6356350"/>
            <a:ext cx="609600" cy="365125"/>
          </a:xfrm>
        </p:spPr>
        <p:txBody>
          <a:bodyPr/>
          <a:lstStyle/>
          <a:p>
            <a:fld id="{3B18B90D-C268-4C81-B772-610A0278E3CB}" type="slidenum">
              <a:rPr lang="pl-PL" smtClean="0"/>
              <a:pPr/>
              <a:t>‹#›</a:t>
            </a:fld>
            <a:endParaRPr lang="pl-PL"/>
          </a:p>
        </p:txBody>
      </p:sp>
      <p:sp>
        <p:nvSpPr>
          <p:cNvPr id="3" name="Symbol zastępczy obrazu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l-PL" smtClean="0"/>
              <a:t>Kliknij ikonę, aby dodać obraz</a:t>
            </a:r>
            <a:endParaRPr kumimoji="0" lang="en-US" dirty="0"/>
          </a:p>
        </p:txBody>
      </p:sp>
      <p:sp>
        <p:nvSpPr>
          <p:cNvPr id="10" name="Dowolny kształt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Dowolny kształt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p:checke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Dowolny kształt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Dowolny kształt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ymbol zastępczy tytułu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pl-PL" smtClean="0"/>
              <a:t>Kliknij, aby edytować styl</a:t>
            </a:r>
            <a:endParaRPr kumimoji="0" lang="en-US"/>
          </a:p>
        </p:txBody>
      </p:sp>
      <p:sp>
        <p:nvSpPr>
          <p:cNvPr id="30" name="Symbol zastępczy tekstu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Symbol zastępczy daty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24DF98-B4DD-4BBB-9A32-1C9A9648E1B0}" type="datetimeFigureOut">
              <a:rPr lang="pl-PL" smtClean="0"/>
              <a:pPr/>
              <a:t>26.02.2021</a:t>
            </a:fld>
            <a:endParaRPr lang="pl-PL"/>
          </a:p>
        </p:txBody>
      </p:sp>
      <p:sp>
        <p:nvSpPr>
          <p:cNvPr id="22" name="Symbol zastępczy stopki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pl-PL"/>
          </a:p>
        </p:txBody>
      </p:sp>
      <p:sp>
        <p:nvSpPr>
          <p:cNvPr id="18" name="Symbol zastępczy numeru slajdu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B18B90D-C268-4C81-B772-610A0278E3CB}" type="slidenum">
              <a:rPr lang="pl-PL" smtClean="0"/>
              <a:pPr/>
              <a:t>‹#›</a:t>
            </a:fld>
            <a:endParaRPr lang="pl-PL"/>
          </a:p>
        </p:txBody>
      </p:sp>
      <p:grpSp>
        <p:nvGrpSpPr>
          <p:cNvPr id="2" name="Grupa 1"/>
          <p:cNvGrpSpPr/>
          <p:nvPr/>
        </p:nvGrpSpPr>
        <p:grpSpPr>
          <a:xfrm>
            <a:off x="-19017" y="202408"/>
            <a:ext cx="9180548" cy="649224"/>
            <a:chOff x="-19045" y="216550"/>
            <a:chExt cx="9180548" cy="649224"/>
          </a:xfrm>
        </p:grpSpPr>
        <p:sp>
          <p:nvSpPr>
            <p:cNvPr id="12" name="Dowolny kształt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Dowolny kształt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checker dir="vert"/>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pl.wikipedia.org/wiki/J%C4%99zyk_polski" TargetMode="External"/><Relationship Id="rId13" Type="http://schemas.openxmlformats.org/officeDocument/2006/relationships/hyperlink" Target="https://pl.wikipedia.org/wiki/Podzia%C5%82_administracyjny_Litwy" TargetMode="External"/><Relationship Id="rId3" Type="http://schemas.openxmlformats.org/officeDocument/2006/relationships/hyperlink" Target="https://pl.wikipedia.org/wiki/J%C4%99zyk_litewski" TargetMode="External"/><Relationship Id="rId7" Type="http://schemas.openxmlformats.org/officeDocument/2006/relationships/hyperlink" Target="https://pl.wikipedia.org/wiki/J%C4%99zyk_ruski" TargetMode="External"/><Relationship Id="rId12" Type="http://schemas.openxmlformats.org/officeDocument/2006/relationships/hyperlink" Target="https://pl.wikipedia.org/wiki/J%C4%99zyk_rosyjski" TargetMode="External"/><Relationship Id="rId2" Type="http://schemas.openxmlformats.org/officeDocument/2006/relationships/hyperlink" Target="https://pl.wikipedia.org/wiki/J%C4%99zyk_urz%C4%99dowy" TargetMode="External"/><Relationship Id="rId1" Type="http://schemas.openxmlformats.org/officeDocument/2006/relationships/slideLayout" Target="../slideLayouts/slideLayout2.xml"/><Relationship Id="rId6" Type="http://schemas.openxmlformats.org/officeDocument/2006/relationships/hyperlink" Target="https://pl.wikipedia.org/wiki/Wielkie_Ksi%C4%99stwo_Litewskie" TargetMode="External"/><Relationship Id="rId11" Type="http://schemas.openxmlformats.org/officeDocument/2006/relationships/hyperlink" Target="https://pl.wikipedia.org/wiki/J%C4%99zyk_bia%C5%82oruski" TargetMode="External"/><Relationship Id="rId5" Type="http://schemas.openxmlformats.org/officeDocument/2006/relationships/hyperlink" Target="https://pl.wikipedia.org/wiki/J%C4%99zyki_ba%C5%82tyckie" TargetMode="External"/><Relationship Id="rId15" Type="http://schemas.openxmlformats.org/officeDocument/2006/relationships/hyperlink" Target="https://pl.wikipedia.org/wiki/1_stycznia" TargetMode="External"/><Relationship Id="rId10" Type="http://schemas.openxmlformats.org/officeDocument/2006/relationships/hyperlink" Target="https://pl.wikipedia.org/wiki/Literatura_litewska" TargetMode="External"/><Relationship Id="rId4" Type="http://schemas.openxmlformats.org/officeDocument/2006/relationships/hyperlink" Target="https://pl.wikipedia.org/wiki/J%C4%99zyk_ojczysty" TargetMode="External"/><Relationship Id="rId9" Type="http://schemas.openxmlformats.org/officeDocument/2006/relationships/hyperlink" Target="https://pl.wikipedia.org/wiki/Litwa" TargetMode="External"/><Relationship Id="rId14" Type="http://schemas.openxmlformats.org/officeDocument/2006/relationships/hyperlink" Target="https://pl.wikipedia.org/wiki/2010"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pl.wikipedia.org/wiki/Artyleria" TargetMode="External"/><Relationship Id="rId13" Type="http://schemas.openxmlformats.org/officeDocument/2006/relationships/hyperlink" Target="https://pl.wikipedia.org/wiki/%C5%9Amig%C5%82owiec" TargetMode="External"/><Relationship Id="rId3" Type="http://schemas.openxmlformats.org/officeDocument/2006/relationships/hyperlink" Target="https://pl.wikipedia.org/wiki/Si%C5%82y_zbrojne" TargetMode="External"/><Relationship Id="rId7" Type="http://schemas.openxmlformats.org/officeDocument/2006/relationships/hyperlink" Target="https://pl.wikipedia.org/w/index.php?title=Litewskie_Si%C5%82y_Specjalne&amp;action=edit&amp;redlink=1" TargetMode="External"/><Relationship Id="rId12" Type="http://schemas.openxmlformats.org/officeDocument/2006/relationships/hyperlink" Target="https://pl.wikipedia.org/wiki/Samolot_szkolno-bojowy" TargetMode="External"/><Relationship Id="rId2" Type="http://schemas.openxmlformats.org/officeDocument/2006/relationships/hyperlink" Target="https://pl.wikipedia.org/wiki/Rodzaj_si%C5%82_zbrojnych" TargetMode="External"/><Relationship Id="rId1" Type="http://schemas.openxmlformats.org/officeDocument/2006/relationships/slideLayout" Target="../slideLayouts/slideLayout2.xml"/><Relationship Id="rId6" Type="http://schemas.openxmlformats.org/officeDocument/2006/relationships/hyperlink" Target="https://pl.wikipedia.org/wiki/Litewskie_Si%C5%82y_Powietrzne" TargetMode="External"/><Relationship Id="rId11" Type="http://schemas.openxmlformats.org/officeDocument/2006/relationships/hyperlink" Target="https://pl.wikipedia.org/wiki/Samolot_transportowy" TargetMode="External"/><Relationship Id="rId5" Type="http://schemas.openxmlformats.org/officeDocument/2006/relationships/hyperlink" Target="https://pl.wikipedia.org/wiki/Litewska_Marynarka_Wojenna" TargetMode="External"/><Relationship Id="rId15" Type="http://schemas.openxmlformats.org/officeDocument/2006/relationships/hyperlink" Target="https://pl.wikipedia.org/wiki/Dolar_ameryka%C5%84ski" TargetMode="External"/><Relationship Id="rId10" Type="http://schemas.openxmlformats.org/officeDocument/2006/relationships/hyperlink" Target="https://pl.wikipedia.org/wiki/Okr%C4%99t_obrony_przeciwminowej" TargetMode="External"/><Relationship Id="rId4" Type="http://schemas.openxmlformats.org/officeDocument/2006/relationships/hyperlink" Target="https://pl.wikipedia.org/wiki/Lietuvos_kariuomen%C4%97s_Sausumos_paj%C4%97gos" TargetMode="External"/><Relationship Id="rId9" Type="http://schemas.openxmlformats.org/officeDocument/2006/relationships/hyperlink" Target="https://pl.wikipedia.org/wiki/Litwa" TargetMode="External"/><Relationship Id="rId14" Type="http://schemas.openxmlformats.org/officeDocument/2006/relationships/hyperlink" Target="https://pl.wikipedia.org/w/index.php?title=Global_Firepower&amp;action=edit&amp;redlink=1"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pl.wikipedia.org/wiki/Rezerwat_przyrody" TargetMode="External"/><Relationship Id="rId3" Type="http://schemas.openxmlformats.org/officeDocument/2006/relationships/hyperlink" Target="https://pl.wikipedia.org/wiki/Auksztocki_Park_Narodowy" TargetMode="External"/><Relationship Id="rId7" Type="http://schemas.openxmlformats.org/officeDocument/2006/relationships/hyperlink" Target="https://pl.wikipedia.org/wiki/Park_Narodowy_Mierzei_Kuro%C5%84skiej" TargetMode="External"/><Relationship Id="rId2" Type="http://schemas.openxmlformats.org/officeDocument/2006/relationships/hyperlink" Target="https://pl.wikipedia.org/wiki/Park_narodowy" TargetMode="External"/><Relationship Id="rId1" Type="http://schemas.openxmlformats.org/officeDocument/2006/relationships/slideLayout" Target="../slideLayouts/slideLayout2.xml"/><Relationship Id="rId6" Type="http://schemas.openxmlformats.org/officeDocument/2006/relationships/hyperlink" Target="https://pl.wikipedia.org/wiki/Trocki_Historyczny_Park_Narodowy" TargetMode="External"/><Relationship Id="rId11" Type="http://schemas.openxmlformats.org/officeDocument/2006/relationships/hyperlink" Target="https://pl.wikipedia.org/wiki/Litwa" TargetMode="External"/><Relationship Id="rId5" Type="http://schemas.openxmlformats.org/officeDocument/2006/relationships/hyperlink" Target="https://pl.wikipedia.org/wiki/%C5%BBmudzki_Park_Narodowy" TargetMode="External"/><Relationship Id="rId10" Type="http://schemas.openxmlformats.org/officeDocument/2006/relationships/hyperlink" Target="https://pl.wikipedia.org/wiki/1974" TargetMode="External"/><Relationship Id="rId4" Type="http://schemas.openxmlformats.org/officeDocument/2006/relationships/hyperlink" Target="https://pl.wikipedia.org/wiki/Dzukijski_Park_Narodowy" TargetMode="External"/><Relationship Id="rId9" Type="http://schemas.openxmlformats.org/officeDocument/2006/relationships/hyperlink" Target="https://pl.wikipedia.org/wiki/%C5%BBuwinta"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pl.wikipedia.org/wiki/Bociany_(ptaki)" TargetMode="External"/><Relationship Id="rId13" Type="http://schemas.openxmlformats.org/officeDocument/2006/relationships/hyperlink" Target="https://pl.wikipedia.org/wiki/Jesiotrowate" TargetMode="External"/><Relationship Id="rId3" Type="http://schemas.openxmlformats.org/officeDocument/2006/relationships/hyperlink" Target="https://pl.wikipedia.org/wiki/Dzik_euroazjatycki" TargetMode="External"/><Relationship Id="rId7" Type="http://schemas.openxmlformats.org/officeDocument/2006/relationships/hyperlink" Target="https://pl.wikipedia.org/wiki/%C5%81o%C5%9B" TargetMode="External"/><Relationship Id="rId12" Type="http://schemas.openxmlformats.org/officeDocument/2006/relationships/hyperlink" Target="https://pl.wikipedia.org/wiki/Szczupak_pospolity" TargetMode="External"/><Relationship Id="rId2" Type="http://schemas.openxmlformats.org/officeDocument/2006/relationships/hyperlink" Target="https://pl.wikipedia.org/wiki/Sarna" TargetMode="External"/><Relationship Id="rId1" Type="http://schemas.openxmlformats.org/officeDocument/2006/relationships/slideLayout" Target="../slideLayouts/slideLayout2.xml"/><Relationship Id="rId6" Type="http://schemas.openxmlformats.org/officeDocument/2006/relationships/hyperlink" Target="https://pl.wikipedia.org/wiki/Ry%C5%9B" TargetMode="External"/><Relationship Id="rId11" Type="http://schemas.openxmlformats.org/officeDocument/2006/relationships/hyperlink" Target="https://pl.wikipedia.org/wiki/Mewy" TargetMode="External"/><Relationship Id="rId5" Type="http://schemas.openxmlformats.org/officeDocument/2006/relationships/hyperlink" Target="https://pl.wikipedia.org/wiki/Wilk_szary" TargetMode="External"/><Relationship Id="rId10" Type="http://schemas.openxmlformats.org/officeDocument/2006/relationships/hyperlink" Target="https://pl.wikipedia.org/wiki/G%C5%82uszec_zwyczajny" TargetMode="External"/><Relationship Id="rId4" Type="http://schemas.openxmlformats.org/officeDocument/2006/relationships/hyperlink" Target="https://pl.wikipedia.org/wiki/Jele%C5%84" TargetMode="External"/><Relationship Id="rId9" Type="http://schemas.openxmlformats.org/officeDocument/2006/relationships/hyperlink" Target="https://pl.wikipedia.org/wiki/%C5%BBuraw_zwyczajny" TargetMode="External"/><Relationship Id="rId14" Type="http://schemas.openxmlformats.org/officeDocument/2006/relationships/hyperlink" Target="https://pl.wikipedia.org/wiki/Sum_pospolity"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l.wikipedia.org/wiki/Sejm_Republiki_Litewskiej" TargetMode="External"/><Relationship Id="rId2" Type="http://schemas.openxmlformats.org/officeDocument/2006/relationships/hyperlink" Target="https://pl.wikipedia.org/wiki/Konstytucja_Litwy" TargetMode="Externa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s://pl.wikipedia.org/wiki/Algirdas_Brazauskas" TargetMode="External"/><Relationship Id="rId4" Type="http://schemas.openxmlformats.org/officeDocument/2006/relationships/hyperlink" Target="https://pl.wikipedia.org/wiki/Litewska_Demokratyczna_Partia_Pracy"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pl.wikipedia.org/wiki/ISO_4217" TargetMode="External"/><Relationship Id="rId7" Type="http://schemas.openxmlformats.org/officeDocument/2006/relationships/image" Target="../media/image8.jpeg"/><Relationship Id="rId2" Type="http://schemas.openxmlformats.org/officeDocument/2006/relationships/hyperlink" Target="https://pl.wikipedia.org/wiki/Waluta" TargetMode="Externa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s://pl.wikipedia.org/wiki/Euro" TargetMode="External"/><Relationship Id="rId4" Type="http://schemas.openxmlformats.org/officeDocument/2006/relationships/hyperlink" Target="https://pl.wikipedia.org/wiki/Cent"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pl.wikipedia.org/wiki/Bia%C5%82oru%C5%9B" TargetMode="External"/><Relationship Id="rId2" Type="http://schemas.openxmlformats.org/officeDocument/2006/relationships/hyperlink" Target="https://pl.wikipedia.org/wiki/Litwa" TargetMode="External"/><Relationship Id="rId1" Type="http://schemas.openxmlformats.org/officeDocument/2006/relationships/slideLayout" Target="../slideLayouts/slideLayout2.xml"/><Relationship Id="rId6" Type="http://schemas.openxmlformats.org/officeDocument/2006/relationships/hyperlink" Target="https://pl.wikipedia.org/wiki/Rosja" TargetMode="External"/><Relationship Id="rId5" Type="http://schemas.openxmlformats.org/officeDocument/2006/relationships/hyperlink" Target="https://pl.wikipedia.org/wiki/Polska" TargetMode="External"/><Relationship Id="rId4" Type="http://schemas.openxmlformats.org/officeDocument/2006/relationships/hyperlink" Target="https://pl.wikipedia.org/wiki/%C5%81otwa"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pl.wikipedia.org/w/index.php?title=Palemon_(ksi%C4%85%C5%BC%C4%99_wenecki)&amp;action=edit&amp;redlink=1" TargetMode="External"/><Relationship Id="rId13" Type="http://schemas.openxmlformats.org/officeDocument/2006/relationships/hyperlink" Target="https://pl.wikipedia.org/wiki/Giedymin" TargetMode="External"/><Relationship Id="rId18" Type="http://schemas.openxmlformats.org/officeDocument/2006/relationships/hyperlink" Target="https://pl.wikipedia.org/wiki/Lizdejko" TargetMode="External"/><Relationship Id="rId26" Type="http://schemas.openxmlformats.org/officeDocument/2006/relationships/hyperlink" Target="https://pl.wikipedia.org/wiki/Zenowiczowie_herbu_Deszpot" TargetMode="External"/><Relationship Id="rId3" Type="http://schemas.openxmlformats.org/officeDocument/2006/relationships/hyperlink" Target="https://pl.wikipedia.org/wiki/Konstanty_Tyszkiewicz" TargetMode="External"/><Relationship Id="rId21" Type="http://schemas.openxmlformats.org/officeDocument/2006/relationships/hyperlink" Target="https://pl.wikipedia.org/wiki/Kr%C3%B3lewszczyzna" TargetMode="External"/><Relationship Id="rId7" Type="http://schemas.openxmlformats.org/officeDocument/2006/relationships/hyperlink" Target="https://pl.wikipedia.org/wiki/1040" TargetMode="External"/><Relationship Id="rId12" Type="http://schemas.openxmlformats.org/officeDocument/2006/relationships/hyperlink" Target="https://pl.wikipedia.org/wiki/Wojsie%C5%82k" TargetMode="External"/><Relationship Id="rId17" Type="http://schemas.openxmlformats.org/officeDocument/2006/relationships/hyperlink" Target="https://pl.wikipedia.org/wiki/Wilno" TargetMode="External"/><Relationship Id="rId25" Type="http://schemas.openxmlformats.org/officeDocument/2006/relationships/hyperlink" Target="https://pl.wikipedia.org/w/index.php?title=Hlebowicz&amp;action=edit&amp;redlink=1" TargetMode="External"/><Relationship Id="rId2" Type="http://schemas.openxmlformats.org/officeDocument/2006/relationships/hyperlink" Target="https://pl.wikipedia.org/wiki/Micha%C5%82_Bali%C5%84ski" TargetMode="External"/><Relationship Id="rId16" Type="http://schemas.openxmlformats.org/officeDocument/2006/relationships/hyperlink" Target="https://pl.wikipedia.org/wiki/Troki" TargetMode="External"/><Relationship Id="rId20" Type="http://schemas.openxmlformats.org/officeDocument/2006/relationships/hyperlink" Target="https://pl.wikipedia.org/wiki/Olgierd_Giedyminowic" TargetMode="External"/><Relationship Id="rId29"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https://pl.wikipedia.org/w/index.php?title=Kiernus&amp;action=edit&amp;redlink=1" TargetMode="External"/><Relationship Id="rId11" Type="http://schemas.openxmlformats.org/officeDocument/2006/relationships/hyperlink" Target="https://pl.wikipedia.org/wiki/Mendog" TargetMode="External"/><Relationship Id="rId24" Type="http://schemas.openxmlformats.org/officeDocument/2006/relationships/hyperlink" Target="https://pl.wikipedia.org/wiki/Zygmunt_I_Stary" TargetMode="External"/><Relationship Id="rId5" Type="http://schemas.openxmlformats.org/officeDocument/2006/relationships/hyperlink" Target="https://pl.wikipedia.org/wiki/Litwa" TargetMode="External"/><Relationship Id="rId15" Type="http://schemas.openxmlformats.org/officeDocument/2006/relationships/hyperlink" Target="https://pl.wikipedia.org/wiki/Trojden_(wielki_ksi%C4%85%C5%BC%C4%99_litewski)" TargetMode="External"/><Relationship Id="rId23" Type="http://schemas.openxmlformats.org/officeDocument/2006/relationships/hyperlink" Target="https://pl.wikipedia.org/wiki/Gaszto%C5%82dowie_herbu_Abdank" TargetMode="External"/><Relationship Id="rId28" Type="http://schemas.openxmlformats.org/officeDocument/2006/relationships/hyperlink" Target="https://pl.wikipedia.org/wiki/1775" TargetMode="External"/><Relationship Id="rId10" Type="http://schemas.openxmlformats.org/officeDocument/2006/relationships/hyperlink" Target="https://pl.wikipedia.org/wiki/Nowogr%C3%B3dek" TargetMode="External"/><Relationship Id="rId19" Type="http://schemas.openxmlformats.org/officeDocument/2006/relationships/hyperlink" Target="https://pl.wikipedia.org/wiki/W%C5%82adys%C5%82aw_II_Jagie%C5%82%C5%82o" TargetMode="External"/><Relationship Id="rId4" Type="http://schemas.openxmlformats.org/officeDocument/2006/relationships/hyperlink" Target="https://pl.wikipedia.org/wiki/Wielki_ksi%C4%85%C5%BC%C4%99" TargetMode="External"/><Relationship Id="rId9" Type="http://schemas.openxmlformats.org/officeDocument/2006/relationships/hyperlink" Target="https://pl.wikipedia.org/wiki/Ryngold" TargetMode="External"/><Relationship Id="rId14" Type="http://schemas.openxmlformats.org/officeDocument/2006/relationships/hyperlink" Target="https://pl.wikipedia.org/wiki/Zakon_krzy%C5%BCacki" TargetMode="External"/><Relationship Id="rId22" Type="http://schemas.openxmlformats.org/officeDocument/2006/relationships/hyperlink" Target="https://pl.wikipedia.org/wiki/Starostwo" TargetMode="External"/><Relationship Id="rId27" Type="http://schemas.openxmlformats.org/officeDocument/2006/relationships/hyperlink" Target="https://pl.wikipedia.org/wiki/Starosta"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pl.wikipedia.org/wiki/Rosja" TargetMode="External"/><Relationship Id="rId13" Type="http://schemas.openxmlformats.org/officeDocument/2006/relationships/hyperlink" Target="https://pl.wikipedia.org/wiki/1009" TargetMode="External"/><Relationship Id="rId18" Type="http://schemas.openxmlformats.org/officeDocument/2006/relationships/hyperlink" Target="https://pl.wikipedia.org/wiki/Ru%C5%9B_Kijowska" TargetMode="External"/><Relationship Id="rId26" Type="http://schemas.openxmlformats.org/officeDocument/2006/relationships/hyperlink" Target="https://pl.wikipedia.org/wiki/Akt_niepodleg%C5%82o%C5%9Bci_Litwy" TargetMode="External"/><Relationship Id="rId3" Type="http://schemas.openxmlformats.org/officeDocument/2006/relationships/hyperlink" Target="https://pl.wikipedia.org/wiki/Europa" TargetMode="External"/><Relationship Id="rId21" Type="http://schemas.openxmlformats.org/officeDocument/2006/relationships/hyperlink" Target="https://pl.wikipedia.org/wiki/Unia_realna" TargetMode="External"/><Relationship Id="rId34" Type="http://schemas.openxmlformats.org/officeDocument/2006/relationships/hyperlink" Target="https://pl.wikipedia.org/wiki/Litewska_Socjalistyczna_Republika_Radziecka" TargetMode="External"/><Relationship Id="rId7" Type="http://schemas.openxmlformats.org/officeDocument/2006/relationships/hyperlink" Target="https://pl.wikipedia.org/wiki/NATO" TargetMode="External"/><Relationship Id="rId12" Type="http://schemas.openxmlformats.org/officeDocument/2006/relationships/hyperlink" Target="https://pl.wikipedia.org/wiki/%C5%81otwa" TargetMode="External"/><Relationship Id="rId17" Type="http://schemas.openxmlformats.org/officeDocument/2006/relationships/hyperlink" Target="https://pl.wikipedia.org/wiki/Wielkie_Ksi%C4%99stwo_Litewskie" TargetMode="External"/><Relationship Id="rId25" Type="http://schemas.openxmlformats.org/officeDocument/2006/relationships/hyperlink" Target="https://pl.wikipedia.org/wiki/Imperium_Rosyjskie" TargetMode="External"/><Relationship Id="rId33" Type="http://schemas.openxmlformats.org/officeDocument/2006/relationships/hyperlink" Target="https://pl.wikipedia.org/wiki/Zwi%C4%85zek_Socjalistycznych_Republik_Radzieckich" TargetMode="External"/><Relationship Id="rId2" Type="http://schemas.openxmlformats.org/officeDocument/2006/relationships/hyperlink" Target="https://pl.wikipedia.org/wiki/J%C4%99zyk_litewski" TargetMode="External"/><Relationship Id="rId16" Type="http://schemas.openxmlformats.org/officeDocument/2006/relationships/hyperlink" Target="https://pl.wikipedia.org/wiki/Mendog" TargetMode="External"/><Relationship Id="rId20" Type="http://schemas.openxmlformats.org/officeDocument/2006/relationships/hyperlink" Target="https://pl.wikipedia.org/wiki/Korona_Kr%C3%B3lestwa_Polskiego" TargetMode="External"/><Relationship Id="rId29" Type="http://schemas.openxmlformats.org/officeDocument/2006/relationships/hyperlink" Target="https://pl.wikipedia.org/wiki/Cesarstwo_Niemieckie" TargetMode="External"/><Relationship Id="rId1" Type="http://schemas.openxmlformats.org/officeDocument/2006/relationships/slideLayout" Target="../slideLayouts/slideLayout2.xml"/><Relationship Id="rId6" Type="http://schemas.openxmlformats.org/officeDocument/2006/relationships/hyperlink" Target="https://pl.wikipedia.org/wiki/Unia_Europejska" TargetMode="External"/><Relationship Id="rId11" Type="http://schemas.openxmlformats.org/officeDocument/2006/relationships/hyperlink" Target="https://pl.wikipedia.org/wiki/Bia%C5%82oru%C5%9B" TargetMode="External"/><Relationship Id="rId24" Type="http://schemas.openxmlformats.org/officeDocument/2006/relationships/hyperlink" Target="https://pl.wikipedia.org/wiki/III_rozbi%C3%B3r_Polski" TargetMode="External"/><Relationship Id="rId32" Type="http://schemas.openxmlformats.org/officeDocument/2006/relationships/hyperlink" Target="https://pl.wikipedia.org/wiki/Aneksja" TargetMode="External"/><Relationship Id="rId5" Type="http://schemas.openxmlformats.org/officeDocument/2006/relationships/hyperlink" Target="https://pl.wikipedia.org/wiki/Kraje_ba%C5%82tyckie" TargetMode="External"/><Relationship Id="rId15" Type="http://schemas.openxmlformats.org/officeDocument/2006/relationships/hyperlink" Target="https://pl.wikipedia.org/wiki/W%C5%82adcy_Litwy" TargetMode="External"/><Relationship Id="rId23" Type="http://schemas.openxmlformats.org/officeDocument/2006/relationships/hyperlink" Target="https://pl.wikipedia.org/wiki/Rzeczpospolita_Obojga_Narod%C3%B3w" TargetMode="External"/><Relationship Id="rId28" Type="http://schemas.openxmlformats.org/officeDocument/2006/relationships/hyperlink" Target="https://pl.wikipedia.org/wiki/Kr%C3%B3lestwo_Litwy_(1918)" TargetMode="External"/><Relationship Id="rId36" Type="http://schemas.openxmlformats.org/officeDocument/2006/relationships/hyperlink" Target="https://pl.wikipedia.org/wiki/1990" TargetMode="External"/><Relationship Id="rId10" Type="http://schemas.openxmlformats.org/officeDocument/2006/relationships/hyperlink" Target="https://pl.wikipedia.org/wiki/Polska" TargetMode="External"/><Relationship Id="rId19" Type="http://schemas.openxmlformats.org/officeDocument/2006/relationships/hyperlink" Target="https://pl.wikipedia.org/wiki/Unia_w_Krewie" TargetMode="External"/><Relationship Id="rId31" Type="http://schemas.openxmlformats.org/officeDocument/2006/relationships/hyperlink" Target="https://pl.wikipedia.org/wiki/Armia_Czerwona" TargetMode="External"/><Relationship Id="rId4" Type="http://schemas.openxmlformats.org/officeDocument/2006/relationships/hyperlink" Target="https://pl.wikipedia.org/wiki/Litwa" TargetMode="External"/><Relationship Id="rId9" Type="http://schemas.openxmlformats.org/officeDocument/2006/relationships/hyperlink" Target="https://pl.wikipedia.org/wiki/Obw%C3%B3d_kaliningradzki" TargetMode="External"/><Relationship Id="rId14" Type="http://schemas.openxmlformats.org/officeDocument/2006/relationships/hyperlink" Target="https://pl.wikipedia.org/wiki/Kr%C3%B3lestwo_Litwy_(1251-1263)" TargetMode="External"/><Relationship Id="rId22" Type="http://schemas.openxmlformats.org/officeDocument/2006/relationships/hyperlink" Target="https://pl.wikipedia.org/wiki/Unia_lubelska" TargetMode="External"/><Relationship Id="rId27" Type="http://schemas.openxmlformats.org/officeDocument/2006/relationships/hyperlink" Target="https://pl.wikipedia.org/wiki/Taryba" TargetMode="External"/><Relationship Id="rId30" Type="http://schemas.openxmlformats.org/officeDocument/2006/relationships/hyperlink" Target="https://pl.wikipedia.org/wiki/Republika_Litewska_(1918%E2%80%931940)" TargetMode="External"/><Relationship Id="rId35" Type="http://schemas.openxmlformats.org/officeDocument/2006/relationships/hyperlink" Target="https://pl.wikipedia.org/wiki/11_mar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latin typeface="Lucida Calligraphy" pitchFamily="66" charset="0"/>
              </a:rPr>
              <a:t> Litwa</a:t>
            </a:r>
            <a:endParaRPr lang="pl-PL" dirty="0">
              <a:latin typeface="Lucida Calligraphy" pitchFamily="66" charset="0"/>
            </a:endParaRPr>
          </a:p>
        </p:txBody>
      </p:sp>
      <p:sp>
        <p:nvSpPr>
          <p:cNvPr id="3" name="Podtytuł 2"/>
          <p:cNvSpPr>
            <a:spLocks noGrp="1"/>
          </p:cNvSpPr>
          <p:nvPr>
            <p:ph type="subTitle" idx="1"/>
          </p:nvPr>
        </p:nvSpPr>
        <p:spPr/>
        <p:txBody>
          <a:bodyPr/>
          <a:lstStyle/>
          <a:p>
            <a:r>
              <a:rPr lang="pl-PL" dirty="0" smtClean="0">
                <a:latin typeface="Lucida Calligraphy" pitchFamily="66" charset="0"/>
              </a:rPr>
              <a:t>Zapraszamy do oglądania</a:t>
            </a:r>
            <a:endParaRPr lang="pl-PL" dirty="0">
              <a:latin typeface="Lucida Calligraphy" pitchFamily="66" charset="0"/>
            </a:endParaRPr>
          </a:p>
        </p:txBody>
      </p:sp>
    </p:spTree>
  </p:cSld>
  <p:clrMapOvr>
    <a:masterClrMapping/>
  </p:clrMapOvr>
  <p:transition spd="slow">
    <p:checke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4400" dirty="0" smtClean="0">
                <a:latin typeface="Lucida Calligraphy" pitchFamily="66" charset="0"/>
              </a:rPr>
              <a:t>Języki</a:t>
            </a:r>
            <a:endParaRPr lang="pl-PL" sz="4400" dirty="0">
              <a:latin typeface="Lucida Calligraphy" pitchFamily="66" charset="0"/>
            </a:endParaRPr>
          </a:p>
        </p:txBody>
      </p:sp>
      <p:sp>
        <p:nvSpPr>
          <p:cNvPr id="3" name="Symbol zastępczy zawartości 2"/>
          <p:cNvSpPr>
            <a:spLocks noGrp="1"/>
          </p:cNvSpPr>
          <p:nvPr>
            <p:ph idx="1"/>
          </p:nvPr>
        </p:nvSpPr>
        <p:spPr/>
        <p:txBody>
          <a:bodyPr>
            <a:normAutofit fontScale="77500" lnSpcReduction="20000"/>
          </a:bodyPr>
          <a:lstStyle/>
          <a:p>
            <a:r>
              <a:rPr lang="pl-PL" sz="2700" dirty="0" smtClean="0">
                <a:latin typeface="Lucida Calligraphy" pitchFamily="66" charset="0"/>
              </a:rPr>
              <a:t>Współcześnie </a:t>
            </a:r>
            <a:r>
              <a:rPr lang="pl-PL" sz="2700" dirty="0" smtClean="0">
                <a:latin typeface="Lucida Calligraphy" pitchFamily="66" charset="0"/>
                <a:hlinkClick r:id="rId2" tooltip="Język urzędowy"/>
              </a:rPr>
              <a:t>językiem urzędowym</a:t>
            </a:r>
            <a:r>
              <a:rPr lang="pl-PL" sz="2700" dirty="0" smtClean="0">
                <a:latin typeface="Lucida Calligraphy" pitchFamily="66" charset="0"/>
              </a:rPr>
              <a:t> na Litwie jest </a:t>
            </a:r>
            <a:r>
              <a:rPr lang="pl-PL" sz="2700" dirty="0" smtClean="0">
                <a:latin typeface="Lucida Calligraphy" pitchFamily="66" charset="0"/>
                <a:hlinkClick r:id="rId3" tooltip="Język litewski"/>
              </a:rPr>
              <a:t>język litewski</a:t>
            </a:r>
            <a:r>
              <a:rPr lang="pl-PL" sz="2700" dirty="0" smtClean="0">
                <a:latin typeface="Lucida Calligraphy" pitchFamily="66" charset="0"/>
              </a:rPr>
              <a:t>, </a:t>
            </a:r>
            <a:r>
              <a:rPr lang="pl-PL" sz="2700" dirty="0" smtClean="0">
                <a:latin typeface="Lucida Calligraphy" pitchFamily="66" charset="0"/>
                <a:hlinkClick r:id="rId4" tooltip="Język ojczysty"/>
              </a:rPr>
              <a:t>język ojczysty</a:t>
            </a:r>
            <a:r>
              <a:rPr lang="pl-PL" sz="2700" dirty="0" smtClean="0">
                <a:latin typeface="Lucida Calligraphy" pitchFamily="66" charset="0"/>
              </a:rPr>
              <a:t> Litwinów, należący do grupy </a:t>
            </a:r>
            <a:r>
              <a:rPr lang="pl-PL" sz="2700" dirty="0" smtClean="0">
                <a:latin typeface="Lucida Calligraphy" pitchFamily="66" charset="0"/>
                <a:hlinkClick r:id="rId5" tooltip="Języki bałtyckie"/>
              </a:rPr>
              <a:t>języków bałtyckich</a:t>
            </a:r>
            <a:r>
              <a:rPr lang="pl-PL" sz="2700" dirty="0" smtClean="0">
                <a:latin typeface="Lucida Calligraphy" pitchFamily="66" charset="0"/>
              </a:rPr>
              <a:t>. W przeszłości językiem urzędowym w </a:t>
            </a:r>
            <a:r>
              <a:rPr lang="pl-PL" sz="2700" dirty="0" smtClean="0">
                <a:latin typeface="Lucida Calligraphy" pitchFamily="66" charset="0"/>
                <a:hlinkClick r:id="rId6" tooltip="Wielkie Księstwo Litewskie"/>
              </a:rPr>
              <a:t>Wielkim Księstwie Litewskim</a:t>
            </a:r>
            <a:r>
              <a:rPr lang="pl-PL" sz="2700" dirty="0" smtClean="0">
                <a:latin typeface="Lucida Calligraphy" pitchFamily="66" charset="0"/>
              </a:rPr>
              <a:t> był </a:t>
            </a:r>
            <a:r>
              <a:rPr lang="pl-PL" sz="2700" dirty="0" smtClean="0">
                <a:latin typeface="Lucida Calligraphy" pitchFamily="66" charset="0"/>
                <a:hlinkClick r:id="rId7" tooltip="Język ruski"/>
              </a:rPr>
              <a:t>język ruski</a:t>
            </a:r>
            <a:r>
              <a:rPr lang="pl-PL" sz="2700" dirty="0" smtClean="0">
                <a:latin typeface="Lucida Calligraphy" pitchFamily="66" charset="0"/>
              </a:rPr>
              <a:t>, a od 1696 </a:t>
            </a:r>
            <a:r>
              <a:rPr lang="pl-PL" sz="2700" dirty="0" smtClean="0">
                <a:latin typeface="Lucida Calligraphy" pitchFamily="66" charset="0"/>
                <a:hlinkClick r:id="rId8" tooltip="Język polski"/>
              </a:rPr>
              <a:t>język polski</a:t>
            </a:r>
            <a:r>
              <a:rPr lang="pl-PL" sz="2700" baseline="30000" dirty="0" smtClean="0">
                <a:latin typeface="Lucida Calligraphy" pitchFamily="66" charset="0"/>
                <a:hlinkClick r:id="rId9"/>
              </a:rPr>
              <a:t>[22]</a:t>
            </a:r>
            <a:r>
              <a:rPr lang="pl-PL" sz="2700" dirty="0" smtClean="0">
                <a:latin typeface="Lucida Calligraphy" pitchFamily="66" charset="0"/>
              </a:rPr>
              <a:t> i wówczas też ostatecznie ustaliła się tam supremacja języka polskiego</a:t>
            </a:r>
            <a:r>
              <a:rPr lang="pl-PL" sz="2700" baseline="30000" dirty="0" smtClean="0">
                <a:latin typeface="Lucida Calligraphy" pitchFamily="66" charset="0"/>
                <a:hlinkClick r:id="rId9"/>
              </a:rPr>
              <a:t>[23]</a:t>
            </a:r>
            <a:r>
              <a:rPr lang="pl-PL" sz="2700" dirty="0" smtClean="0">
                <a:latin typeface="Lucida Calligraphy" pitchFamily="66" charset="0"/>
              </a:rPr>
              <a:t>. </a:t>
            </a:r>
            <a:r>
              <a:rPr lang="pl-PL" sz="2700" dirty="0" smtClean="0">
                <a:latin typeface="Lucida Calligraphy" pitchFamily="66" charset="0"/>
                <a:hlinkClick r:id="rId10" tooltip="Literatura litewska"/>
              </a:rPr>
              <a:t>Literatura litewska</a:t>
            </a:r>
            <a:r>
              <a:rPr lang="pl-PL" sz="2700" dirty="0" smtClean="0">
                <a:latin typeface="Lucida Calligraphy" pitchFamily="66" charset="0"/>
              </a:rPr>
              <a:t> zaczęła się rozwijać dopiero w 1 </a:t>
            </a:r>
            <a:r>
              <a:rPr lang="pl-PL" sz="2700" dirty="0" err="1" smtClean="0">
                <a:latin typeface="Lucida Calligraphy" pitchFamily="66" charset="0"/>
              </a:rPr>
              <a:t>poł</a:t>
            </a:r>
            <a:r>
              <a:rPr lang="pl-PL" sz="2700" dirty="0" smtClean="0">
                <a:latin typeface="Lucida Calligraphy" pitchFamily="66" charset="0"/>
              </a:rPr>
              <a:t>. XIX wieku.</a:t>
            </a:r>
          </a:p>
          <a:p>
            <a:r>
              <a:rPr lang="pl-PL" sz="2700" dirty="0" smtClean="0">
                <a:latin typeface="Lucida Calligraphy" pitchFamily="66" charset="0"/>
              </a:rPr>
              <a:t>Na Litwie w użyciu są języki mniejszości narodowych, głównie </a:t>
            </a:r>
            <a:r>
              <a:rPr lang="pl-PL" sz="2700" dirty="0" smtClean="0">
                <a:latin typeface="Lucida Calligraphy" pitchFamily="66" charset="0"/>
                <a:hlinkClick r:id="rId8" tooltip="Język polski"/>
              </a:rPr>
              <a:t>polski</a:t>
            </a:r>
            <a:r>
              <a:rPr lang="pl-PL" sz="2700" dirty="0" smtClean="0">
                <a:latin typeface="Lucida Calligraphy" pitchFamily="66" charset="0"/>
              </a:rPr>
              <a:t>, </a:t>
            </a:r>
            <a:r>
              <a:rPr lang="pl-PL" sz="2700" dirty="0" smtClean="0">
                <a:latin typeface="Lucida Calligraphy" pitchFamily="66" charset="0"/>
                <a:hlinkClick r:id="rId11" tooltip="Język białoruski"/>
              </a:rPr>
              <a:t>białoruski</a:t>
            </a:r>
            <a:r>
              <a:rPr lang="pl-PL" sz="2700" dirty="0" smtClean="0">
                <a:latin typeface="Lucida Calligraphy" pitchFamily="66" charset="0"/>
              </a:rPr>
              <a:t> i </a:t>
            </a:r>
            <a:r>
              <a:rPr lang="pl-PL" sz="2700" dirty="0" smtClean="0">
                <a:latin typeface="Lucida Calligraphy" pitchFamily="66" charset="0"/>
                <a:hlinkClick r:id="rId12" tooltip="Język rosyjski"/>
              </a:rPr>
              <a:t>rosyjski</a:t>
            </a:r>
            <a:r>
              <a:rPr lang="pl-PL" sz="2700" dirty="0" smtClean="0">
                <a:latin typeface="Lucida Calligraphy" pitchFamily="66" charset="0"/>
              </a:rPr>
              <a:t>. W </a:t>
            </a:r>
            <a:r>
              <a:rPr lang="pl-PL" sz="2700" dirty="0" smtClean="0">
                <a:latin typeface="Lucida Calligraphy" pitchFamily="66" charset="0"/>
                <a:hlinkClick r:id="rId13" tooltip="Podział administracyjny Litwy"/>
              </a:rPr>
              <a:t>rejonach</a:t>
            </a:r>
            <a:r>
              <a:rPr lang="pl-PL" sz="2700" dirty="0" smtClean="0">
                <a:latin typeface="Lucida Calligraphy" pitchFamily="66" charset="0"/>
              </a:rPr>
              <a:t> zamieszkanych przez duże skupiska mniejszości narodowych do końca </a:t>
            </a:r>
            <a:r>
              <a:rPr lang="pl-PL" sz="2700" dirty="0" smtClean="0">
                <a:latin typeface="Lucida Calligraphy" pitchFamily="66" charset="0"/>
                <a:hlinkClick r:id="rId14" tooltip="2010"/>
              </a:rPr>
              <a:t>2010</a:t>
            </a:r>
            <a:r>
              <a:rPr lang="pl-PL" sz="2700" dirty="0" smtClean="0">
                <a:latin typeface="Lucida Calligraphy" pitchFamily="66" charset="0"/>
              </a:rPr>
              <a:t> roku ustawa o mniejszościach narodowych pozwalała na używanie języka mniejszości w urzędach i na tablicach informacyjnych. Ustawa ta wygasła </a:t>
            </a:r>
            <a:r>
              <a:rPr lang="pl-PL" sz="2700" dirty="0" smtClean="0">
                <a:latin typeface="Lucida Calligraphy" pitchFamily="66" charset="0"/>
                <a:hlinkClick r:id="rId15" tooltip="1 stycznia"/>
              </a:rPr>
              <a:t>1 stycznia</a:t>
            </a:r>
            <a:r>
              <a:rPr lang="pl-PL" sz="2700" dirty="0" smtClean="0">
                <a:latin typeface="Lucida Calligraphy" pitchFamily="66" charset="0"/>
              </a:rPr>
              <a:t> </a:t>
            </a:r>
            <a:r>
              <a:rPr lang="pl-PL" sz="2700" dirty="0" smtClean="0">
                <a:latin typeface="Lucida Calligraphy" pitchFamily="66" charset="0"/>
                <a:hlinkClick r:id="rId14" tooltip="2010"/>
              </a:rPr>
              <a:t>2010</a:t>
            </a:r>
            <a:r>
              <a:rPr lang="pl-PL" sz="2700" dirty="0" smtClean="0">
                <a:latin typeface="Lucida Calligraphy" pitchFamily="66" charset="0"/>
              </a:rPr>
              <a:t> roku, a nowa nie została przyjęta.</a:t>
            </a:r>
          </a:p>
          <a:p>
            <a:pPr>
              <a:buNone/>
            </a:pPr>
            <a:endParaRPr lang="pl-PL" dirty="0"/>
          </a:p>
        </p:txBody>
      </p:sp>
    </p:spTree>
  </p:cSld>
  <p:clrMapOvr>
    <a:masterClrMapping/>
  </p:clrMapOvr>
  <p:transition spd="slow">
    <p:checke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4400" dirty="0" smtClean="0">
                <a:latin typeface="Lucida Calligraphy" pitchFamily="66" charset="0"/>
              </a:rPr>
              <a:t>Siły zbrojne</a:t>
            </a:r>
            <a:endParaRPr lang="pl-PL" sz="4400" dirty="0">
              <a:latin typeface="Lucida Calligraphy" pitchFamily="66" charset="0"/>
            </a:endParaRPr>
          </a:p>
        </p:txBody>
      </p:sp>
      <p:sp>
        <p:nvSpPr>
          <p:cNvPr id="3" name="Symbol zastępczy zawartości 2"/>
          <p:cNvSpPr>
            <a:spLocks noGrp="1"/>
          </p:cNvSpPr>
          <p:nvPr>
            <p:ph idx="1"/>
          </p:nvPr>
        </p:nvSpPr>
        <p:spPr/>
        <p:txBody>
          <a:bodyPr>
            <a:normAutofit fontScale="70000" lnSpcReduction="20000"/>
          </a:bodyPr>
          <a:lstStyle/>
          <a:p>
            <a:pPr>
              <a:buNone/>
            </a:pPr>
            <a:r>
              <a:rPr lang="pl-PL" sz="2800" dirty="0" smtClean="0">
                <a:latin typeface="Lucida Calligraphy" pitchFamily="66" charset="0"/>
              </a:rPr>
              <a:t>Litwa dysponuje czterema </a:t>
            </a:r>
            <a:r>
              <a:rPr lang="pl-PL" sz="2800" dirty="0" smtClean="0">
                <a:latin typeface="Lucida Calligraphy" pitchFamily="66" charset="0"/>
                <a:hlinkClick r:id="rId2" tooltip="Rodzaj sił zbrojnych"/>
              </a:rPr>
              <a:t>rodzajami</a:t>
            </a:r>
            <a:r>
              <a:rPr lang="pl-PL" sz="2800" dirty="0" smtClean="0">
                <a:latin typeface="Lucida Calligraphy" pitchFamily="66" charset="0"/>
              </a:rPr>
              <a:t> </a:t>
            </a:r>
            <a:r>
              <a:rPr lang="pl-PL" sz="2800" dirty="0" smtClean="0">
                <a:latin typeface="Lucida Calligraphy" pitchFamily="66" charset="0"/>
                <a:hlinkClick r:id="rId3" tooltip="Siły zbrojne"/>
              </a:rPr>
              <a:t>sił zbrojnych</a:t>
            </a:r>
            <a:r>
              <a:rPr lang="pl-PL" sz="2800" dirty="0" smtClean="0">
                <a:latin typeface="Lucida Calligraphy" pitchFamily="66" charset="0"/>
              </a:rPr>
              <a:t>: </a:t>
            </a:r>
            <a:r>
              <a:rPr lang="pl-PL" sz="2800" dirty="0" smtClean="0">
                <a:latin typeface="Lucida Calligraphy" pitchFamily="66" charset="0"/>
                <a:hlinkClick r:id="rId4" tooltip="Lietuvos kariuomenės Sausumos pajėgos"/>
              </a:rPr>
              <a:t>siłami lądowymi</a:t>
            </a:r>
            <a:r>
              <a:rPr lang="pl-PL" sz="2800" dirty="0" smtClean="0">
                <a:latin typeface="Lucida Calligraphy" pitchFamily="66" charset="0"/>
              </a:rPr>
              <a:t>, </a:t>
            </a:r>
            <a:r>
              <a:rPr lang="pl-PL" sz="2800" dirty="0" smtClean="0">
                <a:latin typeface="Lucida Calligraphy" pitchFamily="66" charset="0"/>
                <a:hlinkClick r:id="rId5" tooltip="Litewska Marynarka Wojenna"/>
              </a:rPr>
              <a:t>marynarką wojenną</a:t>
            </a:r>
            <a:r>
              <a:rPr lang="pl-PL" sz="2800" dirty="0" smtClean="0">
                <a:latin typeface="Lucida Calligraphy" pitchFamily="66" charset="0"/>
              </a:rPr>
              <a:t>, </a:t>
            </a:r>
            <a:r>
              <a:rPr lang="pl-PL" sz="2800" dirty="0" smtClean="0">
                <a:latin typeface="Lucida Calligraphy" pitchFamily="66" charset="0"/>
                <a:hlinkClick r:id="rId6" tooltip="Litewskie Siły Powietrzne"/>
              </a:rPr>
              <a:t>siłami powietrznymi</a:t>
            </a:r>
            <a:r>
              <a:rPr lang="pl-PL" sz="2800" dirty="0" smtClean="0">
                <a:latin typeface="Lucida Calligraphy" pitchFamily="66" charset="0"/>
              </a:rPr>
              <a:t> oraz </a:t>
            </a:r>
            <a:r>
              <a:rPr lang="pl-PL" sz="2800" dirty="0" smtClean="0">
                <a:latin typeface="Lucida Calligraphy" pitchFamily="66" charset="0"/>
                <a:hlinkClick r:id="rId7" tooltip="Litewskie Siły Specjalne (strona nie istnieje)"/>
              </a:rPr>
              <a:t>siłami specjalnymi</a:t>
            </a:r>
            <a:r>
              <a:rPr lang="pl-PL" sz="2800" dirty="0" smtClean="0">
                <a:latin typeface="Lucida Calligraphy" pitchFamily="66" charset="0"/>
              </a:rPr>
              <a:t>.</a:t>
            </a:r>
          </a:p>
          <a:p>
            <a:pPr>
              <a:buNone/>
            </a:pPr>
            <a:r>
              <a:rPr lang="pl-PL" sz="2800" dirty="0" smtClean="0">
                <a:latin typeface="Lucida Calligraphy" pitchFamily="66" charset="0"/>
              </a:rPr>
              <a:t>W 2014 roku uzbrojenie sił lądowych Litwy składało się w m.in. z: 612 opancerzonych pojazdów bojowych oraz 50 zestawów </a:t>
            </a:r>
            <a:r>
              <a:rPr lang="pl-PL" sz="2800" dirty="0" smtClean="0">
                <a:latin typeface="Lucida Calligraphy" pitchFamily="66" charset="0"/>
                <a:hlinkClick r:id="rId8" tooltip="Artyleria"/>
              </a:rPr>
              <a:t>artylerii</a:t>
            </a:r>
            <a:r>
              <a:rPr lang="pl-PL" sz="2800" dirty="0" smtClean="0">
                <a:latin typeface="Lucida Calligraphy" pitchFamily="66" charset="0"/>
              </a:rPr>
              <a:t> holowanej</a:t>
            </a:r>
            <a:r>
              <a:rPr lang="pl-PL" sz="2800" baseline="30000" dirty="0" smtClean="0">
                <a:latin typeface="Lucida Calligraphy" pitchFamily="66" charset="0"/>
                <a:hlinkClick r:id="rId9"/>
              </a:rPr>
              <a:t>[40]</a:t>
            </a:r>
            <a:r>
              <a:rPr lang="pl-PL" sz="2800" dirty="0" smtClean="0">
                <a:latin typeface="Lucida Calligraphy" pitchFamily="66" charset="0"/>
              </a:rPr>
              <a:t>. Marynarka wojenna Litwy dysponowała w 2014 roku czterema okrętami obrony przybrzeża oraz czterema </a:t>
            </a:r>
            <a:r>
              <a:rPr lang="pl-PL" sz="2800" dirty="0" smtClean="0">
                <a:latin typeface="Lucida Calligraphy" pitchFamily="66" charset="0"/>
                <a:hlinkClick r:id="rId10" tooltip="Okręt obrony przeciwminowej"/>
              </a:rPr>
              <a:t>okrętami obrony przeciwminowej</a:t>
            </a:r>
            <a:r>
              <a:rPr lang="pl-PL" sz="2800" baseline="30000" dirty="0" smtClean="0">
                <a:latin typeface="Lucida Calligraphy" pitchFamily="66" charset="0"/>
                <a:hlinkClick r:id="rId9"/>
              </a:rPr>
              <a:t>[40]</a:t>
            </a:r>
            <a:r>
              <a:rPr lang="pl-PL" sz="2800" dirty="0" smtClean="0">
                <a:latin typeface="Lucida Calligraphy" pitchFamily="66" charset="0"/>
              </a:rPr>
              <a:t>. Litewskie siły powietrzne z kolei posiadały w 2014 roku uzbrojenie w postaci m.in. 8 </a:t>
            </a:r>
            <a:r>
              <a:rPr lang="pl-PL" sz="2800" dirty="0" smtClean="0">
                <a:latin typeface="Lucida Calligraphy" pitchFamily="66" charset="0"/>
                <a:hlinkClick r:id="rId11" tooltip="Samolot transportowy"/>
              </a:rPr>
              <a:t>samolotów transportowych</a:t>
            </a:r>
            <a:r>
              <a:rPr lang="pl-PL" sz="2800" dirty="0" smtClean="0">
                <a:latin typeface="Lucida Calligraphy" pitchFamily="66" charset="0"/>
              </a:rPr>
              <a:t> jednego </a:t>
            </a:r>
            <a:r>
              <a:rPr lang="pl-PL" sz="2800" dirty="0" smtClean="0">
                <a:latin typeface="Lucida Calligraphy" pitchFamily="66" charset="0"/>
                <a:hlinkClick r:id="rId12" tooltip="Samolot szkolno-bojowy"/>
              </a:rPr>
              <a:t>samolotu szkolno-bojowego</a:t>
            </a:r>
            <a:r>
              <a:rPr lang="pl-PL" sz="2800" dirty="0" smtClean="0">
                <a:latin typeface="Lucida Calligraphy" pitchFamily="66" charset="0"/>
              </a:rPr>
              <a:t> oraz 4 </a:t>
            </a:r>
            <a:r>
              <a:rPr lang="pl-PL" sz="2800" dirty="0" smtClean="0">
                <a:latin typeface="Lucida Calligraphy" pitchFamily="66" charset="0"/>
                <a:hlinkClick r:id="rId13" tooltip="Śmigłowiec"/>
              </a:rPr>
              <a:t>śmigłowców</a:t>
            </a:r>
            <a:r>
              <a:rPr lang="pl-PL" sz="2800" baseline="30000" dirty="0" smtClean="0">
                <a:latin typeface="Lucida Calligraphy" pitchFamily="66" charset="0"/>
                <a:hlinkClick r:id="rId9"/>
              </a:rPr>
              <a:t>[40]</a:t>
            </a:r>
            <a:r>
              <a:rPr lang="pl-PL" sz="2800" dirty="0" smtClean="0">
                <a:latin typeface="Lucida Calligraphy" pitchFamily="66" charset="0"/>
              </a:rPr>
              <a:t>. Wojska litewskie w 2014 roku liczyły 15 tys. żołnierzy zawodowych oraz 4,3 tys. rezerwistów. Według rankingu </a:t>
            </a:r>
            <a:r>
              <a:rPr lang="pl-PL" sz="2800" i="1" dirty="0" smtClean="0">
                <a:latin typeface="Lucida Calligraphy" pitchFamily="66" charset="0"/>
                <a:hlinkClick r:id="rId14" tooltip="Global Firepower (strona nie istnieje)"/>
              </a:rPr>
              <a:t>Global </a:t>
            </a:r>
            <a:r>
              <a:rPr lang="pl-PL" sz="2800" i="1" dirty="0" err="1" smtClean="0">
                <a:latin typeface="Lucida Calligraphy" pitchFamily="66" charset="0"/>
                <a:hlinkClick r:id="rId14" tooltip="Global Firepower (strona nie istnieje)"/>
              </a:rPr>
              <a:t>Firepower</a:t>
            </a:r>
            <a:r>
              <a:rPr lang="pl-PL" sz="2800" dirty="0" smtClean="0">
                <a:latin typeface="Lucida Calligraphy" pitchFamily="66" charset="0"/>
              </a:rPr>
              <a:t> (2016) litewskie siły zbrojne stanowią 97. siłę militarną na świecie, z rocznym budżetem na cele obronne w wysokości 430 mln dolarów (</a:t>
            </a:r>
            <a:r>
              <a:rPr lang="pl-PL" sz="2800" dirty="0" smtClean="0">
                <a:latin typeface="Lucida Calligraphy" pitchFamily="66" charset="0"/>
                <a:hlinkClick r:id="rId15" tooltip="Dolar amerykański"/>
              </a:rPr>
              <a:t>USD</a:t>
            </a:r>
            <a:r>
              <a:rPr lang="pl-PL" sz="2800" dirty="0" smtClean="0">
                <a:latin typeface="Lucida Calligraphy" pitchFamily="66" charset="0"/>
              </a:rPr>
              <a:t>)</a:t>
            </a:r>
            <a:r>
              <a:rPr lang="pl-PL" sz="2800" baseline="30000" dirty="0" smtClean="0">
                <a:latin typeface="Lucida Calligraphy" pitchFamily="66" charset="0"/>
                <a:hlinkClick r:id="rId9"/>
              </a:rPr>
              <a:t>[40]</a:t>
            </a:r>
            <a:r>
              <a:rPr lang="pl-PL" sz="2800" dirty="0" smtClean="0">
                <a:latin typeface="Lucida Calligraphy" pitchFamily="66" charset="0"/>
              </a:rPr>
              <a:t>.</a:t>
            </a:r>
          </a:p>
          <a:p>
            <a:pPr>
              <a:buNone/>
            </a:pPr>
            <a:endParaRPr lang="pl-PL" dirty="0"/>
          </a:p>
        </p:txBody>
      </p:sp>
    </p:spTree>
  </p:cSld>
  <p:clrMapOvr>
    <a:masterClrMapping/>
  </p:clrMapOvr>
  <p:transition spd="slow">
    <p:checke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7158" y="642918"/>
            <a:ext cx="8229600" cy="1143000"/>
          </a:xfrm>
        </p:spPr>
        <p:txBody>
          <a:bodyPr>
            <a:normAutofit fontScale="90000"/>
          </a:bodyPr>
          <a:lstStyle/>
          <a:p>
            <a:pPr algn="ctr"/>
            <a:r>
              <a:rPr lang="pl-PL" sz="4400" dirty="0" smtClean="0">
                <a:latin typeface="Lucida Calligraphy" pitchFamily="66" charset="0"/>
              </a:rPr>
              <a:t>Obszary chronione na Litwie</a:t>
            </a:r>
            <a:endParaRPr lang="pl-PL" sz="4400" dirty="0">
              <a:latin typeface="Lucida Calligraphy" pitchFamily="66" charset="0"/>
            </a:endParaRPr>
          </a:p>
        </p:txBody>
      </p:sp>
      <p:sp>
        <p:nvSpPr>
          <p:cNvPr id="3" name="Symbol zastępczy zawartości 2"/>
          <p:cNvSpPr>
            <a:spLocks noGrp="1"/>
          </p:cNvSpPr>
          <p:nvPr>
            <p:ph idx="1"/>
          </p:nvPr>
        </p:nvSpPr>
        <p:spPr/>
        <p:txBody>
          <a:bodyPr>
            <a:noAutofit/>
          </a:bodyPr>
          <a:lstStyle/>
          <a:p>
            <a:r>
              <a:rPr lang="pl-PL" sz="1950" dirty="0" smtClean="0">
                <a:latin typeface="Lucida Calligraphy" pitchFamily="66" charset="0"/>
              </a:rPr>
              <a:t>Na Litwie jest 5 </a:t>
            </a:r>
            <a:r>
              <a:rPr lang="pl-PL" sz="1950" dirty="0" smtClean="0">
                <a:latin typeface="Lucida Calligraphy" pitchFamily="66" charset="0"/>
                <a:hlinkClick r:id="rId2" tooltip="Park narodowy"/>
              </a:rPr>
              <a:t>parków narodowych</a:t>
            </a:r>
            <a:r>
              <a:rPr lang="pl-PL" sz="1950" dirty="0" smtClean="0">
                <a:latin typeface="Lucida Calligraphy" pitchFamily="66" charset="0"/>
              </a:rPr>
              <a:t> – </a:t>
            </a:r>
            <a:r>
              <a:rPr lang="pl-PL" sz="1950" i="1" dirty="0" err="1" smtClean="0">
                <a:latin typeface="Lucida Calligraphy" pitchFamily="66" charset="0"/>
                <a:hlinkClick r:id="rId3" tooltip="Auksztocki Park Narodowy"/>
              </a:rPr>
              <a:t>Auksztocki</a:t>
            </a:r>
            <a:r>
              <a:rPr lang="pl-PL" sz="1950" i="1" dirty="0" smtClean="0">
                <a:latin typeface="Lucida Calligraphy" pitchFamily="66" charset="0"/>
                <a:hlinkClick r:id="rId3" tooltip="Auksztocki Park Narodowy"/>
              </a:rPr>
              <a:t> PN</a:t>
            </a:r>
            <a:r>
              <a:rPr lang="pl-PL" sz="1950" dirty="0" smtClean="0">
                <a:latin typeface="Lucida Calligraphy" pitchFamily="66" charset="0"/>
              </a:rPr>
              <a:t>, </a:t>
            </a:r>
            <a:r>
              <a:rPr lang="pl-PL" sz="1950" i="1" dirty="0" err="1" smtClean="0">
                <a:latin typeface="Lucida Calligraphy" pitchFamily="66" charset="0"/>
                <a:hlinkClick r:id="rId4" tooltip="Dzukijski Park Narodowy"/>
              </a:rPr>
              <a:t>Dzukijski</a:t>
            </a:r>
            <a:r>
              <a:rPr lang="pl-PL" sz="1950" i="1" dirty="0" smtClean="0">
                <a:latin typeface="Lucida Calligraphy" pitchFamily="66" charset="0"/>
                <a:hlinkClick r:id="rId4" tooltip="Dzukijski Park Narodowy"/>
              </a:rPr>
              <a:t> PN</a:t>
            </a:r>
            <a:r>
              <a:rPr lang="pl-PL" sz="1950" dirty="0" smtClean="0">
                <a:latin typeface="Lucida Calligraphy" pitchFamily="66" charset="0"/>
              </a:rPr>
              <a:t>, </a:t>
            </a:r>
            <a:r>
              <a:rPr lang="pl-PL" sz="1950" i="1" dirty="0" smtClean="0">
                <a:latin typeface="Lucida Calligraphy" pitchFamily="66" charset="0"/>
                <a:hlinkClick r:id="rId5" tooltip="Żmudzki Park Narodowy"/>
              </a:rPr>
              <a:t>Żmudzki PN</a:t>
            </a:r>
            <a:r>
              <a:rPr lang="pl-PL" sz="1950" dirty="0" smtClean="0">
                <a:latin typeface="Lucida Calligraphy" pitchFamily="66" charset="0"/>
              </a:rPr>
              <a:t>, </a:t>
            </a:r>
            <a:r>
              <a:rPr lang="pl-PL" sz="1950" i="1" dirty="0" smtClean="0">
                <a:latin typeface="Lucida Calligraphy" pitchFamily="66" charset="0"/>
                <a:hlinkClick r:id="rId6" tooltip="Trocki Historyczny Park Narodowy"/>
              </a:rPr>
              <a:t>Trocki Historyczny PN</a:t>
            </a:r>
            <a:r>
              <a:rPr lang="pl-PL" sz="1950" dirty="0" smtClean="0">
                <a:latin typeface="Lucida Calligraphy" pitchFamily="66" charset="0"/>
              </a:rPr>
              <a:t> oraz </a:t>
            </a:r>
            <a:r>
              <a:rPr lang="pl-PL" sz="1950" i="1" dirty="0" smtClean="0">
                <a:latin typeface="Lucida Calligraphy" pitchFamily="66" charset="0"/>
                <a:hlinkClick r:id="rId7" tooltip="Park Narodowy Mierzei Kurońskiej"/>
              </a:rPr>
              <a:t>PN Mierzei Kurońskiej</a:t>
            </a:r>
            <a:r>
              <a:rPr lang="pl-PL" sz="1950" dirty="0" smtClean="0">
                <a:latin typeface="Lucida Calligraphy" pitchFamily="66" charset="0"/>
              </a:rPr>
              <a:t>, a także 30 </a:t>
            </a:r>
            <a:r>
              <a:rPr lang="pl-PL" sz="1950" dirty="0" smtClean="0">
                <a:latin typeface="Lucida Calligraphy" pitchFamily="66" charset="0"/>
                <a:hlinkClick r:id="rId8" tooltip="Rezerwat przyrody"/>
              </a:rPr>
              <a:t>rezerwatów przyrody</a:t>
            </a:r>
            <a:r>
              <a:rPr lang="pl-PL" sz="1950" dirty="0" smtClean="0">
                <a:latin typeface="Lucida Calligraphy" pitchFamily="66" charset="0"/>
              </a:rPr>
              <a:t> (parków regionalnych, m.in. łabędzie pod ochroną na jeziorze </a:t>
            </a:r>
            <a:r>
              <a:rPr lang="pl-PL" sz="1950" dirty="0" err="1" smtClean="0">
                <a:latin typeface="Lucida Calligraphy" pitchFamily="66" charset="0"/>
                <a:hlinkClick r:id="rId9" tooltip="Żuwinta"/>
              </a:rPr>
              <a:t>Żuwinta</a:t>
            </a:r>
            <a:r>
              <a:rPr lang="pl-PL" sz="1950" dirty="0" smtClean="0">
                <a:latin typeface="Lucida Calligraphy" pitchFamily="66" charset="0"/>
              </a:rPr>
              <a:t>).</a:t>
            </a:r>
          </a:p>
          <a:p>
            <a:r>
              <a:rPr lang="pl-PL" sz="1950" dirty="0" smtClean="0">
                <a:latin typeface="Lucida Calligraphy" pitchFamily="66" charset="0"/>
              </a:rPr>
              <a:t>Jako pierwszy założony został 29 marca </a:t>
            </a:r>
            <a:r>
              <a:rPr lang="pl-PL" sz="1950" dirty="0" smtClean="0">
                <a:latin typeface="Lucida Calligraphy" pitchFamily="66" charset="0"/>
                <a:hlinkClick r:id="rId10" tooltip="1974"/>
              </a:rPr>
              <a:t>1974</a:t>
            </a:r>
            <a:r>
              <a:rPr lang="pl-PL" sz="1950" dirty="0" smtClean="0">
                <a:latin typeface="Lucida Calligraphy" pitchFamily="66" charset="0"/>
              </a:rPr>
              <a:t> roku</a:t>
            </a:r>
            <a:r>
              <a:rPr lang="pl-PL" sz="1950" baseline="30000" dirty="0" smtClean="0">
                <a:latin typeface="Lucida Calligraphy" pitchFamily="66" charset="0"/>
                <a:hlinkClick r:id="rId11"/>
              </a:rPr>
              <a:t>[20]</a:t>
            </a:r>
            <a:r>
              <a:rPr lang="pl-PL" sz="1950" dirty="0" smtClean="0">
                <a:latin typeface="Lucida Calligraphy" pitchFamily="66" charset="0"/>
              </a:rPr>
              <a:t> </a:t>
            </a:r>
            <a:r>
              <a:rPr lang="pl-PL" sz="1950" dirty="0" err="1" smtClean="0">
                <a:latin typeface="Lucida Calligraphy" pitchFamily="66" charset="0"/>
              </a:rPr>
              <a:t>Auksztocki</a:t>
            </a:r>
            <a:r>
              <a:rPr lang="pl-PL" sz="1950" dirty="0" smtClean="0">
                <a:latin typeface="Lucida Calligraphy" pitchFamily="66" charset="0"/>
              </a:rPr>
              <a:t> Park Narodowy, noszący przed odzyskaniem przez Litwę niepodległości nazwę Parku Narodowego Litewskiej SRR. Jego powierzchnia wynosi ok. 30 tys. ha, ponad 60% obszaru parku zajmują lasy.</a:t>
            </a:r>
          </a:p>
          <a:p>
            <a:r>
              <a:rPr lang="pl-PL" sz="1950" dirty="0" smtClean="0">
                <a:latin typeface="Lucida Calligraphy" pitchFamily="66" charset="0"/>
              </a:rPr>
              <a:t>Obszary chronione na Litwie zajmują 11,5% powierzchni kraju. Działalność rekreacyjna i gospodarcza na obszarach chronionych jest regulowana. Na Litwie pod ochroną jest 386 zabytków przyrody (drzewa, źródła, kamienie itp.).</a:t>
            </a:r>
          </a:p>
          <a:p>
            <a:endParaRPr lang="pl-PL" sz="1950" dirty="0">
              <a:latin typeface="Lucida Calligraphy" pitchFamily="66" charset="0"/>
            </a:endParaRPr>
          </a:p>
        </p:txBody>
      </p:sp>
    </p:spTree>
  </p:cSld>
  <p:clrMapOvr>
    <a:masterClrMapping/>
  </p:clrMapOvr>
  <p:transition spd="slow">
    <p:checke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4400" dirty="0" smtClean="0">
                <a:latin typeface="Lucida Calligraphy" pitchFamily="66" charset="0"/>
              </a:rPr>
              <a:t>Kraje graniczące z Litwą</a:t>
            </a:r>
            <a:endParaRPr lang="pl-PL" sz="4400" dirty="0">
              <a:latin typeface="Lucida Calligraphy" pitchFamily="66" charset="0"/>
            </a:endParaRPr>
          </a:p>
        </p:txBody>
      </p:sp>
      <p:sp>
        <p:nvSpPr>
          <p:cNvPr id="3" name="Symbol zastępczy zawartości 2"/>
          <p:cNvSpPr>
            <a:spLocks noGrp="1"/>
          </p:cNvSpPr>
          <p:nvPr>
            <p:ph idx="1"/>
          </p:nvPr>
        </p:nvSpPr>
        <p:spPr>
          <a:xfrm>
            <a:off x="457200" y="2428868"/>
            <a:ext cx="8258204" cy="3071835"/>
          </a:xfrm>
        </p:spPr>
        <p:txBody>
          <a:bodyPr>
            <a:normAutofit/>
          </a:bodyPr>
          <a:lstStyle/>
          <a:p>
            <a:pPr algn="ctr">
              <a:buNone/>
            </a:pPr>
            <a:r>
              <a:rPr lang="pl-PL" dirty="0" smtClean="0">
                <a:latin typeface="Lucida Calligraphy" pitchFamily="66" charset="0"/>
              </a:rPr>
              <a:t>Litwa to niewielkie nadbałtyckie państwo graniczące z Łotwą, Białorusią, Rosją i Polską. Jego stolicą jest liczące ponad pół miliona mieszkańców Wilno</a:t>
            </a:r>
            <a:r>
              <a:rPr lang="pl-PL" sz="3600" dirty="0" smtClean="0">
                <a:latin typeface="Lucida Calligraphy" pitchFamily="66" charset="0"/>
              </a:rPr>
              <a:t>.</a:t>
            </a:r>
            <a:endParaRPr lang="pl-PL" sz="3600" dirty="0">
              <a:latin typeface="Lucida Calligraphy" pitchFamily="66" charset="0"/>
            </a:endParaRPr>
          </a:p>
        </p:txBody>
      </p:sp>
    </p:spTree>
  </p:cSld>
  <p:clrMapOvr>
    <a:masterClrMapping/>
  </p:clrMapOvr>
  <p:transition spd="slow">
    <p:checke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4400" dirty="0" smtClean="0">
                <a:latin typeface="Lucida Calligraphy" pitchFamily="66" charset="0"/>
              </a:rPr>
              <a:t>Stolica Litwy- Wilno</a:t>
            </a:r>
            <a:endParaRPr lang="pl-PL" sz="4400" dirty="0">
              <a:latin typeface="Lucida Calligraphy" pitchFamily="66" charset="0"/>
            </a:endParaRPr>
          </a:p>
        </p:txBody>
      </p:sp>
      <p:sp>
        <p:nvSpPr>
          <p:cNvPr id="3" name="Symbol zastępczy zawartości 2"/>
          <p:cNvSpPr>
            <a:spLocks noGrp="1"/>
          </p:cNvSpPr>
          <p:nvPr>
            <p:ph idx="1"/>
          </p:nvPr>
        </p:nvSpPr>
        <p:spPr/>
        <p:txBody>
          <a:bodyPr/>
          <a:lstStyle/>
          <a:p>
            <a:pPr algn="ctr">
              <a:buNone/>
            </a:pPr>
            <a:r>
              <a:rPr lang="pl-PL" dirty="0" smtClean="0">
                <a:latin typeface="Lucida Calligraphy" pitchFamily="66" charset="0"/>
              </a:rPr>
              <a:t>Jego stolicą jest liczące ponad pół miliona mieszkańców Wilno</a:t>
            </a:r>
            <a:r>
              <a:rPr lang="pl-PL" sz="3600" dirty="0" smtClean="0">
                <a:latin typeface="Lucida Calligraphy" pitchFamily="66" charset="0"/>
              </a:rPr>
              <a:t>.</a:t>
            </a:r>
          </a:p>
          <a:p>
            <a:pPr algn="ctr">
              <a:buNone/>
            </a:pPr>
            <a:endParaRPr lang="pl-PL" dirty="0"/>
          </a:p>
        </p:txBody>
      </p:sp>
      <p:pic>
        <p:nvPicPr>
          <p:cNvPr id="4" name="Obraz 3" descr="wilno.jpg"/>
          <p:cNvPicPr>
            <a:picLocks noChangeAspect="1"/>
          </p:cNvPicPr>
          <p:nvPr/>
        </p:nvPicPr>
        <p:blipFill>
          <a:blip r:embed="rId2" cstate="print"/>
          <a:stretch>
            <a:fillRect/>
          </a:stretch>
        </p:blipFill>
        <p:spPr>
          <a:xfrm>
            <a:off x="0" y="4143380"/>
            <a:ext cx="4817840" cy="2714620"/>
          </a:xfrm>
          <a:prstGeom prst="rect">
            <a:avLst/>
          </a:prstGeom>
        </p:spPr>
      </p:pic>
      <p:pic>
        <p:nvPicPr>
          <p:cNvPr id="1026" name="Picture 2" descr="Znalezione obrazy dla zapytania: wilno"/>
          <p:cNvPicPr>
            <a:picLocks noChangeAspect="1" noChangeArrowheads="1"/>
          </p:cNvPicPr>
          <p:nvPr/>
        </p:nvPicPr>
        <p:blipFill>
          <a:blip r:embed="rId3" cstate="print"/>
          <a:srcRect/>
          <a:stretch>
            <a:fillRect/>
          </a:stretch>
        </p:blipFill>
        <p:spPr bwMode="auto">
          <a:xfrm>
            <a:off x="5072066" y="4139985"/>
            <a:ext cx="4071934" cy="2718016"/>
          </a:xfrm>
          <a:prstGeom prst="rect">
            <a:avLst/>
          </a:prstGeom>
          <a:noFill/>
        </p:spPr>
      </p:pic>
    </p:spTree>
  </p:cSld>
  <p:clrMapOvr>
    <a:masterClrMapping/>
  </p:clrMapOvr>
  <p:transition spd="slow">
    <p:checke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pPr algn="ctr"/>
            <a:r>
              <a:rPr lang="pl-PL" sz="4400" dirty="0" smtClean="0">
                <a:latin typeface="Lucida Calligraphy" pitchFamily="66" charset="0"/>
              </a:rPr>
              <a:t>Ciekawe miejsca </a:t>
            </a:r>
            <a:br>
              <a:rPr lang="pl-PL" sz="4400" dirty="0" smtClean="0">
                <a:latin typeface="Lucida Calligraphy" pitchFamily="66" charset="0"/>
              </a:rPr>
            </a:br>
            <a:endParaRPr lang="pl-PL" sz="4400" dirty="0">
              <a:latin typeface="Lucida Calligraphy" pitchFamily="66" charset="0"/>
            </a:endParaRPr>
          </a:p>
        </p:txBody>
      </p:sp>
      <p:sp>
        <p:nvSpPr>
          <p:cNvPr id="3" name="Symbol zastępczy zawartości 2"/>
          <p:cNvSpPr>
            <a:spLocks noGrp="1"/>
          </p:cNvSpPr>
          <p:nvPr>
            <p:ph idx="1"/>
          </p:nvPr>
        </p:nvSpPr>
        <p:spPr>
          <a:xfrm>
            <a:off x="285720" y="1600200"/>
            <a:ext cx="8401080" cy="4900634"/>
          </a:xfrm>
        </p:spPr>
        <p:txBody>
          <a:bodyPr>
            <a:noAutofit/>
          </a:bodyPr>
          <a:lstStyle/>
          <a:p>
            <a:pPr algn="just"/>
            <a:r>
              <a:rPr lang="pl-PL" sz="1600" dirty="0" smtClean="0">
                <a:latin typeface="Lucida Calligraphy" pitchFamily="66" charset="0"/>
              </a:rPr>
              <a:t>     Mieszczący się na jeziorze </a:t>
            </a:r>
            <a:r>
              <a:rPr lang="pl-PL" sz="1600" dirty="0" err="1" smtClean="0">
                <a:latin typeface="Lucida Calligraphy" pitchFamily="66" charset="0"/>
              </a:rPr>
              <a:t>Galwe</a:t>
            </a:r>
            <a:r>
              <a:rPr lang="pl-PL" sz="1600" dirty="0" smtClean="0">
                <a:latin typeface="Lucida Calligraphy" pitchFamily="66" charset="0"/>
              </a:rPr>
              <a:t> zamek w Trokach, to jedyny taki obiekt tego kraju położony na wyspie.</a:t>
            </a:r>
          </a:p>
          <a:p>
            <a:pPr algn="just"/>
            <a:r>
              <a:rPr lang="pl-PL" sz="1600" dirty="0" smtClean="0">
                <a:latin typeface="Lucida Calligraphy" pitchFamily="66" charset="0"/>
              </a:rPr>
              <a:t>    Park </a:t>
            </a:r>
            <a:r>
              <a:rPr lang="pl-PL" sz="1600" dirty="0" err="1" smtClean="0">
                <a:latin typeface="Lucida Calligraphy" pitchFamily="66" charset="0"/>
              </a:rPr>
              <a:t>Grūtas</a:t>
            </a:r>
            <a:r>
              <a:rPr lang="pl-PL" sz="1600" dirty="0" smtClean="0">
                <a:latin typeface="Lucida Calligraphy" pitchFamily="66" charset="0"/>
              </a:rPr>
              <a:t> to otwarty w 2001 roku plenerowa ekspozycja pomników radzieckich polityków oraz obiektów związanych z przeszłością tego kraju. Stanowi on własność prywatną </a:t>
            </a:r>
            <a:r>
              <a:rPr lang="pl-PL" sz="1600" dirty="0" err="1" smtClean="0">
                <a:latin typeface="Lucida Calligraphy" pitchFamily="66" charset="0"/>
              </a:rPr>
              <a:t>Viliumas</a:t>
            </a:r>
            <a:r>
              <a:rPr lang="pl-PL" sz="1600" dirty="0" smtClean="0">
                <a:latin typeface="Lucida Calligraphy" pitchFamily="66" charset="0"/>
              </a:rPr>
              <a:t> </a:t>
            </a:r>
            <a:r>
              <a:rPr lang="pl-PL" sz="1600" dirty="0" err="1" smtClean="0">
                <a:latin typeface="Lucida Calligraphy" pitchFamily="66" charset="0"/>
              </a:rPr>
              <a:t>Malinauskas</a:t>
            </a:r>
            <a:r>
              <a:rPr lang="pl-PL" sz="1600" dirty="0" smtClean="0">
                <a:latin typeface="Lucida Calligraphy" pitchFamily="66" charset="0"/>
              </a:rPr>
              <a:t>. Park mieści się w niedalekiej odległości od miejscowości o tej samej nazwie na terenie </a:t>
            </a:r>
            <a:r>
              <a:rPr lang="pl-PL" sz="1600" dirty="0" err="1" smtClean="0">
                <a:latin typeface="Lucida Calligraphy" pitchFamily="66" charset="0"/>
              </a:rPr>
              <a:t>Dzukijskiego</a:t>
            </a:r>
            <a:r>
              <a:rPr lang="pl-PL" sz="1600" dirty="0" smtClean="0">
                <a:latin typeface="Lucida Calligraphy" pitchFamily="66" charset="0"/>
              </a:rPr>
              <a:t> Parku Narodowego.</a:t>
            </a:r>
            <a:br>
              <a:rPr lang="pl-PL" sz="1600" dirty="0" smtClean="0">
                <a:latin typeface="Lucida Calligraphy" pitchFamily="66" charset="0"/>
              </a:rPr>
            </a:br>
            <a:r>
              <a:rPr lang="pl-PL" sz="1600" dirty="0" smtClean="0">
                <a:latin typeface="Lucida Calligraphy" pitchFamily="66" charset="0"/>
              </a:rPr>
              <a:t>Łącznie na jego terenie znajduje się 86 rzeźb.</a:t>
            </a:r>
          </a:p>
          <a:p>
            <a:pPr algn="just"/>
            <a:r>
              <a:rPr lang="pl-PL" sz="1600" b="1" dirty="0" smtClean="0">
                <a:latin typeface="Lucida Calligraphy" pitchFamily="66" charset="0"/>
              </a:rPr>
              <a:t>   </a:t>
            </a:r>
            <a:r>
              <a:rPr lang="pl-PL" sz="1600" dirty="0" smtClean="0">
                <a:latin typeface="Lucida Calligraphy" pitchFamily="66" charset="0"/>
              </a:rPr>
              <a:t> W północnej części kraju, w niewielkiej miejscowości o nazwie </a:t>
            </a:r>
            <a:r>
              <a:rPr lang="pl-PL" sz="1600" dirty="0" err="1" smtClean="0">
                <a:latin typeface="Lucida Calligraphy" pitchFamily="66" charset="0"/>
              </a:rPr>
              <a:t>Meszkucie</a:t>
            </a:r>
            <a:r>
              <a:rPr lang="pl-PL" sz="1600" dirty="0" smtClean="0">
                <a:latin typeface="Lucida Calligraphy" pitchFamily="66" charset="0"/>
              </a:rPr>
              <a:t> znajduje się wzgórze o nazwie Góra Krzyży. W 1430 roku wzniesiono w tym miejscu kaplicę z ogromnym krzyżem, upamiętniającą przyjęcie chrztu przez Żmudzinów. W październiku 1831 roku, czyli po upadku powstania listopadowego znoszono tu kolejne krzyże. W miarę upływu czasu pojawiało się ich coraz więcej - stawiano nowe na wolnej przestrzeni, bądź zawieszano je na "starych". Stanowiły one symbol zadumy i wiary, a stawiano je w intencji nadziei i przyszłości.</a:t>
            </a:r>
            <a:br>
              <a:rPr lang="pl-PL" sz="1600" dirty="0" smtClean="0">
                <a:latin typeface="Lucida Calligraphy" pitchFamily="66" charset="0"/>
              </a:rPr>
            </a:br>
            <a:r>
              <a:rPr lang="pl-PL" sz="1600" dirty="0" smtClean="0">
                <a:latin typeface="Lucida Calligraphy" pitchFamily="66" charset="0"/>
              </a:rPr>
              <a:t>Szacuje się, że aktualnie na wzgórzu znajduje się około 50 tysięcy krzyży różnej wielkości. W 1993 roku podczas pielgrzymki do tego kraju Jan Paweł II odprawił tu mszę świętą.</a:t>
            </a:r>
            <a:br>
              <a:rPr lang="pl-PL" sz="1600" dirty="0" smtClean="0">
                <a:latin typeface="Lucida Calligraphy" pitchFamily="66" charset="0"/>
              </a:rPr>
            </a:br>
            <a:endParaRPr lang="pl-PL" sz="1600" dirty="0" smtClean="0">
              <a:latin typeface="Lucida Calligraphy" pitchFamily="66" charset="0"/>
            </a:endParaRPr>
          </a:p>
          <a:p>
            <a:pPr>
              <a:buNone/>
            </a:pPr>
            <a:r>
              <a:rPr lang="pl-PL" sz="1600" dirty="0" smtClean="0">
                <a:latin typeface="Lucida Calligraphy" pitchFamily="66" charset="0"/>
              </a:rPr>
              <a:t/>
            </a:r>
            <a:br>
              <a:rPr lang="pl-PL" sz="1600" dirty="0" smtClean="0">
                <a:latin typeface="Lucida Calligraphy" pitchFamily="66" charset="0"/>
              </a:rPr>
            </a:br>
            <a:endParaRPr lang="pl-PL" sz="1600" dirty="0">
              <a:latin typeface="Lucida Calligraphy" pitchFamily="66" charset="0"/>
            </a:endParaRPr>
          </a:p>
        </p:txBody>
      </p:sp>
    </p:spTree>
  </p:cSld>
  <p:clrMapOvr>
    <a:masterClrMapping/>
  </p:clrMapOvr>
  <p:transition spd="slow">
    <p:checke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4400" dirty="0" smtClean="0">
                <a:latin typeface="Lucida Calligraphy" pitchFamily="66" charset="0"/>
              </a:rPr>
              <a:t>Atrakcje</a:t>
            </a:r>
            <a:endParaRPr lang="pl-PL" sz="4400" dirty="0">
              <a:latin typeface="Lucida Calligraphy" pitchFamily="66" charset="0"/>
            </a:endParaRPr>
          </a:p>
        </p:txBody>
      </p:sp>
      <p:sp>
        <p:nvSpPr>
          <p:cNvPr id="3" name="Symbol zastępczy zawartości 2"/>
          <p:cNvSpPr>
            <a:spLocks noGrp="1"/>
          </p:cNvSpPr>
          <p:nvPr>
            <p:ph idx="1"/>
          </p:nvPr>
        </p:nvSpPr>
        <p:spPr/>
        <p:txBody>
          <a:bodyPr>
            <a:normAutofit fontScale="92500" lnSpcReduction="10000"/>
          </a:bodyPr>
          <a:lstStyle/>
          <a:p>
            <a:pPr>
              <a:buNone/>
            </a:pPr>
            <a:r>
              <a:rPr lang="pl-PL" dirty="0" smtClean="0">
                <a:latin typeface="Lucida Calligraphy" pitchFamily="66" charset="0"/>
              </a:rPr>
              <a:t>      Na jeziorze </a:t>
            </a:r>
            <a:r>
              <a:rPr lang="pl-PL" dirty="0" err="1" smtClean="0">
                <a:latin typeface="Lucida Calligraphy" pitchFamily="66" charset="0"/>
              </a:rPr>
              <a:t>Galve</a:t>
            </a:r>
            <a:r>
              <a:rPr lang="pl-PL" dirty="0" smtClean="0">
                <a:latin typeface="Lucida Calligraphy" pitchFamily="66" charset="0"/>
              </a:rPr>
              <a:t> znajduje się wyspa, a na niej zamek obronny z XIV wieku, siedziba Karaimów. Park Narodowy Mierzei Kurońskiej rozciąga się na terenie piaszczystej mierzei, oddzielającej Zatokę Kurońską od Bałtyku. Unikatowe wydmy kryją stare wioski rybackie Bałtów kurońskich. Mierzeja Kurońska wpisana jest na Listę Światowego Dziedzictwa Przyrodniczego - UNESCO. Jest jeszcze Park Narodowy </a:t>
            </a:r>
            <a:r>
              <a:rPr lang="pl-PL" dirty="0" err="1" smtClean="0">
                <a:latin typeface="Lucida Calligraphy" pitchFamily="66" charset="0"/>
              </a:rPr>
              <a:t>Aukstaitija</a:t>
            </a:r>
            <a:r>
              <a:rPr lang="pl-PL" dirty="0" smtClean="0">
                <a:latin typeface="Lucida Calligraphy" pitchFamily="66" charset="0"/>
              </a:rPr>
              <a:t> i </a:t>
            </a:r>
            <a:r>
              <a:rPr lang="pl-PL" dirty="0" err="1" smtClean="0">
                <a:latin typeface="Lucida Calligraphy" pitchFamily="66" charset="0"/>
              </a:rPr>
              <a:t>Remaitija</a:t>
            </a:r>
            <a:r>
              <a:rPr lang="pl-PL" dirty="0" smtClean="0">
                <a:latin typeface="Lucida Calligraphy" pitchFamily="66" charset="0"/>
              </a:rPr>
              <a:t> oraz </a:t>
            </a:r>
            <a:r>
              <a:rPr lang="pl-PL" dirty="0" err="1" smtClean="0">
                <a:latin typeface="Lucida Calligraphy" pitchFamily="66" charset="0"/>
              </a:rPr>
              <a:t>Dżukija</a:t>
            </a:r>
            <a:r>
              <a:rPr lang="pl-PL" dirty="0" smtClean="0">
                <a:latin typeface="Lucida Calligraphy" pitchFamily="66" charset="0"/>
              </a:rPr>
              <a:t> chroniące wzgórza morenowe, jeziora polodowcowe, jaki i wyżyny oraz wyjątkowe rzeki, lasy i wydmy lądowych.</a:t>
            </a:r>
            <a:endParaRPr lang="pl-PL" dirty="0">
              <a:latin typeface="Lucida Calligraphy" pitchFamily="66" charset="0"/>
            </a:endParaRPr>
          </a:p>
        </p:txBody>
      </p:sp>
    </p:spTree>
  </p:cSld>
  <p:clrMapOvr>
    <a:masterClrMapping/>
  </p:clrMapOvr>
  <p:transition spd="slow">
    <p:checke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pPr algn="ctr"/>
            <a:r>
              <a:rPr lang="pl-PL" sz="4400" dirty="0" smtClean="0">
                <a:latin typeface="Lucida Calligraphy" pitchFamily="66" charset="0"/>
              </a:rPr>
              <a:t>Atrakcje dla dzieci  </a:t>
            </a:r>
            <a:endParaRPr lang="pl-PL" sz="4400" dirty="0">
              <a:latin typeface="Lucida Calligraphy" pitchFamily="66" charset="0"/>
            </a:endParaRPr>
          </a:p>
        </p:txBody>
      </p:sp>
      <p:sp>
        <p:nvSpPr>
          <p:cNvPr id="3" name="Symbol zastępczy zawartości 2"/>
          <p:cNvSpPr>
            <a:spLocks noGrp="1"/>
          </p:cNvSpPr>
          <p:nvPr>
            <p:ph idx="1"/>
          </p:nvPr>
        </p:nvSpPr>
        <p:spPr/>
        <p:txBody>
          <a:bodyPr>
            <a:noAutofit/>
          </a:bodyPr>
          <a:lstStyle/>
          <a:p>
            <a:pPr algn="ctr">
              <a:buNone/>
            </a:pPr>
            <a:r>
              <a:rPr lang="pl-PL" sz="2400" dirty="0" smtClean="0">
                <a:latin typeface="Lucida Calligraphy" pitchFamily="66" charset="0"/>
              </a:rPr>
              <a:t>Muzeum zabawek</a:t>
            </a:r>
          </a:p>
          <a:p>
            <a:pPr algn="ctr">
              <a:buNone/>
            </a:pPr>
            <a:endParaRPr lang="pl-PL" sz="2400" dirty="0" smtClean="0">
              <a:latin typeface="Lucida Calligraphy" pitchFamily="66" charset="0"/>
            </a:endParaRPr>
          </a:p>
          <a:p>
            <a:pPr algn="ctr">
              <a:buNone/>
            </a:pPr>
            <a:r>
              <a:rPr lang="pl-PL" sz="2400" dirty="0" smtClean="0">
                <a:latin typeface="Lucida Calligraphy" pitchFamily="66" charset="0"/>
              </a:rPr>
              <a:t>Wieża Giedymina</a:t>
            </a:r>
          </a:p>
          <a:p>
            <a:pPr algn="ctr">
              <a:buNone/>
            </a:pPr>
            <a:endParaRPr lang="pl-PL" sz="2400" dirty="0" smtClean="0">
              <a:latin typeface="Lucida Calligraphy" pitchFamily="66" charset="0"/>
            </a:endParaRPr>
          </a:p>
          <a:p>
            <a:pPr algn="ctr">
              <a:buNone/>
            </a:pPr>
            <a:r>
              <a:rPr lang="pl-PL" sz="2400" dirty="0" smtClean="0">
                <a:latin typeface="Lucida Calligraphy" pitchFamily="66" charset="0"/>
              </a:rPr>
              <a:t>Muzeum pieniądza</a:t>
            </a:r>
          </a:p>
          <a:p>
            <a:pPr algn="ctr">
              <a:buNone/>
            </a:pPr>
            <a:endParaRPr lang="pl-PL" sz="2400" dirty="0" smtClean="0">
              <a:latin typeface="Lucida Calligraphy" pitchFamily="66" charset="0"/>
            </a:endParaRPr>
          </a:p>
          <a:p>
            <a:pPr algn="ctr">
              <a:buNone/>
            </a:pPr>
            <a:r>
              <a:rPr lang="pl-PL" sz="2400" dirty="0" smtClean="0">
                <a:latin typeface="Lucida Calligraphy" pitchFamily="66" charset="0"/>
              </a:rPr>
              <a:t>Muzeum kolejnictwa</a:t>
            </a:r>
          </a:p>
          <a:p>
            <a:pPr algn="ctr">
              <a:buNone/>
            </a:pPr>
            <a:endParaRPr lang="pl-PL" sz="2400" dirty="0" smtClean="0">
              <a:latin typeface="Lucida Calligraphy" pitchFamily="66" charset="0"/>
            </a:endParaRPr>
          </a:p>
          <a:p>
            <a:pPr algn="ctr">
              <a:buNone/>
            </a:pPr>
            <a:r>
              <a:rPr lang="pl-PL" sz="2400" dirty="0" smtClean="0">
                <a:latin typeface="Lucida Calligraphy" pitchFamily="66" charset="0"/>
              </a:rPr>
              <a:t>Muzeum energetyki i techniki</a:t>
            </a:r>
          </a:p>
          <a:p>
            <a:pPr algn="ctr">
              <a:buNone/>
            </a:pPr>
            <a:endParaRPr lang="pl-PL" sz="2400" dirty="0" smtClean="0">
              <a:latin typeface="Lucida Calligraphy" pitchFamily="66" charset="0"/>
            </a:endParaRPr>
          </a:p>
          <a:p>
            <a:pPr algn="ctr">
              <a:buNone/>
            </a:pPr>
            <a:r>
              <a:rPr lang="pl-PL" sz="2400" dirty="0" smtClean="0">
                <a:latin typeface="Lucida Calligraphy" pitchFamily="66" charset="0"/>
              </a:rPr>
              <a:t>Wieża telewizyjna</a:t>
            </a:r>
          </a:p>
          <a:p>
            <a:endParaRPr lang="pl-PL" sz="2400" dirty="0">
              <a:latin typeface="Lucida Calligraphy" pitchFamily="66" charset="0"/>
            </a:endParaRPr>
          </a:p>
        </p:txBody>
      </p:sp>
      <p:pic>
        <p:nvPicPr>
          <p:cNvPr id="16386" name="Picture 2" descr="Znalezione obrazy dla zapytania: muzeum zabawek w litwie"/>
          <p:cNvPicPr>
            <a:picLocks noChangeAspect="1" noChangeArrowheads="1"/>
          </p:cNvPicPr>
          <p:nvPr/>
        </p:nvPicPr>
        <p:blipFill>
          <a:blip r:embed="rId2" cstate="print"/>
          <a:srcRect/>
          <a:stretch>
            <a:fillRect/>
          </a:stretch>
        </p:blipFill>
        <p:spPr bwMode="auto">
          <a:xfrm>
            <a:off x="0" y="3000372"/>
            <a:ext cx="2214578" cy="1584919"/>
          </a:xfrm>
          <a:prstGeom prst="rect">
            <a:avLst/>
          </a:prstGeom>
          <a:noFill/>
        </p:spPr>
      </p:pic>
      <p:pic>
        <p:nvPicPr>
          <p:cNvPr id="16388" name="Picture 4" descr="Znalezione obrazy dla zapytania: wieża giedymina w litwie"/>
          <p:cNvPicPr>
            <a:picLocks noChangeAspect="1" noChangeArrowheads="1"/>
          </p:cNvPicPr>
          <p:nvPr/>
        </p:nvPicPr>
        <p:blipFill>
          <a:blip r:embed="rId3" cstate="print"/>
          <a:srcRect t="16159" r="4000" b="29606"/>
          <a:stretch>
            <a:fillRect/>
          </a:stretch>
        </p:blipFill>
        <p:spPr bwMode="auto">
          <a:xfrm>
            <a:off x="0" y="1407304"/>
            <a:ext cx="1571604" cy="1335863"/>
          </a:xfrm>
          <a:prstGeom prst="rect">
            <a:avLst/>
          </a:prstGeom>
          <a:noFill/>
        </p:spPr>
      </p:pic>
      <p:pic>
        <p:nvPicPr>
          <p:cNvPr id="16390" name="Picture 6" descr="Znalezione obrazy dla zapytania: muzeum pieniądza w litwie"/>
          <p:cNvPicPr>
            <a:picLocks noChangeAspect="1" noChangeArrowheads="1"/>
          </p:cNvPicPr>
          <p:nvPr/>
        </p:nvPicPr>
        <p:blipFill>
          <a:blip r:embed="rId4" cstate="print"/>
          <a:srcRect/>
          <a:stretch>
            <a:fillRect/>
          </a:stretch>
        </p:blipFill>
        <p:spPr bwMode="auto">
          <a:xfrm>
            <a:off x="0" y="4857760"/>
            <a:ext cx="2214546" cy="1372737"/>
          </a:xfrm>
          <a:prstGeom prst="rect">
            <a:avLst/>
          </a:prstGeom>
          <a:noFill/>
        </p:spPr>
      </p:pic>
      <p:pic>
        <p:nvPicPr>
          <p:cNvPr id="16392" name="Picture 8" descr="Znalezione obrazy dla zapytania: muzeum kolejnictwa w litwie"/>
          <p:cNvPicPr>
            <a:picLocks noChangeAspect="1" noChangeArrowheads="1"/>
          </p:cNvPicPr>
          <p:nvPr/>
        </p:nvPicPr>
        <p:blipFill>
          <a:blip r:embed="rId5" cstate="print"/>
          <a:srcRect/>
          <a:stretch>
            <a:fillRect/>
          </a:stretch>
        </p:blipFill>
        <p:spPr bwMode="auto">
          <a:xfrm>
            <a:off x="7358082" y="1857364"/>
            <a:ext cx="1571604" cy="758709"/>
          </a:xfrm>
          <a:prstGeom prst="rect">
            <a:avLst/>
          </a:prstGeom>
          <a:noFill/>
        </p:spPr>
      </p:pic>
      <p:pic>
        <p:nvPicPr>
          <p:cNvPr id="16394" name="Picture 10" descr="Znalezione obrazy dla zapytania: muzeum energetiki i techniki w litwie"/>
          <p:cNvPicPr>
            <a:picLocks noChangeAspect="1" noChangeArrowheads="1"/>
          </p:cNvPicPr>
          <p:nvPr/>
        </p:nvPicPr>
        <p:blipFill>
          <a:blip r:embed="rId6" cstate="print"/>
          <a:srcRect/>
          <a:stretch>
            <a:fillRect/>
          </a:stretch>
        </p:blipFill>
        <p:spPr bwMode="auto">
          <a:xfrm>
            <a:off x="7000860" y="2714620"/>
            <a:ext cx="2143140" cy="1428760"/>
          </a:xfrm>
          <a:prstGeom prst="rect">
            <a:avLst/>
          </a:prstGeom>
          <a:noFill/>
        </p:spPr>
      </p:pic>
      <p:pic>
        <p:nvPicPr>
          <p:cNvPr id="16398" name="Picture 14" descr="Znalezione obrazy dla zapytania: wieża telewizyjna w litwie"/>
          <p:cNvPicPr>
            <a:picLocks noChangeAspect="1" noChangeArrowheads="1"/>
          </p:cNvPicPr>
          <p:nvPr/>
        </p:nvPicPr>
        <p:blipFill>
          <a:blip r:embed="rId7" cstate="print"/>
          <a:srcRect l="42188" t="12500" r="39062" b="12499"/>
          <a:stretch>
            <a:fillRect/>
          </a:stretch>
        </p:blipFill>
        <p:spPr bwMode="auto">
          <a:xfrm>
            <a:off x="8027305" y="4429132"/>
            <a:ext cx="1116695" cy="1928802"/>
          </a:xfrm>
          <a:prstGeom prst="rect">
            <a:avLst/>
          </a:prstGeom>
          <a:noFill/>
        </p:spPr>
      </p:pic>
      <p:cxnSp>
        <p:nvCxnSpPr>
          <p:cNvPr id="20" name="Łącznik prosty 19"/>
          <p:cNvCxnSpPr/>
          <p:nvPr/>
        </p:nvCxnSpPr>
        <p:spPr>
          <a:xfrm>
            <a:off x="1643042" y="1928802"/>
            <a:ext cx="1571636" cy="1000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Łącznik prosty 25"/>
          <p:cNvCxnSpPr>
            <a:stCxn id="16386" idx="3"/>
          </p:cNvCxnSpPr>
          <p:nvPr/>
        </p:nvCxnSpPr>
        <p:spPr>
          <a:xfrm flipV="1">
            <a:off x="2214578" y="2214554"/>
            <a:ext cx="857224" cy="15782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Łącznik prosty 27"/>
          <p:cNvCxnSpPr/>
          <p:nvPr/>
        </p:nvCxnSpPr>
        <p:spPr>
          <a:xfrm rot="5400000" flipH="1" flipV="1">
            <a:off x="2071670" y="4143380"/>
            <a:ext cx="1143008" cy="8572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Łącznik prosty 29"/>
          <p:cNvCxnSpPr>
            <a:stCxn id="16398" idx="1"/>
          </p:cNvCxnSpPr>
          <p:nvPr/>
        </p:nvCxnSpPr>
        <p:spPr>
          <a:xfrm rot="10800000" flipV="1">
            <a:off x="6072199" y="5393532"/>
            <a:ext cx="1955107" cy="11787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Łącznik prosty 33"/>
          <p:cNvCxnSpPr/>
          <p:nvPr/>
        </p:nvCxnSpPr>
        <p:spPr>
          <a:xfrm rot="5400000">
            <a:off x="6036479" y="4536289"/>
            <a:ext cx="285752"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Łącznik prosty 35"/>
          <p:cNvCxnSpPr>
            <a:stCxn id="16394" idx="2"/>
          </p:cNvCxnSpPr>
          <p:nvPr/>
        </p:nvCxnSpPr>
        <p:spPr>
          <a:xfrm rot="5400000">
            <a:off x="6786562" y="4286272"/>
            <a:ext cx="1428760" cy="11429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Łącznik prosty 16"/>
          <p:cNvCxnSpPr/>
          <p:nvPr/>
        </p:nvCxnSpPr>
        <p:spPr>
          <a:xfrm rot="5400000" flipH="1" flipV="1">
            <a:off x="5464975" y="2821777"/>
            <a:ext cx="2500330" cy="114300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hecke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4400" dirty="0" smtClean="0">
                <a:latin typeface="Lucida Calligraphy" pitchFamily="66" charset="0"/>
              </a:rPr>
              <a:t>Ciekawostka o Litwinach</a:t>
            </a:r>
            <a:endParaRPr lang="pl-PL" sz="4400" dirty="0">
              <a:latin typeface="Lucida Calligraphy" pitchFamily="66" charset="0"/>
            </a:endParaRPr>
          </a:p>
        </p:txBody>
      </p:sp>
      <p:sp>
        <p:nvSpPr>
          <p:cNvPr id="3" name="Symbol zastępczy zawartości 2"/>
          <p:cNvSpPr>
            <a:spLocks noGrp="1"/>
          </p:cNvSpPr>
          <p:nvPr>
            <p:ph idx="1"/>
          </p:nvPr>
        </p:nvSpPr>
        <p:spPr>
          <a:xfrm>
            <a:off x="457200" y="2786058"/>
            <a:ext cx="8229600" cy="3538542"/>
          </a:xfrm>
        </p:spPr>
        <p:txBody>
          <a:bodyPr/>
          <a:lstStyle/>
          <a:p>
            <a:pPr algn="just">
              <a:buNone/>
            </a:pPr>
            <a:r>
              <a:rPr lang="pl-PL" dirty="0" smtClean="0"/>
              <a:t> </a:t>
            </a:r>
            <a:r>
              <a:rPr lang="pl-PL" dirty="0" smtClean="0">
                <a:latin typeface="Lucida Calligraphy" pitchFamily="66" charset="0"/>
              </a:rPr>
              <a:t>Ulubiony sportem wśród Litwinów jest koszykówka. Wielu z nich określa ją jako swoją drugą religię.</a:t>
            </a:r>
            <a:endParaRPr lang="pl-PL" dirty="0">
              <a:latin typeface="Lucida Calligraphy" pitchFamily="66" charset="0"/>
            </a:endParaRPr>
          </a:p>
        </p:txBody>
      </p:sp>
    </p:spTree>
  </p:cSld>
  <p:clrMapOvr>
    <a:masterClrMapping/>
  </p:clrMapOvr>
  <p:transition spd="slow">
    <p:checke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4400" dirty="0" smtClean="0">
                <a:latin typeface="Lucida Calligraphy" pitchFamily="66" charset="0"/>
              </a:rPr>
              <a:t>Religia</a:t>
            </a:r>
            <a:endParaRPr lang="pl-PL" sz="4400" dirty="0">
              <a:latin typeface="Lucida Calligraphy" pitchFamily="66" charset="0"/>
            </a:endParaRPr>
          </a:p>
        </p:txBody>
      </p:sp>
      <p:sp>
        <p:nvSpPr>
          <p:cNvPr id="3" name="Symbol zastępczy zawartości 2"/>
          <p:cNvSpPr>
            <a:spLocks noGrp="1"/>
          </p:cNvSpPr>
          <p:nvPr>
            <p:ph idx="1"/>
          </p:nvPr>
        </p:nvSpPr>
        <p:spPr>
          <a:xfrm>
            <a:off x="428596" y="1857364"/>
            <a:ext cx="4786346" cy="4268799"/>
          </a:xfrm>
        </p:spPr>
        <p:txBody>
          <a:bodyPr>
            <a:normAutofit fontScale="85000" lnSpcReduction="20000"/>
          </a:bodyPr>
          <a:lstStyle/>
          <a:p>
            <a:endParaRPr lang="pl-PL" dirty="0" smtClean="0">
              <a:latin typeface="Lucida Calligraphy" pitchFamily="66" charset="0"/>
            </a:endParaRPr>
          </a:p>
          <a:p>
            <a:endParaRPr lang="pl-PL" dirty="0" smtClean="0">
              <a:latin typeface="Lucida Calligraphy" pitchFamily="66" charset="0"/>
            </a:endParaRPr>
          </a:p>
          <a:p>
            <a:pPr>
              <a:buNone/>
            </a:pPr>
            <a:r>
              <a:rPr lang="pl-PL" dirty="0" smtClean="0">
                <a:latin typeface="Lucida Calligraphy" pitchFamily="66" charset="0"/>
              </a:rPr>
              <a:t>   Według spisu ludności z 2011, dominującą </a:t>
            </a:r>
            <a:r>
              <a:rPr lang="pl-PL" b="1" dirty="0" smtClean="0">
                <a:latin typeface="Lucida Calligraphy" pitchFamily="66" charset="0"/>
              </a:rPr>
              <a:t>religią</a:t>
            </a:r>
            <a:r>
              <a:rPr lang="pl-PL" dirty="0" smtClean="0">
                <a:latin typeface="Lucida Calligraphy" pitchFamily="66" charset="0"/>
              </a:rPr>
              <a:t> na </a:t>
            </a:r>
            <a:r>
              <a:rPr lang="pl-PL" b="1" dirty="0" smtClean="0">
                <a:latin typeface="Lucida Calligraphy" pitchFamily="66" charset="0"/>
              </a:rPr>
              <a:t>Litwie</a:t>
            </a:r>
            <a:r>
              <a:rPr lang="pl-PL" dirty="0" smtClean="0">
                <a:latin typeface="Lucida Calligraphy" pitchFamily="66" charset="0"/>
              </a:rPr>
              <a:t> jest chrześcijaństwo, a najliczniej wyznawany jest katolicyzm. </a:t>
            </a:r>
            <a:r>
              <a:rPr lang="pl-PL" b="1" dirty="0" smtClean="0">
                <a:latin typeface="Lucida Calligraphy" pitchFamily="66" charset="0"/>
              </a:rPr>
              <a:t>Litwa</a:t>
            </a:r>
            <a:r>
              <a:rPr lang="pl-PL" dirty="0" smtClean="0">
                <a:latin typeface="Lucida Calligraphy" pitchFamily="66" charset="0"/>
              </a:rPr>
              <a:t> była ostatnim pogańskim krajem w Europie. Kościół rzymskokatolicki stał się powszechnie akceptowany dopiero pod koniec XIV wieku. Obecnie około 77% populacji jest wyznania rzymskokatolickiego.</a:t>
            </a:r>
            <a:endParaRPr lang="pl-PL" dirty="0">
              <a:latin typeface="Lucida Calligraphy" pitchFamily="66" charset="0"/>
            </a:endParaRPr>
          </a:p>
        </p:txBody>
      </p:sp>
      <p:sp>
        <p:nvSpPr>
          <p:cNvPr id="17410" name="AutoShape 2" descr="Religia na Litwie – Wikipedia, wolna encyklo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7412" name="AutoShape 4" descr="Religia na Litwie – Wikipedia, wolna encyklo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7414" name="AutoShape 6" descr="Religia na Litwie – Wikipedia, wolna encyklo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7416" name="AutoShape 8" descr="Religia na Litwie – Wikipedia, wolna encyklo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9" name="Obraz 8" descr="250px-Theotokos,_Vilnius.jpg"/>
          <p:cNvPicPr>
            <a:picLocks noChangeAspect="1"/>
          </p:cNvPicPr>
          <p:nvPr/>
        </p:nvPicPr>
        <p:blipFill>
          <a:blip r:embed="rId2" cstate="print"/>
          <a:stretch>
            <a:fillRect/>
          </a:stretch>
        </p:blipFill>
        <p:spPr>
          <a:xfrm>
            <a:off x="5969000" y="2571744"/>
            <a:ext cx="3175000" cy="3136900"/>
          </a:xfrm>
          <a:prstGeom prst="rect">
            <a:avLst/>
          </a:prstGeom>
        </p:spPr>
      </p:pic>
    </p:spTree>
  </p:cSld>
  <p:clrMapOvr>
    <a:masterClrMapping/>
  </p:clrMapOvr>
  <p:transition spd="slow">
    <p:checke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0034" y="285728"/>
            <a:ext cx="8229600" cy="1143000"/>
          </a:xfrm>
        </p:spPr>
        <p:txBody>
          <a:bodyPr>
            <a:noAutofit/>
          </a:bodyPr>
          <a:lstStyle/>
          <a:p>
            <a:pPr algn="ctr"/>
            <a:r>
              <a:rPr lang="pl-PL" sz="4400" dirty="0" smtClean="0">
                <a:latin typeface="Lucida Calligraphy" pitchFamily="66" charset="0"/>
              </a:rPr>
              <a:t>Położenie Litwy na mapie europy</a:t>
            </a:r>
            <a:endParaRPr lang="pl-PL" sz="4400" dirty="0">
              <a:latin typeface="Lucida Calligraphy" pitchFamily="66" charset="0"/>
            </a:endParaRPr>
          </a:p>
        </p:txBody>
      </p:sp>
      <p:sp>
        <p:nvSpPr>
          <p:cNvPr id="3" name="Symbol zastępczy zawartości 2"/>
          <p:cNvSpPr>
            <a:spLocks noGrp="1"/>
          </p:cNvSpPr>
          <p:nvPr>
            <p:ph idx="1"/>
          </p:nvPr>
        </p:nvSpPr>
        <p:spPr/>
        <p:txBody>
          <a:bodyPr/>
          <a:lstStyle/>
          <a:p>
            <a:endParaRPr lang="pl-PL" dirty="0"/>
          </a:p>
        </p:txBody>
      </p:sp>
      <p:pic>
        <p:nvPicPr>
          <p:cNvPr id="1026" name="Picture 2" descr="Litwa – Wikipedia, wolna encyklopedia"/>
          <p:cNvPicPr>
            <a:picLocks noChangeAspect="1" noChangeArrowheads="1"/>
          </p:cNvPicPr>
          <p:nvPr/>
        </p:nvPicPr>
        <p:blipFill>
          <a:blip r:embed="rId2" cstate="print"/>
          <a:srcRect/>
          <a:stretch>
            <a:fillRect/>
          </a:stretch>
        </p:blipFill>
        <p:spPr bwMode="auto">
          <a:xfrm>
            <a:off x="428596" y="1928803"/>
            <a:ext cx="8429684" cy="4456252"/>
          </a:xfrm>
          <a:prstGeom prst="rect">
            <a:avLst/>
          </a:prstGeom>
          <a:noFill/>
        </p:spPr>
      </p:pic>
    </p:spTree>
  </p:cSld>
  <p:clrMapOvr>
    <a:masterClrMapping/>
  </p:clrMapOvr>
  <p:transition spd="slow">
    <p:checke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4400" dirty="0" smtClean="0">
                <a:latin typeface="Lucida Calligraphy" pitchFamily="66" charset="0"/>
              </a:rPr>
              <a:t>Święta </a:t>
            </a:r>
            <a:endParaRPr lang="pl-PL" sz="4400" dirty="0">
              <a:latin typeface="Lucida Calligraphy" pitchFamily="66" charset="0"/>
            </a:endParaRPr>
          </a:p>
        </p:txBody>
      </p:sp>
      <p:sp>
        <p:nvSpPr>
          <p:cNvPr id="3" name="Symbol zastępczy zawartości 2"/>
          <p:cNvSpPr>
            <a:spLocks noGrp="1"/>
          </p:cNvSpPr>
          <p:nvPr>
            <p:ph idx="1"/>
          </p:nvPr>
        </p:nvSpPr>
        <p:spPr/>
        <p:txBody>
          <a:bodyPr>
            <a:normAutofit/>
          </a:bodyPr>
          <a:lstStyle/>
          <a:p>
            <a:pPr>
              <a:buNone/>
            </a:pPr>
            <a:r>
              <a:rPr lang="pl-PL" sz="2000" dirty="0" smtClean="0">
                <a:latin typeface="Lucida Calligraphy" pitchFamily="66" charset="0"/>
              </a:rPr>
              <a:t>   Na uwagę zasługuję także Święto Pieśni Litwinów Świata. Odbywa się ono w lipcu co 4 lata. Jest to tradycja, która zapoczątkowana była w Estonii i na Łotwie, dopiero nieco później zawitała na Litwie. Festiwal został zapoczątkowany w 1924 roku a dopiero w 2003 roku UNESCO uznało go za arcydzieło dziedzictwa słownego i kultury niematerialnej ludzkości. W imprezie bierze udział kilkanaście tysięcy wykonawców muzyki i tańca, przez co impreza trwa kilka dni i zyskała na wielkiej popularności. Litwini obchodzą wszystkie święta katolickie. Dodatkowo ich życie kulturalne jest co roku urozmaicane przez liczne jarmarki, kiermasze, czy festiwale muzyki klasycznej i jazzowej.</a:t>
            </a:r>
            <a:endParaRPr lang="pl-PL" sz="2000" dirty="0">
              <a:latin typeface="Lucida Calligraphy" pitchFamily="66" charset="0"/>
            </a:endParaRPr>
          </a:p>
        </p:txBody>
      </p:sp>
    </p:spTree>
  </p:cSld>
  <p:clrMapOvr>
    <a:masterClrMapping/>
  </p:clrMapOvr>
  <p:transition spd="slow">
    <p:checke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t>
            </a:r>
            <a:endParaRPr lang="pl-PL" dirty="0"/>
          </a:p>
        </p:txBody>
      </p:sp>
      <p:sp>
        <p:nvSpPr>
          <p:cNvPr id="3" name="Symbol zastępczy zawartości 2"/>
          <p:cNvSpPr>
            <a:spLocks noGrp="1"/>
          </p:cNvSpPr>
          <p:nvPr>
            <p:ph idx="1"/>
          </p:nvPr>
        </p:nvSpPr>
        <p:spPr>
          <a:xfrm>
            <a:off x="457200" y="2428868"/>
            <a:ext cx="5043494" cy="3895732"/>
          </a:xfrm>
        </p:spPr>
        <p:txBody>
          <a:bodyPr>
            <a:normAutofit/>
          </a:bodyPr>
          <a:lstStyle/>
          <a:p>
            <a:pPr>
              <a:buNone/>
            </a:pPr>
            <a:r>
              <a:rPr lang="pl-PL" sz="1600" b="1" dirty="0" smtClean="0">
                <a:latin typeface="Lucida Calligraphy" pitchFamily="66" charset="0"/>
              </a:rPr>
              <a:t>1</a:t>
            </a:r>
            <a:r>
              <a:rPr lang="pl-PL" sz="1600" dirty="0" smtClean="0">
                <a:latin typeface="Lucida Calligraphy" pitchFamily="66" charset="0"/>
              </a:rPr>
              <a:t>. Jednym z najbardziej znanych przysmaków litewskiej kuchni jest </a:t>
            </a:r>
            <a:r>
              <a:rPr lang="pl-PL" sz="1600" dirty="0" err="1" smtClean="0">
                <a:latin typeface="Lucida Calligraphy" pitchFamily="66" charset="0"/>
              </a:rPr>
              <a:t>skilandis</a:t>
            </a:r>
            <a:r>
              <a:rPr lang="pl-PL" sz="1600" dirty="0" smtClean="0">
                <a:latin typeface="Lucida Calligraphy" pitchFamily="66" charset="0"/>
              </a:rPr>
              <a:t>, czyli </a:t>
            </a:r>
            <a:r>
              <a:rPr lang="pl-PL" sz="1600" dirty="0" err="1" smtClean="0">
                <a:latin typeface="Lucida Calligraphy" pitchFamily="66" charset="0"/>
              </a:rPr>
              <a:t>kindziuk</a:t>
            </a:r>
            <a:r>
              <a:rPr lang="pl-PL" sz="1600" dirty="0" smtClean="0">
                <a:latin typeface="Lucida Calligraphy" pitchFamily="66" charset="0"/>
              </a:rPr>
              <a:t>. To dość twarda, dojrzewająca wędlina. W smaku jest dość kwaskowata i pieprzna.</a:t>
            </a:r>
          </a:p>
          <a:p>
            <a:pPr>
              <a:buNone/>
            </a:pPr>
            <a:r>
              <a:rPr lang="pl-PL" sz="1600" b="1" dirty="0" smtClean="0">
                <a:latin typeface="Lucida Calligraphy" pitchFamily="66" charset="0"/>
              </a:rPr>
              <a:t>2</a:t>
            </a:r>
            <a:r>
              <a:rPr lang="pl-PL" sz="1600" dirty="0" smtClean="0">
                <a:latin typeface="Lucida Calligraphy" pitchFamily="66" charset="0"/>
              </a:rPr>
              <a:t>. Kołduny litewskie, nazywane w naszym kraju uszkami, to małe pierożki, które są nadziewane surowym farszem i dalej gotowane w zupie.</a:t>
            </a:r>
          </a:p>
          <a:p>
            <a:pPr>
              <a:buNone/>
            </a:pPr>
            <a:r>
              <a:rPr lang="pl-PL" sz="1600" b="1" dirty="0" smtClean="0">
                <a:latin typeface="Lucida Calligraphy" pitchFamily="66" charset="0"/>
              </a:rPr>
              <a:t>3</a:t>
            </a:r>
            <a:r>
              <a:rPr lang="pl-PL" sz="1600" dirty="0" smtClean="0">
                <a:latin typeface="Lucida Calligraphy" pitchFamily="66" charset="0"/>
              </a:rPr>
              <a:t>. </a:t>
            </a:r>
            <a:r>
              <a:rPr lang="pl-PL" sz="1600" dirty="0" err="1" smtClean="0">
                <a:latin typeface="Lucida Calligraphy" pitchFamily="66" charset="0"/>
              </a:rPr>
              <a:t>Vytautas</a:t>
            </a:r>
            <a:r>
              <a:rPr lang="pl-PL" sz="1600" dirty="0" smtClean="0">
                <a:latin typeface="Lucida Calligraphy" pitchFamily="66" charset="0"/>
              </a:rPr>
              <a:t> to woda, która trzeba spróbować będąc w tym kraju. W smaku może wydawać się dość dziwna, ponieważ jest słonawa i gazowana. Dostępna praktycznie w każdym sklepie.</a:t>
            </a:r>
          </a:p>
          <a:p>
            <a:endParaRPr lang="pl-PL" sz="1600" dirty="0"/>
          </a:p>
        </p:txBody>
      </p:sp>
      <p:pic>
        <p:nvPicPr>
          <p:cNvPr id="17410" name="Picture 2" descr="KINDZIUK ZMB BIAŁYSTOK"/>
          <p:cNvPicPr>
            <a:picLocks noChangeAspect="1" noChangeArrowheads="1"/>
          </p:cNvPicPr>
          <p:nvPr/>
        </p:nvPicPr>
        <p:blipFill>
          <a:blip r:embed="rId2" cstate="print"/>
          <a:srcRect/>
          <a:stretch>
            <a:fillRect/>
          </a:stretch>
        </p:blipFill>
        <p:spPr bwMode="auto">
          <a:xfrm>
            <a:off x="7286612" y="3429000"/>
            <a:ext cx="1857388" cy="1373100"/>
          </a:xfrm>
          <a:prstGeom prst="rect">
            <a:avLst/>
          </a:prstGeom>
          <a:noFill/>
        </p:spPr>
      </p:pic>
      <p:pic>
        <p:nvPicPr>
          <p:cNvPr id="17412" name="Picture 4" descr="Kołduny litewskie | Kamis.pl"/>
          <p:cNvPicPr>
            <a:picLocks noChangeAspect="1" noChangeArrowheads="1"/>
          </p:cNvPicPr>
          <p:nvPr/>
        </p:nvPicPr>
        <p:blipFill>
          <a:blip r:embed="rId3" cstate="print"/>
          <a:srcRect/>
          <a:stretch>
            <a:fillRect/>
          </a:stretch>
        </p:blipFill>
        <p:spPr bwMode="auto">
          <a:xfrm>
            <a:off x="7326301" y="5072074"/>
            <a:ext cx="1817699" cy="1022457"/>
          </a:xfrm>
          <a:prstGeom prst="rect">
            <a:avLst/>
          </a:prstGeom>
          <a:noFill/>
        </p:spPr>
      </p:pic>
      <p:pic>
        <p:nvPicPr>
          <p:cNvPr id="17414" name="Picture 6" descr="Woda Mineralna Gazowana 1,5 l - VYTAUTAS – MarketBio"/>
          <p:cNvPicPr>
            <a:picLocks noChangeAspect="1" noChangeArrowheads="1"/>
          </p:cNvPicPr>
          <p:nvPr/>
        </p:nvPicPr>
        <p:blipFill>
          <a:blip r:embed="rId4" cstate="print"/>
          <a:srcRect/>
          <a:stretch>
            <a:fillRect/>
          </a:stretch>
        </p:blipFill>
        <p:spPr bwMode="auto">
          <a:xfrm>
            <a:off x="7358050" y="1428736"/>
            <a:ext cx="1785950" cy="1785951"/>
          </a:xfrm>
          <a:prstGeom prst="rect">
            <a:avLst/>
          </a:prstGeom>
          <a:noFill/>
        </p:spPr>
      </p:pic>
      <p:cxnSp>
        <p:nvCxnSpPr>
          <p:cNvPr id="9" name="Łącznik prosty 8"/>
          <p:cNvCxnSpPr>
            <a:endCxn id="17410" idx="1"/>
          </p:cNvCxnSpPr>
          <p:nvPr/>
        </p:nvCxnSpPr>
        <p:spPr>
          <a:xfrm>
            <a:off x="5286380" y="3071810"/>
            <a:ext cx="2000232" cy="1043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Łącznik prosty 10"/>
          <p:cNvCxnSpPr>
            <a:endCxn id="17412" idx="1"/>
          </p:cNvCxnSpPr>
          <p:nvPr/>
        </p:nvCxnSpPr>
        <p:spPr>
          <a:xfrm>
            <a:off x="5357818" y="4143380"/>
            <a:ext cx="1968483" cy="14399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Łącznik prosty 17"/>
          <p:cNvCxnSpPr>
            <a:endCxn id="17414" idx="1"/>
          </p:cNvCxnSpPr>
          <p:nvPr/>
        </p:nvCxnSpPr>
        <p:spPr>
          <a:xfrm rot="5400000" flipH="1" flipV="1">
            <a:off x="4839877" y="2839653"/>
            <a:ext cx="3036114" cy="2000232"/>
          </a:xfrm>
          <a:prstGeom prst="line">
            <a:avLst/>
          </a:prstGeom>
        </p:spPr>
        <p:style>
          <a:lnRef idx="1">
            <a:schemeClr val="accent1"/>
          </a:lnRef>
          <a:fillRef idx="0">
            <a:schemeClr val="accent1"/>
          </a:fillRef>
          <a:effectRef idx="0">
            <a:schemeClr val="accent1"/>
          </a:effectRef>
          <a:fontRef idx="minor">
            <a:schemeClr val="tx1"/>
          </a:fontRef>
        </p:style>
      </p:cxnSp>
      <p:sp>
        <p:nvSpPr>
          <p:cNvPr id="19" name="pole tekstowe 18"/>
          <p:cNvSpPr txBox="1"/>
          <p:nvPr/>
        </p:nvSpPr>
        <p:spPr>
          <a:xfrm>
            <a:off x="2214546" y="857232"/>
            <a:ext cx="4857784" cy="1446550"/>
          </a:xfrm>
          <a:prstGeom prst="rect">
            <a:avLst/>
          </a:prstGeom>
          <a:noFill/>
        </p:spPr>
        <p:txBody>
          <a:bodyPr wrap="square" rtlCol="0">
            <a:spAutoFit/>
          </a:bodyPr>
          <a:lstStyle/>
          <a:p>
            <a:pPr algn="ctr"/>
            <a:r>
              <a:rPr lang="pl-PL" sz="4400" dirty="0" smtClean="0">
                <a:latin typeface="Lucida Calligraphy" pitchFamily="66" charset="0"/>
              </a:rPr>
              <a:t>Litewskie przysmaki</a:t>
            </a:r>
            <a:endParaRPr lang="pl-PL" sz="4400" dirty="0">
              <a:latin typeface="Lucida Calligraphy" pitchFamily="66" charset="0"/>
            </a:endParaRPr>
          </a:p>
        </p:txBody>
      </p:sp>
    </p:spTree>
  </p:cSld>
  <p:clrMapOvr>
    <a:masterClrMapping/>
  </p:clrMapOvr>
  <p:transition spd="slow">
    <p:checke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4400" dirty="0" smtClean="0">
                <a:latin typeface="Lucida Calligraphy" pitchFamily="66" charset="0"/>
              </a:rPr>
              <a:t>Gospodarka</a:t>
            </a:r>
            <a:endParaRPr lang="pl-PL" sz="4400" dirty="0">
              <a:latin typeface="Lucida Calligraphy" pitchFamily="66" charset="0"/>
            </a:endParaRPr>
          </a:p>
        </p:txBody>
      </p:sp>
      <p:sp>
        <p:nvSpPr>
          <p:cNvPr id="3" name="Symbol zastępczy zawartości 2"/>
          <p:cNvSpPr>
            <a:spLocks noGrp="1"/>
          </p:cNvSpPr>
          <p:nvPr>
            <p:ph idx="1"/>
          </p:nvPr>
        </p:nvSpPr>
        <p:spPr/>
        <p:txBody>
          <a:bodyPr>
            <a:normAutofit fontScale="92500" lnSpcReduction="20000"/>
          </a:bodyPr>
          <a:lstStyle/>
          <a:p>
            <a:pPr>
              <a:buNone/>
            </a:pPr>
            <a:r>
              <a:rPr lang="pl-PL" dirty="0" smtClean="0">
                <a:latin typeface="Lucida Calligraphy" pitchFamily="66" charset="0"/>
              </a:rPr>
              <a:t>     Litwa po uzyskaniu niepodległości znajdowała się w okresie trudności gospodarczych, spowodowanych zmianą systemu zarządzania. Rolnictwo wyspecjalizowało się w produkcji mleka i mięsa. Na osuszonych bagnach uprawia się zboża i warzywa. Handel zagraniczny: eksportuje się głównie maszyny, gaz, ropę, artykuły żywnościowe, natomiast importuje się maszyny, artykuły przemysłu lekkiego, artykuły żywnościowe. Największymi partnerami handlowymi są: Szwajcaria, Rosja, Włochy, Niemcy, Ukraina, Łotwa. Struktura zatrudnienia: usługi - 50%, przemysł - 30%, rolnictwo - 20%. Inflacja: 1,1%</a:t>
            </a:r>
            <a:endParaRPr lang="pl-PL" dirty="0">
              <a:latin typeface="Lucida Calligraphy" pitchFamily="66" charset="0"/>
            </a:endParaRPr>
          </a:p>
        </p:txBody>
      </p:sp>
    </p:spTree>
  </p:cSld>
  <p:clrMapOvr>
    <a:masterClrMapping/>
  </p:clrMapOvr>
  <p:transition spd="slow">
    <p:checke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4400" dirty="0" smtClean="0">
                <a:latin typeface="Lucida Calligraphy" pitchFamily="66" charset="0"/>
              </a:rPr>
              <a:t>Zwierzęta na Litwie</a:t>
            </a:r>
            <a:endParaRPr lang="pl-PL" sz="4400" dirty="0">
              <a:latin typeface="Lucida Calligraphy" pitchFamily="66" charset="0"/>
            </a:endParaRPr>
          </a:p>
        </p:txBody>
      </p:sp>
      <p:sp>
        <p:nvSpPr>
          <p:cNvPr id="3" name="Symbol zastępczy zawartości 2"/>
          <p:cNvSpPr>
            <a:spLocks noGrp="1"/>
          </p:cNvSpPr>
          <p:nvPr>
            <p:ph idx="1"/>
          </p:nvPr>
        </p:nvSpPr>
        <p:spPr/>
        <p:txBody>
          <a:bodyPr>
            <a:normAutofit fontScale="85000" lnSpcReduction="10000"/>
          </a:bodyPr>
          <a:lstStyle/>
          <a:p>
            <a:pPr algn="just">
              <a:buNone/>
            </a:pPr>
            <a:r>
              <a:rPr lang="pl-PL" dirty="0" smtClean="0">
                <a:latin typeface="Lucida Calligraphy" pitchFamily="66" charset="0"/>
              </a:rPr>
              <a:t>Litwa leży na granicy dwóch stref zoogeograficznych. W kraju występują zarówno gatunki powszechne dla europejskich lasów, jak i gatunki obszarów chłodniejszych. W lasach żyją </a:t>
            </a:r>
            <a:r>
              <a:rPr lang="pl-PL" dirty="0" smtClean="0">
                <a:solidFill>
                  <a:srgbClr val="FF33CC"/>
                </a:solidFill>
                <a:latin typeface="Lucida Calligraphy" pitchFamily="66" charset="0"/>
                <a:hlinkClick r:id="rId2" tooltip="Sarna"/>
              </a:rPr>
              <a:t>sarny</a:t>
            </a:r>
            <a:r>
              <a:rPr lang="pl-PL" dirty="0" smtClean="0">
                <a:latin typeface="Lucida Calligraphy" pitchFamily="66" charset="0"/>
              </a:rPr>
              <a:t>, </a:t>
            </a:r>
            <a:r>
              <a:rPr lang="pl-PL" dirty="0" smtClean="0">
                <a:latin typeface="Lucida Calligraphy" pitchFamily="66" charset="0"/>
                <a:hlinkClick r:id="rId3" tooltip="Dzik euroazjatycki"/>
              </a:rPr>
              <a:t>dziki</a:t>
            </a:r>
            <a:r>
              <a:rPr lang="pl-PL" dirty="0" smtClean="0">
                <a:latin typeface="Lucida Calligraphy" pitchFamily="66" charset="0"/>
              </a:rPr>
              <a:t> i </a:t>
            </a:r>
            <a:r>
              <a:rPr lang="pl-PL" dirty="0" smtClean="0">
                <a:latin typeface="Lucida Calligraphy" pitchFamily="66" charset="0"/>
                <a:hlinkClick r:id="rId4" tooltip="Jeleń"/>
              </a:rPr>
              <a:t>jelenie</a:t>
            </a:r>
            <a:r>
              <a:rPr lang="pl-PL" dirty="0" smtClean="0">
                <a:latin typeface="Lucida Calligraphy" pitchFamily="66" charset="0"/>
              </a:rPr>
              <a:t>, czyli zwierzęta typowe dla środkowoeuropejskich lasów. Do drapieżników należą </a:t>
            </a:r>
            <a:r>
              <a:rPr lang="pl-PL" dirty="0" smtClean="0">
                <a:latin typeface="Lucida Calligraphy" pitchFamily="66" charset="0"/>
                <a:hlinkClick r:id="rId5" tooltip="Wilk szary"/>
              </a:rPr>
              <a:t>wilki</a:t>
            </a:r>
            <a:r>
              <a:rPr lang="pl-PL" dirty="0" smtClean="0">
                <a:latin typeface="Lucida Calligraphy" pitchFamily="66" charset="0"/>
              </a:rPr>
              <a:t> i </a:t>
            </a:r>
            <a:r>
              <a:rPr lang="pl-PL" dirty="0" smtClean="0">
                <a:latin typeface="Lucida Calligraphy" pitchFamily="66" charset="0"/>
                <a:hlinkClick r:id="rId6" tooltip="Ryś"/>
              </a:rPr>
              <a:t>rysie</a:t>
            </a:r>
            <a:r>
              <a:rPr lang="pl-PL" dirty="0" smtClean="0">
                <a:latin typeface="Lucida Calligraphy" pitchFamily="66" charset="0"/>
              </a:rPr>
              <a:t>. Zaś do chłodniejszej strefy tajgi krainy palearktycznej należą </a:t>
            </a:r>
            <a:r>
              <a:rPr lang="pl-PL" dirty="0" smtClean="0">
                <a:latin typeface="Lucida Calligraphy" pitchFamily="66" charset="0"/>
                <a:hlinkClick r:id="rId7" tooltip="Łoś"/>
              </a:rPr>
              <a:t>łosie</a:t>
            </a:r>
            <a:r>
              <a:rPr lang="pl-PL" dirty="0" smtClean="0">
                <a:latin typeface="Lucida Calligraphy" pitchFamily="66" charset="0"/>
              </a:rPr>
              <a:t>. Do ptaków należą podobnie jak w Polskie gatunki rodzime, jak i te migrujące. Na Litwie żyją </a:t>
            </a:r>
            <a:r>
              <a:rPr lang="pl-PL" dirty="0" smtClean="0">
                <a:latin typeface="Lucida Calligraphy" pitchFamily="66" charset="0"/>
                <a:hlinkClick r:id="rId8" tooltip="Bociany (ptaki)"/>
              </a:rPr>
              <a:t>bociany</a:t>
            </a:r>
            <a:r>
              <a:rPr lang="pl-PL" dirty="0" smtClean="0">
                <a:latin typeface="Lucida Calligraphy" pitchFamily="66" charset="0"/>
              </a:rPr>
              <a:t>, </a:t>
            </a:r>
            <a:r>
              <a:rPr lang="pl-PL" dirty="0" smtClean="0">
                <a:latin typeface="Lucida Calligraphy" pitchFamily="66" charset="0"/>
                <a:hlinkClick r:id="rId9" tooltip="Żuraw zwyczajny"/>
              </a:rPr>
              <a:t>żurawie</a:t>
            </a:r>
            <a:r>
              <a:rPr lang="pl-PL" dirty="0" smtClean="0">
                <a:latin typeface="Lucida Calligraphy" pitchFamily="66" charset="0"/>
              </a:rPr>
              <a:t> i </a:t>
            </a:r>
            <a:r>
              <a:rPr lang="pl-PL" dirty="0" smtClean="0">
                <a:latin typeface="Lucida Calligraphy" pitchFamily="66" charset="0"/>
                <a:hlinkClick r:id="rId10" tooltip="Głuszec zwyczajny"/>
              </a:rPr>
              <a:t>głuszce</a:t>
            </a:r>
            <a:r>
              <a:rPr lang="pl-PL" dirty="0" smtClean="0">
                <a:latin typeface="Lucida Calligraphy" pitchFamily="66" charset="0"/>
              </a:rPr>
              <a:t>, a na wybrzeżu </a:t>
            </a:r>
            <a:r>
              <a:rPr lang="pl-PL" dirty="0" smtClean="0">
                <a:latin typeface="Lucida Calligraphy" pitchFamily="66" charset="0"/>
                <a:hlinkClick r:id="rId11" tooltip="Mewy"/>
              </a:rPr>
              <a:t>mewy</a:t>
            </a:r>
            <a:r>
              <a:rPr lang="pl-PL" dirty="0" smtClean="0">
                <a:latin typeface="Lucida Calligraphy" pitchFamily="66" charset="0"/>
              </a:rPr>
              <a:t>. Liczne są także ryby ze względu na obecność dużej ilości wód powierzchniowych. Wymienić tu należy </a:t>
            </a:r>
            <a:r>
              <a:rPr lang="pl-PL" dirty="0" smtClean="0">
                <a:latin typeface="Lucida Calligraphy" pitchFamily="66" charset="0"/>
                <a:hlinkClick r:id="rId12" tooltip="Szczupak pospolity"/>
              </a:rPr>
              <a:t>szczupaka</a:t>
            </a:r>
            <a:r>
              <a:rPr lang="pl-PL" dirty="0" smtClean="0">
                <a:latin typeface="Lucida Calligraphy" pitchFamily="66" charset="0"/>
              </a:rPr>
              <a:t>, </a:t>
            </a:r>
            <a:r>
              <a:rPr lang="pl-PL" dirty="0" smtClean="0">
                <a:latin typeface="Lucida Calligraphy" pitchFamily="66" charset="0"/>
                <a:hlinkClick r:id="rId13" tooltip="Jesiotrowate"/>
              </a:rPr>
              <a:t>jesiotra</a:t>
            </a:r>
            <a:r>
              <a:rPr lang="pl-PL" dirty="0" smtClean="0">
                <a:latin typeface="Lucida Calligraphy" pitchFamily="66" charset="0"/>
              </a:rPr>
              <a:t> i </a:t>
            </a:r>
            <a:r>
              <a:rPr lang="pl-PL" dirty="0" smtClean="0">
                <a:latin typeface="Lucida Calligraphy" pitchFamily="66" charset="0"/>
                <a:hlinkClick r:id="rId14" tooltip="Sum pospolity"/>
              </a:rPr>
              <a:t>suma</a:t>
            </a:r>
            <a:r>
              <a:rPr lang="pl-PL" dirty="0" smtClean="0">
                <a:latin typeface="Lucida Calligraphy" pitchFamily="66" charset="0"/>
              </a:rPr>
              <a:t>.</a:t>
            </a:r>
            <a:endParaRPr lang="pl-PL" dirty="0">
              <a:latin typeface="Lucida Calligraphy" pitchFamily="66" charset="0"/>
            </a:endParaRPr>
          </a:p>
        </p:txBody>
      </p:sp>
    </p:spTree>
  </p:cSld>
  <p:clrMapOvr>
    <a:masterClrMapping/>
  </p:clrMapOvr>
  <p:transition spd="slow">
    <p:checke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4400" dirty="0" smtClean="0">
                <a:latin typeface="Lucida Calligraphy" pitchFamily="66" charset="0"/>
              </a:rPr>
              <a:t> </a:t>
            </a:r>
            <a:r>
              <a:rPr lang="pl-PL" sz="4400" dirty="0" err="1" smtClean="0">
                <a:latin typeface="Lucida Calligraphy" pitchFamily="66" charset="0"/>
              </a:rPr>
              <a:t>Medininkai</a:t>
            </a:r>
            <a:r>
              <a:rPr lang="pl-PL" sz="4400" dirty="0" smtClean="0">
                <a:latin typeface="Lucida Calligraphy" pitchFamily="66" charset="0"/>
              </a:rPr>
              <a:t> </a:t>
            </a:r>
            <a:r>
              <a:rPr lang="pl-PL" sz="4400" dirty="0" err="1" smtClean="0">
                <a:latin typeface="Lucida Calligraphy" pitchFamily="66" charset="0"/>
              </a:rPr>
              <a:t>Casle</a:t>
            </a:r>
            <a:r>
              <a:rPr lang="pl-PL" sz="4400" dirty="0" smtClean="0">
                <a:latin typeface="Lucida Calligraphy" pitchFamily="66" charset="0"/>
              </a:rPr>
              <a:t> </a:t>
            </a:r>
            <a:endParaRPr lang="pl-PL" sz="4400" dirty="0">
              <a:latin typeface="Lucida Calligraphy" pitchFamily="66" charset="0"/>
            </a:endParaRPr>
          </a:p>
        </p:txBody>
      </p:sp>
      <p:sp>
        <p:nvSpPr>
          <p:cNvPr id="3" name="Symbol zastępczy zawartości 2"/>
          <p:cNvSpPr>
            <a:spLocks noGrp="1"/>
          </p:cNvSpPr>
          <p:nvPr>
            <p:ph idx="1"/>
          </p:nvPr>
        </p:nvSpPr>
        <p:spPr/>
        <p:txBody>
          <a:bodyPr>
            <a:normAutofit/>
          </a:bodyPr>
          <a:lstStyle/>
          <a:p>
            <a:pPr algn="just">
              <a:buNone/>
            </a:pPr>
            <a:r>
              <a:rPr lang="pl-PL" sz="2400" dirty="0" smtClean="0"/>
              <a:t>Zamek położony jest w małej miejscowości </a:t>
            </a:r>
            <a:r>
              <a:rPr lang="pl-PL" sz="2400" dirty="0" err="1" smtClean="0"/>
              <a:t>Medininkai</a:t>
            </a:r>
            <a:r>
              <a:rPr lang="pl-PL" sz="2400" dirty="0" smtClean="0"/>
              <a:t>, który nie ma żadnych restauracji lub kawiarni. Można wziąć własne kanapki ze sobą i zjeść je przy stołach na dziedziniec zamku. Mały nie ma cztery piętra wystawy Nie są duże, ale każde piętro  bardzo różni się od siebie, co sprawia że, jest to bardzo interesujące. Wyświetlana platforma została zbudowana na dachu, a stamtąd dostaniesz dobry widok na okolicę. Zachowaj posiada windę, więc wizyta jest możliwa także z wózków inwalidzkich oraz dziecko wózkami. </a:t>
            </a:r>
          </a:p>
        </p:txBody>
      </p:sp>
      <p:pic>
        <p:nvPicPr>
          <p:cNvPr id="14338" name="Picture 2" descr="Znalezione obrazy dla zapytania: medininkai castle"/>
          <p:cNvPicPr>
            <a:picLocks noChangeAspect="1" noChangeArrowheads="1"/>
          </p:cNvPicPr>
          <p:nvPr/>
        </p:nvPicPr>
        <p:blipFill>
          <a:blip r:embed="rId2" cstate="print"/>
          <a:srcRect/>
          <a:stretch>
            <a:fillRect/>
          </a:stretch>
        </p:blipFill>
        <p:spPr bwMode="auto">
          <a:xfrm>
            <a:off x="5643570" y="5238584"/>
            <a:ext cx="2643206" cy="1619416"/>
          </a:xfrm>
          <a:prstGeom prst="rect">
            <a:avLst/>
          </a:prstGeom>
          <a:noFill/>
        </p:spPr>
      </p:pic>
    </p:spTree>
  </p:cSld>
  <p:clrMapOvr>
    <a:masterClrMapping/>
  </p:clrMapOvr>
  <p:transition spd="slow">
    <p:checke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4400" dirty="0" err="1" smtClean="0">
                <a:latin typeface="Lucida Calligraphy" pitchFamily="66" charset="0"/>
              </a:rPr>
              <a:t>Kaunas</a:t>
            </a:r>
            <a:r>
              <a:rPr lang="pl-PL" sz="4400" dirty="0" smtClean="0">
                <a:latin typeface="Lucida Calligraphy" pitchFamily="66" charset="0"/>
              </a:rPr>
              <a:t> </a:t>
            </a:r>
            <a:r>
              <a:rPr lang="pl-PL" sz="4400" dirty="0" err="1" smtClean="0">
                <a:latin typeface="Lucida Calligraphy" pitchFamily="66" charset="0"/>
              </a:rPr>
              <a:t>castle</a:t>
            </a:r>
            <a:endParaRPr lang="pl-PL" sz="4400" dirty="0">
              <a:latin typeface="Lucida Calligraphy" pitchFamily="66" charset="0"/>
            </a:endParaRPr>
          </a:p>
        </p:txBody>
      </p:sp>
      <p:sp>
        <p:nvSpPr>
          <p:cNvPr id="3" name="Symbol zastępczy zawartości 2"/>
          <p:cNvSpPr>
            <a:spLocks noGrp="1"/>
          </p:cNvSpPr>
          <p:nvPr>
            <p:ph idx="1"/>
          </p:nvPr>
        </p:nvSpPr>
        <p:spPr/>
        <p:txBody>
          <a:bodyPr/>
          <a:lstStyle/>
          <a:p>
            <a:pPr>
              <a:buNone/>
            </a:pPr>
            <a:r>
              <a:rPr lang="pl-PL" dirty="0" smtClean="0"/>
              <a:t>Obecnie pozostałości zamku to resztki krzyżackiej warowni pochodzącej z końca XIV w. Kiedyś bywał tu i Ulrich von Jungingen i Władysław Jagiełło. Kazimierz Jagiellończyk w czasie zarazy w Krakowie spędził tu wraz z dworek ziemię w 1464r. Dzisiaj to częściowo odrestaurowane.</a:t>
            </a:r>
            <a:endParaRPr lang="pl-PL" dirty="0"/>
          </a:p>
        </p:txBody>
      </p:sp>
      <p:pic>
        <p:nvPicPr>
          <p:cNvPr id="4" name="Obraz 3" descr="pobrany plik zamek 2.jpg"/>
          <p:cNvPicPr>
            <a:picLocks noChangeAspect="1"/>
          </p:cNvPicPr>
          <p:nvPr/>
        </p:nvPicPr>
        <p:blipFill>
          <a:blip r:embed="rId2" cstate="print"/>
          <a:stretch>
            <a:fillRect/>
          </a:stretch>
        </p:blipFill>
        <p:spPr>
          <a:xfrm>
            <a:off x="3430122" y="4143380"/>
            <a:ext cx="5472188" cy="2714620"/>
          </a:xfrm>
          <a:prstGeom prst="rect">
            <a:avLst/>
          </a:prstGeom>
        </p:spPr>
      </p:pic>
    </p:spTree>
  </p:cSld>
  <p:clrMapOvr>
    <a:masterClrMapping/>
  </p:clrMapOvr>
  <p:transition spd="slow">
    <p:checke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4000" dirty="0" smtClean="0">
                <a:latin typeface="Lucida Calligraphy" pitchFamily="66" charset="0"/>
              </a:rPr>
              <a:t>Najważniejsze miejsca</a:t>
            </a:r>
            <a:endParaRPr lang="pl-PL" sz="4000" dirty="0">
              <a:latin typeface="Lucida Calligraphy" pitchFamily="66" charset="0"/>
            </a:endParaRPr>
          </a:p>
        </p:txBody>
      </p:sp>
      <p:sp>
        <p:nvSpPr>
          <p:cNvPr id="3" name="Symbol zastępczy zawartości 2"/>
          <p:cNvSpPr>
            <a:spLocks noGrp="1"/>
          </p:cNvSpPr>
          <p:nvPr>
            <p:ph idx="1"/>
          </p:nvPr>
        </p:nvSpPr>
        <p:spPr/>
        <p:txBody>
          <a:bodyPr>
            <a:normAutofit fontScale="25000" lnSpcReduction="20000"/>
          </a:bodyPr>
          <a:lstStyle/>
          <a:p>
            <a:pPr>
              <a:buNone/>
            </a:pPr>
            <a:endParaRPr lang="pl-PL" dirty="0" smtClean="0"/>
          </a:p>
          <a:p>
            <a:pPr>
              <a:buNone/>
            </a:pPr>
            <a:r>
              <a:rPr lang="pl-PL" sz="9600" dirty="0" smtClean="0">
                <a:latin typeface="Lucida Calligraphy" pitchFamily="66" charset="0"/>
              </a:rPr>
              <a:t>Wilno- stolica kraju z wieloma średniowiecznymi kościołami i jedną z największych starówek w europie</a:t>
            </a:r>
          </a:p>
          <a:p>
            <a:pPr>
              <a:buNone/>
            </a:pPr>
            <a:r>
              <a:rPr lang="pl-PL" sz="9600" dirty="0" smtClean="0">
                <a:latin typeface="Lucida Calligraphy" pitchFamily="66" charset="0"/>
              </a:rPr>
              <a:t> Kowno - drugie co do wielkości miasto i najbardziej litewskie z litewskich miast</a:t>
            </a:r>
          </a:p>
          <a:p>
            <a:pPr>
              <a:buNone/>
            </a:pPr>
            <a:r>
              <a:rPr lang="pl-PL" sz="9600" dirty="0" smtClean="0">
                <a:latin typeface="Lucida Calligraphy" pitchFamily="66" charset="0"/>
              </a:rPr>
              <a:t>Kłajpeda - trzecie co do wielkości miasto, słynie z letnich festiwali</a:t>
            </a:r>
          </a:p>
          <a:p>
            <a:pPr>
              <a:buNone/>
            </a:pPr>
            <a:r>
              <a:rPr lang="pl-PL" sz="9600" dirty="0" smtClean="0">
                <a:latin typeface="Lucida Calligraphy" pitchFamily="66" charset="0"/>
              </a:rPr>
              <a:t>Troki - symbol turystyki Litwy z zamkiem na wyspie</a:t>
            </a:r>
          </a:p>
          <a:p>
            <a:pPr>
              <a:buNone/>
            </a:pPr>
            <a:r>
              <a:rPr lang="pl-PL" sz="9600" dirty="0" smtClean="0">
                <a:latin typeface="Lucida Calligraphy" pitchFamily="66" charset="0"/>
              </a:rPr>
              <a:t>Kiejdany</a:t>
            </a:r>
          </a:p>
          <a:p>
            <a:pPr>
              <a:buNone/>
            </a:pPr>
            <a:r>
              <a:rPr lang="pl-PL" sz="9600" dirty="0" smtClean="0">
                <a:latin typeface="Lucida Calligraphy" pitchFamily="66" charset="0"/>
              </a:rPr>
              <a:t>Poniewież</a:t>
            </a:r>
          </a:p>
          <a:p>
            <a:pPr>
              <a:buNone/>
            </a:pPr>
            <a:r>
              <a:rPr lang="pl-PL" sz="9600" dirty="0" smtClean="0">
                <a:latin typeface="Lucida Calligraphy" pitchFamily="66" charset="0"/>
              </a:rPr>
              <a:t>Szawle</a:t>
            </a:r>
          </a:p>
          <a:p>
            <a:pPr>
              <a:buNone/>
            </a:pPr>
            <a:r>
              <a:rPr lang="pl-PL" sz="9600" dirty="0" err="1" smtClean="0">
                <a:latin typeface="Lucida Calligraphy" pitchFamily="66" charset="0"/>
              </a:rPr>
              <a:t>Olita</a:t>
            </a:r>
            <a:endParaRPr lang="pl-PL" sz="9600" dirty="0" smtClean="0">
              <a:latin typeface="Lucida Calligraphy" pitchFamily="66" charset="0"/>
            </a:endParaRPr>
          </a:p>
          <a:p>
            <a:pPr>
              <a:buNone/>
            </a:pPr>
            <a:r>
              <a:rPr lang="pl-PL" sz="9600" dirty="0" smtClean="0">
                <a:latin typeface="Lucida Calligraphy" pitchFamily="66" charset="0"/>
              </a:rPr>
              <a:t>Mariampol</a:t>
            </a:r>
          </a:p>
          <a:p>
            <a:pPr>
              <a:buNone/>
            </a:pPr>
            <a:r>
              <a:rPr lang="pl-PL" sz="9600" dirty="0" smtClean="0">
                <a:latin typeface="Lucida Calligraphy" pitchFamily="66" charset="0"/>
              </a:rPr>
              <a:t/>
            </a:r>
            <a:br>
              <a:rPr lang="pl-PL" sz="9600" dirty="0" smtClean="0">
                <a:latin typeface="Lucida Calligraphy" pitchFamily="66" charset="0"/>
              </a:rPr>
            </a:br>
            <a:endParaRPr lang="pl-PL" sz="9600" dirty="0">
              <a:latin typeface="Lucida Calligraphy" pitchFamily="66" charset="0"/>
            </a:endParaRPr>
          </a:p>
        </p:txBody>
      </p:sp>
      <p:sp>
        <p:nvSpPr>
          <p:cNvPr id="3073" name="Rectangle 1"/>
          <p:cNvSpPr>
            <a:spLocks noChangeArrowheads="1"/>
          </p:cNvSpPr>
          <p:nvPr/>
        </p:nvSpPr>
        <p:spPr bwMode="auto">
          <a:xfrm flipV="1">
            <a:off x="642910" y="1146373"/>
            <a:ext cx="214314" cy="646331"/>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1800" b="0" i="0" u="none" strike="noStrike" cap="none" normalizeH="0" baseline="0" dirty="0" smtClean="0">
                <a:ln>
                  <a:noFill/>
                </a:ln>
                <a:solidFill>
                  <a:srgbClr val="222222"/>
                </a:solidFill>
                <a:effectLst/>
                <a:latin typeface="Roboto"/>
                <a:cs typeface="Arial" pitchFamily="34" charset="0"/>
              </a:rPr>
              <a:t/>
            </a:r>
            <a:br>
              <a:rPr kumimoji="0" lang="pl-PL" sz="1800" b="0" i="0" u="none" strike="noStrike" cap="none" normalizeH="0" baseline="0" dirty="0" smtClean="0">
                <a:ln>
                  <a:noFill/>
                </a:ln>
                <a:solidFill>
                  <a:srgbClr val="222222"/>
                </a:solidFill>
                <a:effectLst/>
                <a:latin typeface="Roboto"/>
                <a:cs typeface="Arial" pitchFamily="34" charset="0"/>
              </a:rPr>
            </a:b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checke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a:bodyPr>
          <a:lstStyle/>
          <a:p>
            <a:pPr algn="ctr"/>
            <a:r>
              <a:rPr lang="pl-PL" sz="8800" dirty="0" smtClean="0">
                <a:latin typeface="Lucida Calligraphy" pitchFamily="66" charset="0"/>
              </a:rPr>
              <a:t>Koniec </a:t>
            </a:r>
            <a:endParaRPr lang="pl-PL" sz="8800" dirty="0">
              <a:latin typeface="Lucida Calligraphy" pitchFamily="66" charset="0"/>
            </a:endParaRPr>
          </a:p>
        </p:txBody>
      </p:sp>
      <p:sp>
        <p:nvSpPr>
          <p:cNvPr id="3" name="Podtytuł 2"/>
          <p:cNvSpPr>
            <a:spLocks noGrp="1"/>
          </p:cNvSpPr>
          <p:nvPr>
            <p:ph type="subTitle" idx="1"/>
          </p:nvPr>
        </p:nvSpPr>
        <p:spPr/>
        <p:txBody>
          <a:bodyPr>
            <a:normAutofit fontScale="77500" lnSpcReduction="20000"/>
          </a:bodyPr>
          <a:lstStyle/>
          <a:p>
            <a:pPr algn="ctr"/>
            <a:r>
              <a:rPr lang="pl-PL" sz="3600" dirty="0" smtClean="0">
                <a:solidFill>
                  <a:schemeClr val="bg2">
                    <a:lumMod val="75000"/>
                  </a:schemeClr>
                </a:solidFill>
                <a:latin typeface="Lucida Calligraphy" pitchFamily="66" charset="0"/>
              </a:rPr>
              <a:t>Dziękujemy za uwagę.</a:t>
            </a:r>
          </a:p>
          <a:p>
            <a:pPr algn="l"/>
            <a:r>
              <a:rPr lang="pl-PL" sz="3600" dirty="0" smtClean="0">
                <a:solidFill>
                  <a:schemeClr val="bg2">
                    <a:lumMod val="75000"/>
                  </a:schemeClr>
                </a:solidFill>
                <a:latin typeface="Lucida Calligraphy" pitchFamily="66" charset="0"/>
              </a:rPr>
              <a:t>Źródła:</a:t>
            </a:r>
          </a:p>
          <a:p>
            <a:pPr algn="l"/>
            <a:r>
              <a:rPr lang="pl-PL" sz="3600" dirty="0" err="1" smtClean="0">
                <a:solidFill>
                  <a:schemeClr val="bg2">
                    <a:lumMod val="75000"/>
                  </a:schemeClr>
                </a:solidFill>
                <a:latin typeface="Lucida Calligraphy" pitchFamily="66" charset="0"/>
              </a:rPr>
              <a:t>Wikipedia</a:t>
            </a:r>
            <a:r>
              <a:rPr lang="pl-PL" sz="3600" dirty="0" smtClean="0">
                <a:solidFill>
                  <a:schemeClr val="bg2">
                    <a:lumMod val="75000"/>
                  </a:schemeClr>
                </a:solidFill>
                <a:latin typeface="Lucida Calligraphy" pitchFamily="66" charset="0"/>
              </a:rPr>
              <a:t> </a:t>
            </a:r>
          </a:p>
          <a:p>
            <a:pPr algn="l"/>
            <a:r>
              <a:rPr lang="pl-PL" sz="3600" dirty="0" smtClean="0">
                <a:solidFill>
                  <a:schemeClr val="bg2">
                    <a:lumMod val="75000"/>
                  </a:schemeClr>
                </a:solidFill>
                <a:latin typeface="Lucida Calligraphy" pitchFamily="66" charset="0"/>
              </a:rPr>
              <a:t>Rzuć i jedź</a:t>
            </a:r>
            <a:endParaRPr lang="pl-PL" sz="3600" dirty="0">
              <a:solidFill>
                <a:schemeClr val="bg2">
                  <a:lumMod val="75000"/>
                </a:schemeClr>
              </a:solidFill>
              <a:latin typeface="Lucida Calligraphy" pitchFamily="66" charset="0"/>
            </a:endParaRPr>
          </a:p>
        </p:txBody>
      </p:sp>
    </p:spTree>
  </p:cSld>
  <p:clrMapOvr>
    <a:masterClrMapping/>
  </p:clrMapOvr>
  <p:transition spd="slow">
    <p:checke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4400" dirty="0" smtClean="0">
                <a:latin typeface="Lucida Calligraphy" pitchFamily="66" charset="0"/>
              </a:rPr>
              <a:t>Flaga i Godło Litwy</a:t>
            </a:r>
            <a:endParaRPr lang="pl-PL" sz="4400" dirty="0">
              <a:latin typeface="Lucida Calligraphy" pitchFamily="66" charset="0"/>
            </a:endParaRPr>
          </a:p>
        </p:txBody>
      </p:sp>
      <p:pic>
        <p:nvPicPr>
          <p:cNvPr id="4" name="Symbol zastępczy zawartości 3" descr="Litwa-Flaga-150x90-cm-Flagi-Litwy-NA-TUNEL.jpg"/>
          <p:cNvPicPr>
            <a:picLocks noGrp="1" noChangeAspect="1"/>
          </p:cNvPicPr>
          <p:nvPr>
            <p:ph idx="1"/>
          </p:nvPr>
        </p:nvPicPr>
        <p:blipFill>
          <a:blip r:embed="rId2" cstate="print"/>
          <a:stretch>
            <a:fillRect/>
          </a:stretch>
        </p:blipFill>
        <p:spPr>
          <a:xfrm>
            <a:off x="0" y="2500306"/>
            <a:ext cx="4344935" cy="3105950"/>
          </a:xfrm>
        </p:spPr>
      </p:pic>
      <p:pic>
        <p:nvPicPr>
          <p:cNvPr id="5" name="Obraz 4" descr="images.png"/>
          <p:cNvPicPr>
            <a:picLocks noChangeAspect="1"/>
          </p:cNvPicPr>
          <p:nvPr/>
        </p:nvPicPr>
        <p:blipFill>
          <a:blip r:embed="rId3" cstate="print"/>
          <a:stretch>
            <a:fillRect/>
          </a:stretch>
        </p:blipFill>
        <p:spPr>
          <a:xfrm>
            <a:off x="5715008" y="2357430"/>
            <a:ext cx="2857520" cy="3335215"/>
          </a:xfrm>
          <a:prstGeom prst="rect">
            <a:avLst/>
          </a:prstGeom>
        </p:spPr>
      </p:pic>
    </p:spTree>
  </p:cSld>
  <p:clrMapOvr>
    <a:masterClrMapping/>
  </p:clrMapOvr>
  <p:transition spd="slow">
    <p:checke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4400" dirty="0" smtClean="0">
                <a:latin typeface="Lucida Calligraphy" pitchFamily="66" charset="0"/>
              </a:rPr>
              <a:t>Hymn </a:t>
            </a:r>
            <a:endParaRPr lang="pl-PL" sz="4400" dirty="0">
              <a:latin typeface="Lucida Calligraphy" pitchFamily="66" charset="0"/>
            </a:endParaRPr>
          </a:p>
        </p:txBody>
      </p:sp>
      <p:pic>
        <p:nvPicPr>
          <p:cNvPr id="4" name="Symbol zastępczy zawartości 3" descr="lietuva-6-728.jpg"/>
          <p:cNvPicPr>
            <a:picLocks noGrp="1" noChangeAspect="1"/>
          </p:cNvPicPr>
          <p:nvPr>
            <p:ph idx="1"/>
          </p:nvPr>
        </p:nvPicPr>
        <p:blipFill>
          <a:blip r:embed="rId2" cstate="print">
            <a:duotone>
              <a:prstClr val="black"/>
              <a:schemeClr val="accent2">
                <a:lumMod val="40000"/>
                <a:lumOff val="60000"/>
                <a:tint val="45000"/>
                <a:satMod val="400000"/>
              </a:schemeClr>
            </a:duotone>
          </a:blip>
          <a:srcRect l="8514" b="11352"/>
          <a:stretch>
            <a:fillRect/>
          </a:stretch>
        </p:blipFill>
        <p:spPr>
          <a:xfrm>
            <a:off x="1285852" y="1977830"/>
            <a:ext cx="6715172" cy="4880170"/>
          </a:xfrm>
        </p:spPr>
        <p:style>
          <a:lnRef idx="0">
            <a:scrgbClr r="0" g="0" b="0"/>
          </a:lnRef>
          <a:fillRef idx="1001">
            <a:schemeClr val="lt1"/>
          </a:fillRef>
          <a:effectRef idx="0">
            <a:scrgbClr r="0" g="0" b="0"/>
          </a:effectRef>
          <a:fontRef idx="major"/>
        </p:style>
      </p:pic>
    </p:spTree>
  </p:cSld>
  <p:clrMapOvr>
    <a:masterClrMapping/>
  </p:clrMapOvr>
  <p:transition spd="slow">
    <p:checke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4400" dirty="0" smtClean="0">
                <a:latin typeface="Lucida Calligraphy" pitchFamily="66" charset="0"/>
              </a:rPr>
              <a:t>Prezydent Litwy</a:t>
            </a:r>
            <a:endParaRPr lang="pl-PL" sz="4400" dirty="0">
              <a:latin typeface="Lucida Calligraphy" pitchFamily="66" charset="0"/>
            </a:endParaRPr>
          </a:p>
        </p:txBody>
      </p:sp>
      <p:sp>
        <p:nvSpPr>
          <p:cNvPr id="3" name="Symbol zastępczy zawartości 2"/>
          <p:cNvSpPr>
            <a:spLocks noGrp="1"/>
          </p:cNvSpPr>
          <p:nvPr>
            <p:ph idx="1"/>
          </p:nvPr>
        </p:nvSpPr>
        <p:spPr/>
        <p:txBody>
          <a:bodyPr>
            <a:noAutofit/>
          </a:bodyPr>
          <a:lstStyle/>
          <a:p>
            <a:r>
              <a:rPr lang="pl-PL" sz="1850" dirty="0" smtClean="0">
                <a:latin typeface="Lucida Calligraphy" pitchFamily="66" charset="0"/>
              </a:rPr>
              <a:t>Prezydent w trybie przewidzianym przez ustawę nadaje obywatelstwo, przyznaje nagrody państwowe, przyjmuje listy uwierzytelniające, nadaje najwyższe stopnie dyplomatyczne i tytuły specjalne. Prezydent stosuje prawo łaski.</a:t>
            </a:r>
          </a:p>
          <a:p>
            <a:r>
              <a:rPr lang="pl-PL" sz="1850" dirty="0" smtClean="0">
                <a:latin typeface="Lucida Calligraphy" pitchFamily="66" charset="0"/>
              </a:rPr>
              <a:t>Urząd Prezydenta Litwy we współczesnej Litwie został ustanowiony przez </a:t>
            </a:r>
            <a:r>
              <a:rPr lang="pl-PL" sz="1850" dirty="0" smtClean="0">
                <a:latin typeface="Lucida Calligraphy" pitchFamily="66" charset="0"/>
                <a:hlinkClick r:id="rId2" tooltip="Konstytucja Litwy"/>
              </a:rPr>
              <a:t>Konstytucję</a:t>
            </a:r>
            <a:r>
              <a:rPr lang="pl-PL" sz="1850" dirty="0" smtClean="0">
                <a:latin typeface="Lucida Calligraphy" pitchFamily="66" charset="0"/>
              </a:rPr>
              <a:t>, przyjętą w ogólnonarodowym referendum 25 października 1992 roku, które się odbyło razem z wyborami do </a:t>
            </a:r>
            <a:r>
              <a:rPr lang="pl-PL" sz="1850" dirty="0" smtClean="0">
                <a:latin typeface="Lucida Calligraphy" pitchFamily="66" charset="0"/>
                <a:hlinkClick r:id="rId3" tooltip="Sejm Republiki Litewskiej"/>
              </a:rPr>
              <a:t>Sejmu Republiki Litewskiej</a:t>
            </a:r>
            <a:r>
              <a:rPr lang="pl-PL" sz="1850" dirty="0" smtClean="0">
                <a:latin typeface="Lucida Calligraphy" pitchFamily="66" charset="0"/>
              </a:rPr>
              <a:t>. W tych wyborach wygrała </a:t>
            </a:r>
            <a:r>
              <a:rPr lang="pl-PL" sz="1850" dirty="0" smtClean="0">
                <a:latin typeface="Lucida Calligraphy" pitchFamily="66" charset="0"/>
                <a:hlinkClick r:id="rId4" tooltip="Litewska Demokratyczna Partia Pracy"/>
              </a:rPr>
              <a:t>Litewska Demokratyczna Partia Pracy</a:t>
            </a:r>
            <a:r>
              <a:rPr lang="pl-PL" sz="1850" dirty="0" smtClean="0">
                <a:latin typeface="Lucida Calligraphy" pitchFamily="66" charset="0"/>
              </a:rPr>
              <a:t>. Jej lider, </a:t>
            </a:r>
            <a:r>
              <a:rPr lang="pl-PL" sz="1850" dirty="0" smtClean="0">
                <a:latin typeface="Lucida Calligraphy" pitchFamily="66" charset="0"/>
                <a:hlinkClick r:id="rId5" tooltip="Algirdas Brazauskas"/>
              </a:rPr>
              <a:t>Algirdas Brazauskas</a:t>
            </a:r>
            <a:r>
              <a:rPr lang="pl-PL" sz="1850" dirty="0" smtClean="0">
                <a:latin typeface="Lucida Calligraphy" pitchFamily="66" charset="0"/>
              </a:rPr>
              <a:t> został Przewodniczącym Sejmu i zgodnie z 89 artykułem nowo przyjętej konstytucji zaczął czasowo pełnić obowiązki Prezydenta.</a:t>
            </a:r>
          </a:p>
          <a:p>
            <a:r>
              <a:rPr lang="pl-PL" sz="1850" dirty="0" smtClean="0">
                <a:latin typeface="Lucida Calligraphy" pitchFamily="66" charset="0"/>
              </a:rPr>
              <a:t>Pierwsze wybory Prezydenta Litwy we współczesnej Litwie odbyły się 14 lutego 1993 roku, które wygrał </a:t>
            </a:r>
            <a:r>
              <a:rPr lang="pl-PL" sz="1850" dirty="0" smtClean="0">
                <a:latin typeface="Lucida Calligraphy" pitchFamily="66" charset="0"/>
                <a:hlinkClick r:id="rId5" tooltip="Algirdas Brazauskas"/>
              </a:rPr>
              <a:t>Algirdas Brazauskas</a:t>
            </a:r>
            <a:r>
              <a:rPr lang="pl-PL" sz="1850" dirty="0" smtClean="0">
                <a:latin typeface="Lucida Calligraphy" pitchFamily="66" charset="0"/>
              </a:rPr>
              <a:t>, uzyskując 60,03% głosów.</a:t>
            </a:r>
          </a:p>
          <a:p>
            <a:pPr>
              <a:buNone/>
            </a:pPr>
            <a:endParaRPr lang="pl-PL" sz="1850" dirty="0">
              <a:latin typeface="Lucida Calligraphy" pitchFamily="66" charset="0"/>
            </a:endParaRPr>
          </a:p>
        </p:txBody>
      </p:sp>
      <p:pic>
        <p:nvPicPr>
          <p:cNvPr id="4098" name="Picture 2" descr="Znalezione obrazy dla zapytania: o prezydencie litwy"/>
          <p:cNvPicPr>
            <a:picLocks noChangeAspect="1" noChangeArrowheads="1"/>
          </p:cNvPicPr>
          <p:nvPr/>
        </p:nvPicPr>
        <p:blipFill>
          <a:blip r:embed="rId6" cstate="print"/>
          <a:srcRect/>
          <a:stretch>
            <a:fillRect/>
          </a:stretch>
        </p:blipFill>
        <p:spPr bwMode="auto">
          <a:xfrm>
            <a:off x="8072462" y="3143248"/>
            <a:ext cx="1071538" cy="1714730"/>
          </a:xfrm>
          <a:prstGeom prst="rect">
            <a:avLst/>
          </a:prstGeom>
          <a:noFill/>
        </p:spPr>
      </p:pic>
    </p:spTree>
  </p:cSld>
  <p:clrMapOvr>
    <a:masterClrMapping/>
  </p:clrMapOvr>
  <p:transition spd="slow">
    <p:checke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algn="just">
              <a:buNone/>
            </a:pPr>
            <a:r>
              <a:rPr lang="pl-PL" sz="2400" b="1" dirty="0" smtClean="0">
                <a:latin typeface="Lucida Calligraphy" pitchFamily="66" charset="0"/>
              </a:rPr>
              <a:t>Lit</a:t>
            </a:r>
            <a:r>
              <a:rPr lang="pl-PL" sz="2400" dirty="0" smtClean="0">
                <a:latin typeface="Lucida Calligraphy" pitchFamily="66" charset="0"/>
              </a:rPr>
              <a:t> – oficjalna </a:t>
            </a:r>
            <a:r>
              <a:rPr lang="pl-PL" sz="2400" dirty="0" smtClean="0">
                <a:latin typeface="Lucida Calligraphy" pitchFamily="66" charset="0"/>
                <a:hlinkClick r:id="rId2" tooltip="Waluta"/>
              </a:rPr>
              <a:t>waluta</a:t>
            </a:r>
            <a:r>
              <a:rPr lang="pl-PL" sz="2400" dirty="0" smtClean="0">
                <a:latin typeface="Lucida Calligraphy" pitchFamily="66" charset="0"/>
              </a:rPr>
              <a:t> litewska w latach 1922–1941 oraz 1993–2014 (międzynarodowy skrót </a:t>
            </a:r>
            <a:r>
              <a:rPr lang="pl-PL" sz="2400" dirty="0" smtClean="0">
                <a:latin typeface="Lucida Calligraphy" pitchFamily="66" charset="0"/>
                <a:hlinkClick r:id="rId3" tooltip="ISO 4217"/>
              </a:rPr>
              <a:t>ISO 4217</a:t>
            </a:r>
            <a:r>
              <a:rPr lang="pl-PL" sz="2400" dirty="0" smtClean="0">
                <a:latin typeface="Lucida Calligraphy" pitchFamily="66" charset="0"/>
              </a:rPr>
              <a:t>: LTL). 1 lit dzielił się na 100 </a:t>
            </a:r>
            <a:r>
              <a:rPr lang="pl-PL" sz="2400" dirty="0" smtClean="0">
                <a:latin typeface="Lucida Calligraphy" pitchFamily="66" charset="0"/>
                <a:hlinkClick r:id="rId4" tooltip="Cent"/>
              </a:rPr>
              <a:t>centów</a:t>
            </a:r>
            <a:r>
              <a:rPr lang="pl-PL" sz="2400" dirty="0" smtClean="0">
                <a:latin typeface="Lucida Calligraphy" pitchFamily="66" charset="0"/>
              </a:rPr>
              <a:t>. Od 2 lutego 2002 kurs lita wobec </a:t>
            </a:r>
            <a:r>
              <a:rPr lang="pl-PL" sz="2400" dirty="0" smtClean="0">
                <a:latin typeface="Lucida Calligraphy" pitchFamily="66" charset="0"/>
                <a:hlinkClick r:id="rId5" tooltip="Euro"/>
              </a:rPr>
              <a:t>euro</a:t>
            </a:r>
            <a:r>
              <a:rPr lang="pl-PL" sz="2400" dirty="0" smtClean="0">
                <a:latin typeface="Lucida Calligraphy" pitchFamily="66" charset="0"/>
              </a:rPr>
              <a:t> był stały i wynosił 3,4528 LTL za 1 EUR. 1 stycznia 2015 lit został oficjalnie zastąpiony przez euro, pozostawał jednak równolegle w obiegu do dnia 15 stycznia 2015.         </a:t>
            </a:r>
            <a:endParaRPr lang="pl-PL" sz="2400" dirty="0">
              <a:latin typeface="Lucida Calligraphy" pitchFamily="66" charset="0"/>
            </a:endParaRPr>
          </a:p>
        </p:txBody>
      </p:sp>
      <p:sp>
        <p:nvSpPr>
          <p:cNvPr id="2" name="Tytuł 1"/>
          <p:cNvSpPr>
            <a:spLocks noGrp="1"/>
          </p:cNvSpPr>
          <p:nvPr>
            <p:ph type="title"/>
          </p:nvPr>
        </p:nvSpPr>
        <p:spPr/>
        <p:txBody>
          <a:bodyPr>
            <a:normAutofit/>
          </a:bodyPr>
          <a:lstStyle/>
          <a:p>
            <a:pPr algn="ctr"/>
            <a:r>
              <a:rPr lang="pl-PL" sz="4400" dirty="0" smtClean="0">
                <a:latin typeface="Lucida Calligraphy" pitchFamily="66" charset="0"/>
              </a:rPr>
              <a:t>Lit- waluta</a:t>
            </a:r>
            <a:endParaRPr lang="pl-PL" sz="4400" dirty="0">
              <a:latin typeface="Lucida Calligraphy" pitchFamily="66" charset="0"/>
            </a:endParaRPr>
          </a:p>
        </p:txBody>
      </p:sp>
      <p:pic>
        <p:nvPicPr>
          <p:cNvPr id="4" name="Obraz 3" descr="2_litai_coin_(1997).jpg"/>
          <p:cNvPicPr>
            <a:picLocks noChangeAspect="1"/>
          </p:cNvPicPr>
          <p:nvPr/>
        </p:nvPicPr>
        <p:blipFill>
          <a:blip r:embed="rId6" cstate="print"/>
          <a:stretch>
            <a:fillRect/>
          </a:stretch>
        </p:blipFill>
        <p:spPr>
          <a:xfrm>
            <a:off x="500034" y="4946382"/>
            <a:ext cx="3714776" cy="1911618"/>
          </a:xfrm>
          <a:prstGeom prst="rect">
            <a:avLst/>
          </a:prstGeom>
        </p:spPr>
      </p:pic>
      <p:pic>
        <p:nvPicPr>
          <p:cNvPr id="5" name="Obraz 4" descr="worldtourism-698.jpg"/>
          <p:cNvPicPr>
            <a:picLocks noChangeAspect="1"/>
          </p:cNvPicPr>
          <p:nvPr/>
        </p:nvPicPr>
        <p:blipFill>
          <a:blip r:embed="rId7" cstate="print"/>
          <a:stretch>
            <a:fillRect/>
          </a:stretch>
        </p:blipFill>
        <p:spPr>
          <a:xfrm>
            <a:off x="4714876" y="4541290"/>
            <a:ext cx="4429124" cy="2316709"/>
          </a:xfrm>
          <a:prstGeom prst="rect">
            <a:avLst/>
          </a:prstGeom>
        </p:spPr>
      </p:pic>
    </p:spTree>
  </p:cSld>
  <p:clrMapOvr>
    <a:masterClrMapping/>
  </p:clrMapOvr>
  <p:transition spd="slow">
    <p:checke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4400" dirty="0" smtClean="0">
                <a:latin typeface="Lucida Calligraphy" pitchFamily="66" charset="0"/>
              </a:rPr>
              <a:t>Granice</a:t>
            </a:r>
            <a:endParaRPr lang="pl-PL" sz="4400" dirty="0">
              <a:latin typeface="Lucida Calligraphy" pitchFamily="66" charset="0"/>
            </a:endParaRPr>
          </a:p>
        </p:txBody>
      </p:sp>
      <p:sp>
        <p:nvSpPr>
          <p:cNvPr id="3" name="Symbol zastępczy zawartości 2"/>
          <p:cNvSpPr>
            <a:spLocks noGrp="1"/>
          </p:cNvSpPr>
          <p:nvPr>
            <p:ph idx="1"/>
          </p:nvPr>
        </p:nvSpPr>
        <p:spPr/>
        <p:txBody>
          <a:bodyPr>
            <a:normAutofit lnSpcReduction="10000"/>
          </a:bodyPr>
          <a:lstStyle/>
          <a:p>
            <a:r>
              <a:rPr lang="pl-PL" sz="2400" dirty="0" smtClean="0">
                <a:latin typeface="Lucida Calligraphy" pitchFamily="66" charset="0"/>
              </a:rPr>
              <a:t>Całkowita granica</a:t>
            </a:r>
          </a:p>
          <a:p>
            <a:pPr lvl="1"/>
            <a:r>
              <a:rPr lang="pl-PL" dirty="0" smtClean="0">
                <a:latin typeface="Lucida Calligraphy" pitchFamily="66" charset="0"/>
              </a:rPr>
              <a:t>nie wliczając wód terytorialnych: 1732 km</a:t>
            </a:r>
            <a:r>
              <a:rPr lang="pl-PL" baseline="30000" dirty="0" smtClean="0">
                <a:latin typeface="Lucida Calligraphy" pitchFamily="66" charset="0"/>
                <a:hlinkClick r:id="rId2"/>
              </a:rPr>
              <a:t>[9]</a:t>
            </a:r>
            <a:endParaRPr lang="pl-PL" dirty="0" smtClean="0">
              <a:latin typeface="Lucida Calligraphy" pitchFamily="66" charset="0"/>
            </a:endParaRPr>
          </a:p>
          <a:p>
            <a:pPr lvl="1"/>
            <a:r>
              <a:rPr lang="pl-PL" dirty="0" smtClean="0">
                <a:latin typeface="Lucida Calligraphy" pitchFamily="66" charset="0"/>
              </a:rPr>
              <a:t>wliczając wody terytorialne: 1761 km</a:t>
            </a:r>
            <a:r>
              <a:rPr lang="pl-PL" baseline="30000" dirty="0" smtClean="0">
                <a:latin typeface="Lucida Calligraphy" pitchFamily="66" charset="0"/>
                <a:hlinkClick r:id="rId2"/>
              </a:rPr>
              <a:t>[9]</a:t>
            </a:r>
            <a:endParaRPr lang="pl-PL" dirty="0" smtClean="0">
              <a:latin typeface="Lucida Calligraphy" pitchFamily="66" charset="0"/>
            </a:endParaRPr>
          </a:p>
          <a:p>
            <a:r>
              <a:rPr lang="pl-PL" sz="2400" dirty="0" smtClean="0">
                <a:latin typeface="Lucida Calligraphy" pitchFamily="66" charset="0"/>
              </a:rPr>
              <a:t>Długość wybrzeża: 90 km</a:t>
            </a:r>
            <a:r>
              <a:rPr lang="pl-PL" sz="2400" baseline="30000" dirty="0" smtClean="0">
                <a:latin typeface="Lucida Calligraphy" pitchFamily="66" charset="0"/>
                <a:hlinkClick r:id="rId2"/>
              </a:rPr>
              <a:t>[10]</a:t>
            </a:r>
            <a:endParaRPr lang="pl-PL" sz="2400" dirty="0" smtClean="0">
              <a:latin typeface="Lucida Calligraphy" pitchFamily="66" charset="0"/>
            </a:endParaRPr>
          </a:p>
          <a:p>
            <a:r>
              <a:rPr lang="pl-PL" sz="2400" dirty="0" smtClean="0">
                <a:latin typeface="Lucida Calligraphy" pitchFamily="66" charset="0"/>
              </a:rPr>
              <a:t>Całkowita granica lądowa</a:t>
            </a:r>
            <a:r>
              <a:rPr lang="pl-PL" sz="2400" baseline="30000" dirty="0" smtClean="0">
                <a:latin typeface="Lucida Calligraphy" pitchFamily="66" charset="0"/>
                <a:hlinkClick r:id="rId2"/>
              </a:rPr>
              <a:t>[11]</a:t>
            </a:r>
            <a:r>
              <a:rPr lang="pl-PL" sz="2400" dirty="0" smtClean="0">
                <a:latin typeface="Lucida Calligraphy" pitchFamily="66" charset="0"/>
              </a:rPr>
              <a:t>: 1642 km</a:t>
            </a:r>
            <a:r>
              <a:rPr lang="pl-PL" sz="2400" baseline="30000" dirty="0" smtClean="0">
                <a:latin typeface="Lucida Calligraphy" pitchFamily="66" charset="0"/>
                <a:hlinkClick r:id="rId2"/>
              </a:rPr>
              <a:t>[12]</a:t>
            </a:r>
            <a:endParaRPr lang="pl-PL" sz="2400" dirty="0" smtClean="0">
              <a:latin typeface="Lucida Calligraphy" pitchFamily="66" charset="0"/>
            </a:endParaRPr>
          </a:p>
          <a:p>
            <a:pPr lvl="1"/>
            <a:r>
              <a:rPr lang="pl-PL" dirty="0" smtClean="0">
                <a:latin typeface="Lucida Calligraphy" pitchFamily="66" charset="0"/>
              </a:rPr>
              <a:t>Długość granic z sąsiadującymi państwami</a:t>
            </a:r>
            <a:r>
              <a:rPr lang="pl-PL" baseline="30000" dirty="0" smtClean="0">
                <a:latin typeface="Lucida Calligraphy" pitchFamily="66" charset="0"/>
                <a:hlinkClick r:id="rId2"/>
              </a:rPr>
              <a:t>[13]</a:t>
            </a:r>
            <a:r>
              <a:rPr lang="pl-PL" dirty="0" smtClean="0">
                <a:latin typeface="Lucida Calligraphy" pitchFamily="66" charset="0"/>
              </a:rPr>
              <a:t>:</a:t>
            </a:r>
          </a:p>
          <a:p>
            <a:pPr lvl="2"/>
            <a:r>
              <a:rPr lang="pl-PL" sz="2400" dirty="0" smtClean="0">
                <a:latin typeface="Lucida Calligraphy" pitchFamily="66" charset="0"/>
                <a:hlinkClick r:id="rId3" tooltip="Białoruś"/>
              </a:rPr>
              <a:t>Białoruś</a:t>
            </a:r>
            <a:r>
              <a:rPr lang="pl-PL" sz="2400" dirty="0" smtClean="0">
                <a:latin typeface="Lucida Calligraphy" pitchFamily="66" charset="0"/>
              </a:rPr>
              <a:t>: 677 km</a:t>
            </a:r>
          </a:p>
          <a:p>
            <a:pPr lvl="2"/>
            <a:r>
              <a:rPr lang="pl-PL" sz="2400" dirty="0" smtClean="0">
                <a:latin typeface="Lucida Calligraphy" pitchFamily="66" charset="0"/>
                <a:hlinkClick r:id="rId4" tooltip="Łotwa"/>
              </a:rPr>
              <a:t>Łotwa</a:t>
            </a:r>
            <a:r>
              <a:rPr lang="pl-PL" sz="2400" dirty="0" smtClean="0">
                <a:latin typeface="Lucida Calligraphy" pitchFamily="66" charset="0"/>
              </a:rPr>
              <a:t>: 576 km</a:t>
            </a:r>
          </a:p>
          <a:p>
            <a:pPr lvl="2"/>
            <a:r>
              <a:rPr lang="pl-PL" sz="2400" dirty="0" smtClean="0">
                <a:latin typeface="Lucida Calligraphy" pitchFamily="66" charset="0"/>
                <a:hlinkClick r:id="rId5" tooltip="Polska"/>
              </a:rPr>
              <a:t>Polska</a:t>
            </a:r>
            <a:r>
              <a:rPr lang="pl-PL" sz="2400" dirty="0" smtClean="0">
                <a:latin typeface="Lucida Calligraphy" pitchFamily="66" charset="0"/>
              </a:rPr>
              <a:t>: 104 km</a:t>
            </a:r>
          </a:p>
          <a:p>
            <a:pPr lvl="2"/>
            <a:r>
              <a:rPr lang="pl-PL" sz="2400" dirty="0" smtClean="0">
                <a:latin typeface="Lucida Calligraphy" pitchFamily="66" charset="0"/>
                <a:hlinkClick r:id="rId6" tooltip="Rosja"/>
              </a:rPr>
              <a:t>Rosja</a:t>
            </a:r>
            <a:r>
              <a:rPr lang="pl-PL" sz="2400" dirty="0" smtClean="0">
                <a:latin typeface="Lucida Calligraphy" pitchFamily="66" charset="0"/>
              </a:rPr>
              <a:t>: 273 km</a:t>
            </a:r>
          </a:p>
          <a:p>
            <a:endParaRPr lang="pl-PL" dirty="0"/>
          </a:p>
        </p:txBody>
      </p:sp>
    </p:spTree>
  </p:cSld>
  <p:clrMapOvr>
    <a:masterClrMapping/>
  </p:clrMapOvr>
  <p:transition spd="slow">
    <p:checke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pPr algn="ctr"/>
            <a:r>
              <a:rPr lang="pl-PL" sz="4000" dirty="0" smtClean="0">
                <a:latin typeface="Lucida Calligraphy" pitchFamily="66" charset="0"/>
              </a:rPr>
              <a:t>Historia </a:t>
            </a:r>
            <a:r>
              <a:rPr lang="pl-PL" sz="4000" dirty="0" err="1" smtClean="0">
                <a:latin typeface="Lucida Calligraphy" pitchFamily="66" charset="0"/>
              </a:rPr>
              <a:t>Kiernowa</a:t>
            </a:r>
            <a:r>
              <a:rPr lang="pl-PL" sz="4000" dirty="0" smtClean="0">
                <a:latin typeface="Lucida Calligraphy" pitchFamily="66" charset="0"/>
              </a:rPr>
              <a:t> – dawnej stolicy </a:t>
            </a:r>
            <a:r>
              <a:rPr lang="pl-PL" sz="4000" dirty="0" err="1" smtClean="0">
                <a:latin typeface="Lucida Calligraphy" pitchFamily="66" charset="0"/>
              </a:rPr>
              <a:t>litwy</a:t>
            </a:r>
            <a:r>
              <a:rPr lang="pl-PL" sz="4000" dirty="0" smtClean="0"/>
              <a:t/>
            </a:r>
            <a:br>
              <a:rPr lang="pl-PL" sz="4000" dirty="0" smtClean="0"/>
            </a:br>
            <a:endParaRPr lang="pl-PL" sz="4000" dirty="0"/>
          </a:p>
        </p:txBody>
      </p:sp>
      <p:sp>
        <p:nvSpPr>
          <p:cNvPr id="3" name="Symbol zastępczy zawartości 2"/>
          <p:cNvSpPr>
            <a:spLocks noGrp="1"/>
          </p:cNvSpPr>
          <p:nvPr>
            <p:ph idx="1"/>
          </p:nvPr>
        </p:nvSpPr>
        <p:spPr>
          <a:xfrm>
            <a:off x="457200" y="1935480"/>
            <a:ext cx="7615262" cy="3350908"/>
          </a:xfrm>
        </p:spPr>
        <p:txBody>
          <a:bodyPr>
            <a:noAutofit/>
          </a:bodyPr>
          <a:lstStyle/>
          <a:p>
            <a:r>
              <a:rPr lang="pl-PL" sz="1230" dirty="0" smtClean="0">
                <a:latin typeface="Lucida Calligraphy" pitchFamily="66" charset="0"/>
              </a:rPr>
              <a:t>Nazwę </a:t>
            </a:r>
            <a:r>
              <a:rPr lang="pl-PL" sz="1230" i="1" dirty="0" err="1" smtClean="0">
                <a:latin typeface="Lucida Calligraphy" pitchFamily="66" charset="0"/>
              </a:rPr>
              <a:t>Kiernów</a:t>
            </a:r>
            <a:r>
              <a:rPr lang="pl-PL" sz="1230" dirty="0" smtClean="0">
                <a:latin typeface="Lucida Calligraphy" pitchFamily="66" charset="0"/>
              </a:rPr>
              <a:t> wywodzi się z języka litewskiego. Według </a:t>
            </a:r>
            <a:r>
              <a:rPr lang="pl-PL" sz="1230" dirty="0" smtClean="0">
                <a:solidFill>
                  <a:srgbClr val="7030A0"/>
                </a:solidFill>
                <a:latin typeface="Lucida Calligraphy" pitchFamily="66" charset="0"/>
                <a:hlinkClick r:id="rId2" tooltip="Michał Baliński"/>
              </a:rPr>
              <a:t>Balińskiego</a:t>
            </a:r>
            <a:r>
              <a:rPr lang="pl-PL" sz="1230" dirty="0" smtClean="0">
                <a:solidFill>
                  <a:srgbClr val="7030A0"/>
                </a:solidFill>
                <a:latin typeface="Lucida Calligraphy" pitchFamily="66" charset="0"/>
              </a:rPr>
              <a:t> </a:t>
            </a:r>
            <a:r>
              <a:rPr lang="pl-PL" sz="1230" dirty="0" smtClean="0">
                <a:latin typeface="Lucida Calligraphy" pitchFamily="66" charset="0"/>
              </a:rPr>
              <a:t>pochodzi od słów </a:t>
            </a:r>
            <a:r>
              <a:rPr lang="pl-PL" sz="1230" i="1" dirty="0" err="1" smtClean="0">
                <a:latin typeface="Lucida Calligraphy" pitchFamily="66" charset="0"/>
              </a:rPr>
              <a:t>kieras</a:t>
            </a:r>
            <a:r>
              <a:rPr lang="pl-PL" sz="1230" dirty="0" smtClean="0">
                <a:latin typeface="Lucida Calligraphy" pitchFamily="66" charset="0"/>
              </a:rPr>
              <a:t> – pień, </a:t>
            </a:r>
            <a:r>
              <a:rPr lang="pl-PL" sz="1230" i="1" dirty="0" err="1" smtClean="0">
                <a:latin typeface="Lucida Calligraphy" pitchFamily="66" charset="0"/>
              </a:rPr>
              <a:t>kiernonjej</a:t>
            </a:r>
            <a:r>
              <a:rPr lang="pl-PL" sz="1230" dirty="0" smtClean="0">
                <a:latin typeface="Lucida Calligraphy" pitchFamily="66" charset="0"/>
              </a:rPr>
              <a:t> – pień nowy. Według </a:t>
            </a:r>
            <a:r>
              <a:rPr lang="pl-PL" sz="1230" dirty="0" smtClean="0">
                <a:latin typeface="Lucida Calligraphy" pitchFamily="66" charset="0"/>
                <a:hlinkClick r:id="rId3" tooltip="Konstanty Tyszkiewicz"/>
              </a:rPr>
              <a:t>K. Tyszkiewicza</a:t>
            </a:r>
            <a:r>
              <a:rPr lang="pl-PL" sz="1230" dirty="0" smtClean="0">
                <a:latin typeface="Lucida Calligraphy" pitchFamily="66" charset="0"/>
              </a:rPr>
              <a:t> powinno się tę nazwę tłumaczyć inaczej: </a:t>
            </a:r>
            <a:r>
              <a:rPr lang="pl-PL" sz="1230" i="1" dirty="0" err="1" smtClean="0">
                <a:latin typeface="Lucida Calligraphy" pitchFamily="66" charset="0"/>
              </a:rPr>
              <a:t>kieras</a:t>
            </a:r>
            <a:r>
              <a:rPr lang="pl-PL" sz="1230" i="1" dirty="0" smtClean="0">
                <a:latin typeface="Lucida Calligraphy" pitchFamily="66" charset="0"/>
              </a:rPr>
              <a:t> – </a:t>
            </a:r>
            <a:r>
              <a:rPr lang="pl-PL" sz="1230" dirty="0" smtClean="0">
                <a:latin typeface="Lucida Calligraphy" pitchFamily="66" charset="0"/>
              </a:rPr>
              <a:t>krzew, </a:t>
            </a:r>
            <a:r>
              <a:rPr lang="pl-PL" sz="1230" i="1" dirty="0" err="1" smtClean="0">
                <a:latin typeface="Lucida Calligraphy" pitchFamily="66" charset="0"/>
              </a:rPr>
              <a:t>kieras</a:t>
            </a:r>
            <a:r>
              <a:rPr lang="pl-PL" sz="1230" i="1" dirty="0" smtClean="0">
                <a:latin typeface="Lucida Calligraphy" pitchFamily="66" charset="0"/>
              </a:rPr>
              <a:t> </a:t>
            </a:r>
            <a:r>
              <a:rPr lang="pl-PL" sz="1230" i="1" dirty="0" err="1" smtClean="0">
                <a:latin typeface="Lucida Calligraphy" pitchFamily="66" charset="0"/>
              </a:rPr>
              <a:t>nowas</a:t>
            </a:r>
            <a:r>
              <a:rPr lang="pl-PL" sz="1230" dirty="0" smtClean="0">
                <a:latin typeface="Lucida Calligraphy" pitchFamily="66" charset="0"/>
              </a:rPr>
              <a:t> – krzew nowy, </a:t>
            </a:r>
            <a:r>
              <a:rPr lang="pl-PL" sz="1230" i="1" dirty="0" err="1" smtClean="0">
                <a:latin typeface="Lucida Calligraphy" pitchFamily="66" charset="0"/>
              </a:rPr>
              <a:t>ikiereje</a:t>
            </a:r>
            <a:r>
              <a:rPr lang="pl-PL" sz="1230" dirty="0" smtClean="0">
                <a:latin typeface="Lucida Calligraphy" pitchFamily="66" charset="0"/>
              </a:rPr>
              <a:t> – rozgnieździł się lub wkorzenił.</a:t>
            </a:r>
          </a:p>
          <a:p>
            <a:r>
              <a:rPr lang="pl-PL" sz="1230" dirty="0" err="1" smtClean="0">
                <a:latin typeface="Lucida Calligraphy" pitchFamily="66" charset="0"/>
              </a:rPr>
              <a:t>Kiernów</a:t>
            </a:r>
            <a:r>
              <a:rPr lang="pl-PL" sz="1230" dirty="0" smtClean="0">
                <a:latin typeface="Lucida Calligraphy" pitchFamily="66" charset="0"/>
              </a:rPr>
              <a:t> – siedziba </a:t>
            </a:r>
            <a:r>
              <a:rPr lang="pl-PL" sz="1230" dirty="0" smtClean="0">
                <a:latin typeface="Lucida Calligraphy" pitchFamily="66" charset="0"/>
                <a:hlinkClick r:id="rId4" tooltip="Wielki książę"/>
              </a:rPr>
              <a:t>wielkich książąt</a:t>
            </a:r>
            <a:r>
              <a:rPr lang="pl-PL" sz="1230" dirty="0" smtClean="0">
                <a:latin typeface="Lucida Calligraphy" pitchFamily="66" charset="0"/>
              </a:rPr>
              <a:t>, uważany jest za najstarszą stolicę </a:t>
            </a:r>
            <a:r>
              <a:rPr lang="pl-PL" sz="1230" dirty="0" smtClean="0">
                <a:latin typeface="Lucida Calligraphy" pitchFamily="66" charset="0"/>
                <a:hlinkClick r:id="rId5" tooltip="Litwa"/>
              </a:rPr>
              <a:t>Litwy</a:t>
            </a:r>
            <a:r>
              <a:rPr lang="pl-PL" sz="1230" dirty="0" smtClean="0">
                <a:latin typeface="Lucida Calligraphy" pitchFamily="66" charset="0"/>
              </a:rPr>
              <a:t>. Według legendy gród założył książę </a:t>
            </a:r>
            <a:r>
              <a:rPr lang="pl-PL" sz="1230" dirty="0" err="1" smtClean="0">
                <a:latin typeface="Lucida Calligraphy" pitchFamily="66" charset="0"/>
                <a:hlinkClick r:id="rId6" tooltip="Kiernus (strona nie istnieje)"/>
              </a:rPr>
              <a:t>Kiernus</a:t>
            </a:r>
            <a:r>
              <a:rPr lang="pl-PL" sz="1230" dirty="0" smtClean="0">
                <a:latin typeface="Lucida Calligraphy" pitchFamily="66" charset="0"/>
              </a:rPr>
              <a:t> w </a:t>
            </a:r>
            <a:r>
              <a:rPr lang="pl-PL" sz="1230" dirty="0" smtClean="0">
                <a:latin typeface="Lucida Calligraphy" pitchFamily="66" charset="0"/>
                <a:hlinkClick r:id="rId7" tooltip="1040"/>
              </a:rPr>
              <a:t>1040</a:t>
            </a:r>
            <a:r>
              <a:rPr lang="pl-PL" sz="1230" dirty="0" smtClean="0">
                <a:latin typeface="Lucida Calligraphy" pitchFamily="66" charset="0"/>
              </a:rPr>
              <a:t> r. (wnuk </a:t>
            </a:r>
            <a:r>
              <a:rPr lang="pl-PL" sz="1230" dirty="0" err="1" smtClean="0">
                <a:latin typeface="Lucida Calligraphy" pitchFamily="66" charset="0"/>
                <a:hlinkClick r:id="rId8" tooltip="Palemon (książę wenecki) (strona nie istnieje)"/>
              </a:rPr>
              <a:t>Palemona</a:t>
            </a:r>
            <a:r>
              <a:rPr lang="pl-PL" sz="1230" dirty="0" smtClean="0">
                <a:latin typeface="Lucida Calligraphy" pitchFamily="66" charset="0"/>
              </a:rPr>
              <a:t>). Tu znajdowało się też centrum religijne pogańskiej Litwy. </a:t>
            </a:r>
            <a:r>
              <a:rPr lang="pl-PL" sz="1230" dirty="0" err="1" smtClean="0">
                <a:latin typeface="Lucida Calligraphy" pitchFamily="66" charset="0"/>
              </a:rPr>
              <a:t>Kiernów</a:t>
            </a:r>
            <a:r>
              <a:rPr lang="pl-PL" sz="1230" dirty="0" smtClean="0">
                <a:latin typeface="Lucida Calligraphy" pitchFamily="66" charset="0"/>
              </a:rPr>
              <a:t> był stolicą do 1230 r., kiedy książę </a:t>
            </a:r>
            <a:r>
              <a:rPr lang="pl-PL" sz="1230" dirty="0" err="1" smtClean="0">
                <a:latin typeface="Lucida Calligraphy" pitchFamily="66" charset="0"/>
                <a:hlinkClick r:id="rId9" tooltip="Ryngold"/>
              </a:rPr>
              <a:t>Ryngold</a:t>
            </a:r>
            <a:r>
              <a:rPr lang="pl-PL" sz="1230" dirty="0" smtClean="0">
                <a:latin typeface="Lucida Calligraphy" pitchFamily="66" charset="0"/>
              </a:rPr>
              <a:t> przeniósł ją do </a:t>
            </a:r>
            <a:r>
              <a:rPr lang="pl-PL" sz="1230" dirty="0" smtClean="0">
                <a:latin typeface="Lucida Calligraphy" pitchFamily="66" charset="0"/>
                <a:hlinkClick r:id="rId10" tooltip="Nowogródek"/>
              </a:rPr>
              <a:t>Nowogródka</a:t>
            </a:r>
            <a:r>
              <a:rPr lang="pl-PL" sz="1230" dirty="0" smtClean="0">
                <a:latin typeface="Lucida Calligraphy" pitchFamily="66" charset="0"/>
              </a:rPr>
              <a:t>. Pomimo tego gród nadal miał wielkie znaczenie, wynoszono tutaj na tron litewski wielkich książąt (w 1242 </a:t>
            </a:r>
            <a:r>
              <a:rPr lang="pl-PL" sz="1230" dirty="0" smtClean="0">
                <a:latin typeface="Lucida Calligraphy" pitchFamily="66" charset="0"/>
                <a:hlinkClick r:id="rId11" tooltip="Mendog"/>
              </a:rPr>
              <a:t>Mendoga</a:t>
            </a:r>
            <a:r>
              <a:rPr lang="pl-PL" sz="1230" dirty="0" smtClean="0">
                <a:latin typeface="Lucida Calligraphy" pitchFamily="66" charset="0"/>
              </a:rPr>
              <a:t>, w 1295 jego syna </a:t>
            </a:r>
            <a:r>
              <a:rPr lang="pl-PL" sz="1230" dirty="0" err="1" smtClean="0">
                <a:latin typeface="Lucida Calligraphy" pitchFamily="66" charset="0"/>
                <a:hlinkClick r:id="rId12" tooltip="Wojsiełk"/>
              </a:rPr>
              <a:t>Wojsiełka</a:t>
            </a:r>
            <a:r>
              <a:rPr lang="pl-PL" sz="1230" dirty="0" smtClean="0">
                <a:latin typeface="Lucida Calligraphy" pitchFamily="66" charset="0"/>
              </a:rPr>
              <a:t>), tutaj odbywały się też główne narady państwa. Do czasów </a:t>
            </a:r>
            <a:r>
              <a:rPr lang="pl-PL" sz="1230" dirty="0" smtClean="0">
                <a:latin typeface="Lucida Calligraphy" pitchFamily="66" charset="0"/>
                <a:hlinkClick r:id="rId13" tooltip="Giedymin"/>
              </a:rPr>
              <a:t>Giedymina</a:t>
            </a:r>
            <a:r>
              <a:rPr lang="pl-PL" sz="1230" dirty="0" smtClean="0">
                <a:latin typeface="Lucida Calligraphy" pitchFamily="66" charset="0"/>
              </a:rPr>
              <a:t> był rezydencją książąt.</a:t>
            </a:r>
          </a:p>
          <a:p>
            <a:r>
              <a:rPr lang="pl-PL" sz="1230" dirty="0" smtClean="0">
                <a:latin typeface="Lucida Calligraphy" pitchFamily="66" charset="0"/>
              </a:rPr>
              <a:t>Gród bezskutecznie atakowali </a:t>
            </a:r>
            <a:r>
              <a:rPr lang="pl-PL" sz="1230" dirty="0" smtClean="0">
                <a:latin typeface="Lucida Calligraphy" pitchFamily="66" charset="0"/>
                <a:hlinkClick r:id="rId14" tooltip="Zakon krzyżacki"/>
              </a:rPr>
              <a:t>Krzyżacy</a:t>
            </a:r>
            <a:r>
              <a:rPr lang="pl-PL" sz="1230" dirty="0" smtClean="0">
                <a:latin typeface="Lucida Calligraphy" pitchFamily="66" charset="0"/>
              </a:rPr>
              <a:t> w 1279 </a:t>
            </a:r>
            <a:r>
              <a:rPr lang="pl-PL" sz="1230" dirty="0" err="1" smtClean="0">
                <a:latin typeface="Lucida Calligraphy" pitchFamily="66" charset="0"/>
              </a:rPr>
              <a:t>r</a:t>
            </a:r>
            <a:r>
              <a:rPr lang="pl-PL" sz="1230" dirty="0" smtClean="0">
                <a:latin typeface="Lucida Calligraphy" pitchFamily="66" charset="0"/>
              </a:rPr>
              <a:t> . (w czasach </a:t>
            </a:r>
            <a:r>
              <a:rPr lang="pl-PL" sz="1230" dirty="0" err="1" smtClean="0">
                <a:latin typeface="Lucida Calligraphy" pitchFamily="66" charset="0"/>
                <a:hlinkClick r:id="rId15" tooltip="Trojden (wielki książę litewski)"/>
              </a:rPr>
              <a:t>Trojdena</a:t>
            </a:r>
            <a:r>
              <a:rPr lang="pl-PL" sz="1230" dirty="0" smtClean="0">
                <a:latin typeface="Lucida Calligraphy" pitchFamily="66" charset="0"/>
              </a:rPr>
              <a:t>), później jeszcze w latach 1365 i 1390. W 1321 Giedymin przeniósł stolicę do </a:t>
            </a:r>
            <a:r>
              <a:rPr lang="pl-PL" sz="1230" dirty="0" smtClean="0">
                <a:latin typeface="Lucida Calligraphy" pitchFamily="66" charset="0"/>
                <a:hlinkClick r:id="rId16" tooltip="Troki"/>
              </a:rPr>
              <a:t>Trok</a:t>
            </a:r>
            <a:r>
              <a:rPr lang="pl-PL" sz="1230" dirty="0" smtClean="0">
                <a:latin typeface="Lucida Calligraphy" pitchFamily="66" charset="0"/>
              </a:rPr>
              <a:t>, a później do </a:t>
            </a:r>
            <a:r>
              <a:rPr lang="pl-PL" sz="1230" dirty="0" smtClean="0">
                <a:latin typeface="Lucida Calligraphy" pitchFamily="66" charset="0"/>
                <a:hlinkClick r:id="rId17" tooltip="Wilno"/>
              </a:rPr>
              <a:t>Wilna</a:t>
            </a:r>
            <a:r>
              <a:rPr lang="pl-PL" sz="1230" dirty="0" smtClean="0">
                <a:latin typeface="Lucida Calligraphy" pitchFamily="66" charset="0"/>
              </a:rPr>
              <a:t>. W </a:t>
            </a:r>
            <a:r>
              <a:rPr lang="pl-PL" sz="1230" dirty="0" err="1" smtClean="0">
                <a:latin typeface="Lucida Calligraphy" pitchFamily="66" charset="0"/>
              </a:rPr>
              <a:t>Kiernowie</a:t>
            </a:r>
            <a:r>
              <a:rPr lang="pl-PL" sz="1230" dirty="0" smtClean="0">
                <a:latin typeface="Lucida Calligraphy" pitchFamily="66" charset="0"/>
              </a:rPr>
              <a:t> rezydował podobno arcykapłan pogańskiej Litwy </a:t>
            </a:r>
            <a:r>
              <a:rPr lang="pl-PL" sz="1230" dirty="0" err="1" smtClean="0">
                <a:latin typeface="Lucida Calligraphy" pitchFamily="66" charset="0"/>
                <a:hlinkClick r:id="rId18" tooltip="Lizdejko"/>
              </a:rPr>
              <a:t>Lizdejko</a:t>
            </a:r>
            <a:r>
              <a:rPr lang="pl-PL" sz="1230" dirty="0" smtClean="0">
                <a:latin typeface="Lucida Calligraphy" pitchFamily="66" charset="0"/>
              </a:rPr>
              <a:t>. Za czasów </a:t>
            </a:r>
            <a:r>
              <a:rPr lang="pl-PL" sz="1230" dirty="0" smtClean="0">
                <a:latin typeface="Lucida Calligraphy" pitchFamily="66" charset="0"/>
                <a:hlinkClick r:id="rId19" tooltip="Władysław II Jagiełło"/>
              </a:rPr>
              <a:t>Władysława Jagiełły</a:t>
            </a:r>
            <a:r>
              <a:rPr lang="pl-PL" sz="1230" dirty="0" smtClean="0">
                <a:latin typeface="Lucida Calligraphy" pitchFamily="66" charset="0"/>
              </a:rPr>
              <a:t> </a:t>
            </a:r>
            <a:r>
              <a:rPr lang="pl-PL" sz="1230" dirty="0" err="1" smtClean="0">
                <a:latin typeface="Lucida Calligraphy" pitchFamily="66" charset="0"/>
              </a:rPr>
              <a:t>Kiernów</a:t>
            </a:r>
            <a:r>
              <a:rPr lang="pl-PL" sz="1230" dirty="0" smtClean="0">
                <a:latin typeface="Lucida Calligraphy" pitchFamily="66" charset="0"/>
              </a:rPr>
              <a:t> był jeszcze udzielnym księstwem we władaniu Aleksandra </a:t>
            </a:r>
            <a:r>
              <a:rPr lang="pl-PL" sz="1230" dirty="0" err="1" smtClean="0">
                <a:latin typeface="Lucida Calligraphy" pitchFamily="66" charset="0"/>
              </a:rPr>
              <a:t>Wigunta</a:t>
            </a:r>
            <a:r>
              <a:rPr lang="pl-PL" sz="1230" dirty="0" smtClean="0">
                <a:latin typeface="Lucida Calligraphy" pitchFamily="66" charset="0"/>
              </a:rPr>
              <a:t>, syna </a:t>
            </a:r>
            <a:r>
              <a:rPr lang="pl-PL" sz="1230" dirty="0" smtClean="0">
                <a:latin typeface="Lucida Calligraphy" pitchFamily="66" charset="0"/>
                <a:hlinkClick r:id="rId20" tooltip="Olgierd Giedyminowic"/>
              </a:rPr>
              <a:t>Olgierda</a:t>
            </a:r>
            <a:r>
              <a:rPr lang="pl-PL" sz="1230" dirty="0" smtClean="0">
                <a:latin typeface="Lucida Calligraphy" pitchFamily="66" charset="0"/>
              </a:rPr>
              <a:t>. Po jego śmierci w 1392 został zaliczony do </a:t>
            </a:r>
            <a:r>
              <a:rPr lang="pl-PL" sz="1230" dirty="0" smtClean="0">
                <a:latin typeface="Lucida Calligraphy" pitchFamily="66" charset="0"/>
                <a:hlinkClick r:id="rId21" tooltip="Królewszczyzna"/>
              </a:rPr>
              <a:t>dóbr królewskich</a:t>
            </a:r>
            <a:r>
              <a:rPr lang="pl-PL" sz="1230" dirty="0" smtClean="0">
                <a:latin typeface="Lucida Calligraphy" pitchFamily="66" charset="0"/>
              </a:rPr>
              <a:t>. Później utworzono tu </a:t>
            </a:r>
            <a:r>
              <a:rPr lang="pl-PL" sz="1230" dirty="0" smtClean="0">
                <a:latin typeface="Lucida Calligraphy" pitchFamily="66" charset="0"/>
                <a:hlinkClick r:id="rId22" tooltip="Starostwo"/>
              </a:rPr>
              <a:t>starostwo</a:t>
            </a:r>
            <a:r>
              <a:rPr lang="pl-PL" sz="1230" dirty="0" smtClean="0">
                <a:latin typeface="Lucida Calligraphy" pitchFamily="66" charset="0"/>
              </a:rPr>
              <a:t>.</a:t>
            </a:r>
          </a:p>
          <a:p>
            <a:r>
              <a:rPr lang="pl-PL" sz="1230" dirty="0" smtClean="0">
                <a:latin typeface="Lucida Calligraphy" pitchFamily="66" charset="0"/>
              </a:rPr>
              <a:t>Kościół w </a:t>
            </a:r>
            <a:r>
              <a:rPr lang="pl-PL" sz="1230" dirty="0" err="1" smtClean="0">
                <a:latin typeface="Lucida Calligraphy" pitchFamily="66" charset="0"/>
              </a:rPr>
              <a:t>Kiernowie</a:t>
            </a:r>
            <a:r>
              <a:rPr lang="pl-PL" sz="1230" dirty="0" smtClean="0">
                <a:latin typeface="Lucida Calligraphy" pitchFamily="66" charset="0"/>
              </a:rPr>
              <a:t> był jednym z siedmiu pierwszych na Litwie (ufundowanych w 1387 przez Władysława Jagiełłę na pamiątkę przyjęcia religii katolickiej).</a:t>
            </a:r>
          </a:p>
          <a:p>
            <a:r>
              <a:rPr lang="pl-PL" sz="1230" dirty="0" smtClean="0">
                <a:latin typeface="Lucida Calligraphy" pitchFamily="66" charset="0"/>
              </a:rPr>
              <a:t>Dzierżawcami </a:t>
            </a:r>
            <a:r>
              <a:rPr lang="pl-PL" sz="1230" dirty="0" err="1" smtClean="0">
                <a:latin typeface="Lucida Calligraphy" pitchFamily="66" charset="0"/>
              </a:rPr>
              <a:t>Kiernowa</a:t>
            </a:r>
            <a:r>
              <a:rPr lang="pl-PL" sz="1230" dirty="0" smtClean="0">
                <a:latin typeface="Lucida Calligraphy" pitchFamily="66" charset="0"/>
              </a:rPr>
              <a:t> byli potem </a:t>
            </a:r>
            <a:r>
              <a:rPr lang="pl-PL" sz="1230" dirty="0" err="1" smtClean="0">
                <a:latin typeface="Lucida Calligraphy" pitchFamily="66" charset="0"/>
                <a:hlinkClick r:id="rId23" tooltip="Gasztołdowie herbu Abdank"/>
              </a:rPr>
              <a:t>Gasztołdowie</a:t>
            </a:r>
            <a:r>
              <a:rPr lang="pl-PL" sz="1230" dirty="0" smtClean="0">
                <a:latin typeface="Lucida Calligraphy" pitchFamily="66" charset="0"/>
              </a:rPr>
              <a:t>, w 1522 r. </a:t>
            </a:r>
            <a:r>
              <a:rPr lang="pl-PL" sz="1230" dirty="0" smtClean="0">
                <a:latin typeface="Lucida Calligraphy" pitchFamily="66" charset="0"/>
                <a:hlinkClick r:id="rId24" tooltip="Zygmunt I Stary"/>
              </a:rPr>
              <a:t>Zygmunt I Stary</a:t>
            </a:r>
            <a:r>
              <a:rPr lang="pl-PL" sz="1230" dirty="0" smtClean="0">
                <a:latin typeface="Lucida Calligraphy" pitchFamily="66" charset="0"/>
              </a:rPr>
              <a:t> oddał go za zasługi w dożywocie księciu Siemionowi </a:t>
            </a:r>
            <a:r>
              <a:rPr lang="pl-PL" sz="1230" dirty="0" err="1" smtClean="0">
                <a:latin typeface="Lucida Calligraphy" pitchFamily="66" charset="0"/>
              </a:rPr>
              <a:t>Jamontowiczowi</a:t>
            </a:r>
            <a:r>
              <a:rPr lang="pl-PL" sz="1230" dirty="0" smtClean="0">
                <a:latin typeface="Lucida Calligraphy" pitchFamily="66" charset="0"/>
              </a:rPr>
              <a:t> </a:t>
            </a:r>
            <a:r>
              <a:rPr lang="pl-PL" sz="1230" dirty="0" err="1" smtClean="0">
                <a:latin typeface="Lucida Calligraphy" pitchFamily="66" charset="0"/>
              </a:rPr>
              <a:t>Podbereskiemu</a:t>
            </a:r>
            <a:r>
              <a:rPr lang="pl-PL" sz="1230" dirty="0" smtClean="0">
                <a:latin typeface="Lucida Calligraphy" pitchFamily="66" charset="0"/>
              </a:rPr>
              <a:t>. Kolejni dzierżawcy </a:t>
            </a:r>
            <a:r>
              <a:rPr lang="pl-PL" sz="1230" dirty="0" err="1" smtClean="0">
                <a:latin typeface="Lucida Calligraphy" pitchFamily="66" charset="0"/>
              </a:rPr>
              <a:t>Kiernowa</a:t>
            </a:r>
            <a:r>
              <a:rPr lang="pl-PL" sz="1230" dirty="0" smtClean="0">
                <a:latin typeface="Lucida Calligraphy" pitchFamily="66" charset="0"/>
              </a:rPr>
              <a:t>: </a:t>
            </a:r>
            <a:r>
              <a:rPr lang="pl-PL" sz="1230" dirty="0" err="1" smtClean="0">
                <a:latin typeface="Lucida Calligraphy" pitchFamily="66" charset="0"/>
              </a:rPr>
              <a:t>Ławryn</a:t>
            </a:r>
            <a:r>
              <a:rPr lang="pl-PL" sz="1230" dirty="0" smtClean="0">
                <a:latin typeface="Lucida Calligraphy" pitchFamily="66" charset="0"/>
              </a:rPr>
              <a:t> </a:t>
            </a:r>
            <a:r>
              <a:rPr lang="pl-PL" sz="1230" dirty="0" err="1" smtClean="0">
                <a:latin typeface="Lucida Calligraphy" pitchFamily="66" charset="0"/>
              </a:rPr>
              <a:t>Iwanowicz</a:t>
            </a:r>
            <a:r>
              <a:rPr lang="pl-PL" sz="1230" dirty="0" smtClean="0">
                <a:latin typeface="Lucida Calligraphy" pitchFamily="66" charset="0"/>
              </a:rPr>
              <a:t> (1566), </a:t>
            </a:r>
            <a:r>
              <a:rPr lang="pl-PL" sz="1230" dirty="0" smtClean="0">
                <a:latin typeface="Lucida Calligraphy" pitchFamily="66" charset="0"/>
                <a:hlinkClick r:id="rId25" tooltip="Hlebowicz (strona nie istnieje)"/>
              </a:rPr>
              <a:t>Hlebowicz</a:t>
            </a:r>
            <a:r>
              <a:rPr lang="pl-PL" sz="1230" dirty="0" smtClean="0">
                <a:latin typeface="Lucida Calligraphy" pitchFamily="66" charset="0"/>
              </a:rPr>
              <a:t> (1584), </a:t>
            </a:r>
            <a:r>
              <a:rPr lang="pl-PL" sz="1230" dirty="0" smtClean="0">
                <a:latin typeface="Lucida Calligraphy" pitchFamily="66" charset="0"/>
                <a:hlinkClick r:id="rId26" tooltip="Zenowiczowie herbu Deszpot"/>
              </a:rPr>
              <a:t>Zenowicz</a:t>
            </a:r>
            <a:r>
              <a:rPr lang="pl-PL" sz="1230" dirty="0" smtClean="0">
                <a:latin typeface="Lucida Calligraphy" pitchFamily="66" charset="0"/>
              </a:rPr>
              <a:t>, </a:t>
            </a:r>
            <a:r>
              <a:rPr lang="pl-PL" sz="1230" dirty="0" err="1" smtClean="0">
                <a:latin typeface="Lucida Calligraphy" pitchFamily="66" charset="0"/>
              </a:rPr>
              <a:t>Skorulski</a:t>
            </a:r>
            <a:r>
              <a:rPr lang="pl-PL" sz="1230" dirty="0" smtClean="0">
                <a:latin typeface="Lucida Calligraphy" pitchFamily="66" charset="0"/>
              </a:rPr>
              <a:t>, Brzozowski, </a:t>
            </a:r>
            <a:r>
              <a:rPr lang="pl-PL" sz="1230" dirty="0" smtClean="0">
                <a:latin typeface="Lucida Calligraphy" pitchFamily="66" charset="0"/>
                <a:hlinkClick r:id="rId27" tooltip="Starosta"/>
              </a:rPr>
              <a:t>starosta</a:t>
            </a:r>
            <a:r>
              <a:rPr lang="pl-PL" sz="1230" dirty="0" smtClean="0">
                <a:latin typeface="Lucida Calligraphy" pitchFamily="66" charset="0"/>
              </a:rPr>
              <a:t> </a:t>
            </a:r>
            <a:r>
              <a:rPr lang="pl-PL" sz="1230" dirty="0" err="1" smtClean="0">
                <a:latin typeface="Lucida Calligraphy" pitchFamily="66" charset="0"/>
              </a:rPr>
              <a:t>upitski</a:t>
            </a:r>
            <a:r>
              <a:rPr lang="pl-PL" sz="1230" dirty="0" smtClean="0">
                <a:latin typeface="Lucida Calligraphy" pitchFamily="66" charset="0"/>
              </a:rPr>
              <a:t> Krzysztof Białozór, Karolina Białozór (1712), Michał Ważyński (</a:t>
            </a:r>
            <a:r>
              <a:rPr lang="pl-PL" sz="1230" dirty="0" smtClean="0">
                <a:latin typeface="Lucida Calligraphy" pitchFamily="66" charset="0"/>
                <a:hlinkClick r:id="rId28" tooltip="1775"/>
              </a:rPr>
              <a:t>1775</a:t>
            </a:r>
            <a:r>
              <a:rPr lang="pl-PL" sz="1230" dirty="0" smtClean="0">
                <a:latin typeface="Lucida Calligraphy" pitchFamily="66" charset="0"/>
              </a:rPr>
              <a:t>), po śmierci Ważyńskiego carskim ukazem przejął Rosjanin </a:t>
            </a:r>
            <a:r>
              <a:rPr lang="pl-PL" sz="1230" dirty="0" err="1" smtClean="0">
                <a:latin typeface="Lucida Calligraphy" pitchFamily="66" charset="0"/>
              </a:rPr>
              <a:t>Popow</a:t>
            </a:r>
            <a:r>
              <a:rPr lang="pl-PL" sz="1230" dirty="0" smtClean="0">
                <a:latin typeface="Lucida Calligraphy" pitchFamily="66" charset="0"/>
              </a:rPr>
              <a:t>, po nim Bielińscy, wreszcie był </a:t>
            </a:r>
            <a:r>
              <a:rPr lang="pl-PL" sz="1230" dirty="0" err="1" smtClean="0">
                <a:latin typeface="Lucida Calligraphy" pitchFamily="66" charset="0"/>
              </a:rPr>
              <a:t>Kiernów</a:t>
            </a:r>
            <a:r>
              <a:rPr lang="pl-PL" sz="1230" dirty="0" smtClean="0">
                <a:latin typeface="Lucida Calligraphy" pitchFamily="66" charset="0"/>
              </a:rPr>
              <a:t> własnością rządową.</a:t>
            </a:r>
          </a:p>
          <a:p>
            <a:pPr>
              <a:buNone/>
            </a:pPr>
            <a:endParaRPr lang="pl-PL" sz="1200" dirty="0">
              <a:latin typeface="Lucida Calligraphy" pitchFamily="66" charset="0"/>
            </a:endParaRPr>
          </a:p>
        </p:txBody>
      </p:sp>
      <p:pic>
        <p:nvPicPr>
          <p:cNvPr id="14338" name="Picture 2" descr="Znalezione obrazy dla zapytania: kiernów litwa"/>
          <p:cNvPicPr>
            <a:picLocks noChangeAspect="1" noChangeArrowheads="1"/>
          </p:cNvPicPr>
          <p:nvPr/>
        </p:nvPicPr>
        <p:blipFill>
          <a:blip r:embed="rId29" cstate="print"/>
          <a:srcRect/>
          <a:stretch>
            <a:fillRect/>
          </a:stretch>
        </p:blipFill>
        <p:spPr bwMode="auto">
          <a:xfrm>
            <a:off x="7143768" y="571480"/>
            <a:ext cx="1785950" cy="1339463"/>
          </a:xfrm>
          <a:prstGeom prst="rect">
            <a:avLst/>
          </a:prstGeom>
          <a:noFill/>
        </p:spPr>
      </p:pic>
    </p:spTree>
  </p:cSld>
  <p:clrMapOvr>
    <a:masterClrMapping/>
  </p:clrMapOvr>
  <p:transition spd="slow">
    <p:checke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8596" y="704088"/>
            <a:ext cx="8258204" cy="1143000"/>
          </a:xfrm>
        </p:spPr>
        <p:txBody>
          <a:bodyPr>
            <a:normAutofit/>
          </a:bodyPr>
          <a:lstStyle/>
          <a:p>
            <a:pPr algn="ctr"/>
            <a:r>
              <a:rPr lang="pl-PL" sz="4400" dirty="0" smtClean="0">
                <a:latin typeface="Lucida Calligraphy" pitchFamily="66" charset="0"/>
              </a:rPr>
              <a:t>Republika Litewska</a:t>
            </a:r>
            <a:endParaRPr lang="pl-PL" sz="4400" dirty="0">
              <a:latin typeface="Lucida Calligraphy" pitchFamily="66" charset="0"/>
            </a:endParaRPr>
          </a:p>
        </p:txBody>
      </p:sp>
      <p:sp>
        <p:nvSpPr>
          <p:cNvPr id="3" name="Symbol zastępczy zawartości 2"/>
          <p:cNvSpPr>
            <a:spLocks noGrp="1"/>
          </p:cNvSpPr>
          <p:nvPr>
            <p:ph idx="1"/>
          </p:nvPr>
        </p:nvSpPr>
        <p:spPr>
          <a:xfrm>
            <a:off x="457200" y="2071678"/>
            <a:ext cx="8686800" cy="4786322"/>
          </a:xfrm>
        </p:spPr>
        <p:txBody>
          <a:bodyPr>
            <a:normAutofit fontScale="62500" lnSpcReduction="20000"/>
          </a:bodyPr>
          <a:lstStyle/>
          <a:p>
            <a:r>
              <a:rPr lang="pl-PL" b="1" dirty="0" smtClean="0">
                <a:latin typeface="Lucida Calligraphy" pitchFamily="66" charset="0"/>
              </a:rPr>
              <a:t>Litwa</a:t>
            </a:r>
            <a:r>
              <a:rPr lang="pl-PL" dirty="0" smtClean="0">
                <a:latin typeface="Lucida Calligraphy" pitchFamily="66" charset="0"/>
              </a:rPr>
              <a:t>, </a:t>
            </a:r>
            <a:r>
              <a:rPr lang="pl-PL" b="1" dirty="0" smtClean="0">
                <a:latin typeface="Lucida Calligraphy" pitchFamily="66" charset="0"/>
              </a:rPr>
              <a:t>Republika Litewska</a:t>
            </a:r>
            <a:r>
              <a:rPr lang="pl-PL" dirty="0" smtClean="0">
                <a:latin typeface="Lucida Calligraphy" pitchFamily="66" charset="0"/>
              </a:rPr>
              <a:t> (</a:t>
            </a:r>
            <a:r>
              <a:rPr lang="pl-PL" dirty="0" smtClean="0">
                <a:latin typeface="Lucida Calligraphy" pitchFamily="66" charset="0"/>
                <a:hlinkClick r:id="rId2" tooltip="Język litewski"/>
              </a:rPr>
              <a:t>lit.</a:t>
            </a:r>
            <a:r>
              <a:rPr lang="pl-PL" dirty="0" smtClean="0">
                <a:latin typeface="Lucida Calligraphy" pitchFamily="66" charset="0"/>
              </a:rPr>
              <a:t> </a:t>
            </a:r>
            <a:r>
              <a:rPr lang="pl-PL" i="1" dirty="0" err="1" smtClean="0">
                <a:latin typeface="Lucida Calligraphy" pitchFamily="66" charset="0"/>
              </a:rPr>
              <a:t>Lietuva</a:t>
            </a:r>
            <a:r>
              <a:rPr lang="pl-PL" dirty="0" smtClean="0">
                <a:latin typeface="Lucida Calligraphy" pitchFamily="66" charset="0"/>
              </a:rPr>
              <a:t> [</a:t>
            </a:r>
            <a:r>
              <a:rPr lang="pl-PL" dirty="0" err="1" smtClean="0">
                <a:latin typeface="Lucida Calligraphy" pitchFamily="66" charset="0"/>
              </a:rPr>
              <a:t>ˈliɛtʊvaː</a:t>
            </a:r>
            <a:r>
              <a:rPr lang="pl-PL" dirty="0" smtClean="0">
                <a:latin typeface="Lucida Calligraphy" pitchFamily="66" charset="0"/>
              </a:rPr>
              <a:t>], </a:t>
            </a:r>
            <a:r>
              <a:rPr lang="pl-PL" i="1" dirty="0" err="1" smtClean="0">
                <a:latin typeface="Lucida Calligraphy" pitchFamily="66" charset="0"/>
              </a:rPr>
              <a:t>Lietuvos</a:t>
            </a:r>
            <a:r>
              <a:rPr lang="pl-PL" i="1" dirty="0" smtClean="0">
                <a:latin typeface="Lucida Calligraphy" pitchFamily="66" charset="0"/>
              </a:rPr>
              <a:t> </a:t>
            </a:r>
            <a:r>
              <a:rPr lang="pl-PL" i="1" dirty="0" err="1" smtClean="0">
                <a:latin typeface="Lucida Calligraphy" pitchFamily="66" charset="0"/>
              </a:rPr>
              <a:t>Respublika</a:t>
            </a:r>
            <a:r>
              <a:rPr lang="pl-PL" dirty="0" smtClean="0">
                <a:latin typeface="Lucida Calligraphy" pitchFamily="66" charset="0"/>
              </a:rPr>
              <a:t>) – państwo w </a:t>
            </a:r>
            <a:r>
              <a:rPr lang="pl-PL" dirty="0" smtClean="0">
                <a:latin typeface="Lucida Calligraphy" pitchFamily="66" charset="0"/>
                <a:hlinkClick r:id="rId3" tooltip="Europa"/>
              </a:rPr>
              <a:t>Europie</a:t>
            </a:r>
            <a:r>
              <a:rPr lang="pl-PL" baseline="30000" dirty="0" smtClean="0">
                <a:latin typeface="Lucida Calligraphy" pitchFamily="66" charset="0"/>
                <a:hlinkClick r:id="rId4"/>
              </a:rPr>
              <a:t>[6]</a:t>
            </a:r>
            <a:r>
              <a:rPr lang="pl-PL" dirty="0" smtClean="0">
                <a:latin typeface="Lucida Calligraphy" pitchFamily="66" charset="0"/>
              </a:rPr>
              <a:t>, jeden z </a:t>
            </a:r>
            <a:r>
              <a:rPr lang="pl-PL" dirty="0" smtClean="0">
                <a:latin typeface="Lucida Calligraphy" pitchFamily="66" charset="0"/>
                <a:hlinkClick r:id="rId5" tooltip="Kraje bałtyckie"/>
              </a:rPr>
              <a:t>krajów bałtyckich</a:t>
            </a:r>
            <a:r>
              <a:rPr lang="pl-PL" dirty="0" smtClean="0">
                <a:latin typeface="Lucida Calligraphy" pitchFamily="66" charset="0"/>
              </a:rPr>
              <a:t>, członek </a:t>
            </a:r>
            <a:r>
              <a:rPr lang="pl-PL" dirty="0" smtClean="0">
                <a:latin typeface="Lucida Calligraphy" pitchFamily="66" charset="0"/>
                <a:hlinkClick r:id="rId6" tooltip="Unia Europejska"/>
              </a:rPr>
              <a:t>Unii Europejskiej</a:t>
            </a:r>
            <a:r>
              <a:rPr lang="pl-PL" dirty="0" smtClean="0">
                <a:latin typeface="Lucida Calligraphy" pitchFamily="66" charset="0"/>
              </a:rPr>
              <a:t> i </a:t>
            </a:r>
            <a:r>
              <a:rPr lang="pl-PL" dirty="0" smtClean="0">
                <a:latin typeface="Lucida Calligraphy" pitchFamily="66" charset="0"/>
                <a:hlinkClick r:id="rId7" tooltip="NATO"/>
              </a:rPr>
              <a:t>NATO</a:t>
            </a:r>
            <a:r>
              <a:rPr lang="pl-PL" dirty="0" smtClean="0">
                <a:latin typeface="Lucida Calligraphy" pitchFamily="66" charset="0"/>
              </a:rPr>
              <a:t>; graniczy od zachodu z </a:t>
            </a:r>
            <a:r>
              <a:rPr lang="pl-PL" dirty="0" smtClean="0">
                <a:latin typeface="Lucida Calligraphy" pitchFamily="66" charset="0"/>
                <a:hlinkClick r:id="rId8" tooltip="Rosja"/>
              </a:rPr>
              <a:t>Rosją</a:t>
            </a:r>
            <a:r>
              <a:rPr lang="pl-PL" dirty="0" smtClean="0">
                <a:latin typeface="Lucida Calligraphy" pitchFamily="66" charset="0"/>
              </a:rPr>
              <a:t> (</a:t>
            </a:r>
            <a:r>
              <a:rPr lang="pl-PL" dirty="0" smtClean="0">
                <a:latin typeface="Lucida Calligraphy" pitchFamily="66" charset="0"/>
                <a:hlinkClick r:id="rId9" tooltip="Obwód kaliningradzki"/>
              </a:rPr>
              <a:t>obwodem kaliningradzkim</a:t>
            </a:r>
            <a:r>
              <a:rPr lang="pl-PL" dirty="0" smtClean="0">
                <a:latin typeface="Lucida Calligraphy" pitchFamily="66" charset="0"/>
              </a:rPr>
              <a:t>), od południowego zachodu z </a:t>
            </a:r>
            <a:r>
              <a:rPr lang="pl-PL" dirty="0" smtClean="0">
                <a:latin typeface="Lucida Calligraphy" pitchFamily="66" charset="0"/>
                <a:hlinkClick r:id="rId10" tooltip="Polska"/>
              </a:rPr>
              <a:t>Polską</a:t>
            </a:r>
            <a:r>
              <a:rPr lang="pl-PL" dirty="0" smtClean="0">
                <a:latin typeface="Lucida Calligraphy" pitchFamily="66" charset="0"/>
              </a:rPr>
              <a:t>, od wschodu z </a:t>
            </a:r>
            <a:r>
              <a:rPr lang="pl-PL" dirty="0" smtClean="0">
                <a:latin typeface="Lucida Calligraphy" pitchFamily="66" charset="0"/>
                <a:hlinkClick r:id="rId11" tooltip="Białoruś"/>
              </a:rPr>
              <a:t>Białorusią</a:t>
            </a:r>
            <a:r>
              <a:rPr lang="pl-PL" dirty="0" smtClean="0">
                <a:latin typeface="Lucida Calligraphy" pitchFamily="66" charset="0"/>
              </a:rPr>
              <a:t>, od północy z </a:t>
            </a:r>
            <a:r>
              <a:rPr lang="pl-PL" dirty="0" smtClean="0">
                <a:latin typeface="Lucida Calligraphy" pitchFamily="66" charset="0"/>
                <a:hlinkClick r:id="rId12" tooltip="Łotwa"/>
              </a:rPr>
              <a:t>Łotwą</a:t>
            </a:r>
            <a:r>
              <a:rPr lang="pl-PL" dirty="0" smtClean="0">
                <a:latin typeface="Lucida Calligraphy" pitchFamily="66" charset="0"/>
              </a:rPr>
              <a:t>.</a:t>
            </a:r>
          </a:p>
          <a:p>
            <a:r>
              <a:rPr lang="pl-PL" dirty="0" smtClean="0">
                <a:latin typeface="Lucida Calligraphy" pitchFamily="66" charset="0"/>
              </a:rPr>
              <a:t>Pierwsza wzmianka o Litwie pochodzi z 14 lutego </a:t>
            </a:r>
            <a:r>
              <a:rPr lang="pl-PL" dirty="0" smtClean="0">
                <a:latin typeface="Lucida Calligraphy" pitchFamily="66" charset="0"/>
                <a:hlinkClick r:id="rId13" tooltip="1009"/>
              </a:rPr>
              <a:t>1009</a:t>
            </a:r>
            <a:r>
              <a:rPr lang="pl-PL" dirty="0" smtClean="0">
                <a:latin typeface="Lucida Calligraphy" pitchFamily="66" charset="0"/>
              </a:rPr>
              <a:t>, jednak państwo litewskie powstało dopiero w XIII wieku. </a:t>
            </a:r>
            <a:r>
              <a:rPr lang="pl-PL" dirty="0" smtClean="0">
                <a:latin typeface="Lucida Calligraphy" pitchFamily="66" charset="0"/>
                <a:hlinkClick r:id="rId14" tooltip="Królestwo Litwy (1251-1263)"/>
              </a:rPr>
              <a:t>Królestwo Litwy</a:t>
            </a:r>
            <a:r>
              <a:rPr lang="pl-PL" dirty="0" smtClean="0">
                <a:latin typeface="Lucida Calligraphy" pitchFamily="66" charset="0"/>
              </a:rPr>
              <a:t> – średniowieczne państwo litewskie istniejące w latach 1251–1263; jedynym </a:t>
            </a:r>
            <a:r>
              <a:rPr lang="pl-PL" dirty="0" smtClean="0">
                <a:latin typeface="Lucida Calligraphy" pitchFamily="66" charset="0"/>
                <a:hlinkClick r:id="rId15" tooltip="Władcy Litwy"/>
              </a:rPr>
              <a:t>królem</a:t>
            </a:r>
            <a:r>
              <a:rPr lang="pl-PL" dirty="0" smtClean="0">
                <a:latin typeface="Lucida Calligraphy" pitchFamily="66" charset="0"/>
              </a:rPr>
              <a:t> był </a:t>
            </a:r>
            <a:r>
              <a:rPr lang="pl-PL" dirty="0" smtClean="0">
                <a:latin typeface="Lucida Calligraphy" pitchFamily="66" charset="0"/>
                <a:hlinkClick r:id="rId16" tooltip="Mendog"/>
              </a:rPr>
              <a:t>Mendog</a:t>
            </a:r>
            <a:r>
              <a:rPr lang="pl-PL" dirty="0" smtClean="0">
                <a:latin typeface="Lucida Calligraphy" pitchFamily="66" charset="0"/>
              </a:rPr>
              <a:t>. W XV wieku ówczesne </a:t>
            </a:r>
            <a:r>
              <a:rPr lang="pl-PL" dirty="0" smtClean="0">
                <a:latin typeface="Lucida Calligraphy" pitchFamily="66" charset="0"/>
                <a:hlinkClick r:id="rId17" tooltip="Wielkie Księstwo Litewskie"/>
              </a:rPr>
              <a:t>Wielkie Księstwo Litewskie</a:t>
            </a:r>
            <a:r>
              <a:rPr lang="pl-PL" dirty="0" smtClean="0">
                <a:latin typeface="Lucida Calligraphy" pitchFamily="66" charset="0"/>
              </a:rPr>
              <a:t>, po zajęciu ziem księstw </a:t>
            </a:r>
            <a:r>
              <a:rPr lang="pl-PL" dirty="0" smtClean="0">
                <a:latin typeface="Lucida Calligraphy" pitchFamily="66" charset="0"/>
                <a:hlinkClick r:id="rId18" tooltip="Ruś Kijowska"/>
              </a:rPr>
              <a:t>Rusi Kijowskiej</a:t>
            </a:r>
            <a:r>
              <a:rPr lang="pl-PL" dirty="0" smtClean="0">
                <a:latin typeface="Lucida Calligraphy" pitchFamily="66" charset="0"/>
              </a:rPr>
              <a:t>, było największym terytorialnie państwem w Europie. W wyniku </a:t>
            </a:r>
            <a:r>
              <a:rPr lang="pl-PL" dirty="0" smtClean="0">
                <a:latin typeface="Lucida Calligraphy" pitchFamily="66" charset="0"/>
                <a:hlinkClick r:id="rId19" tooltip="Unia w Krewie"/>
              </a:rPr>
              <a:t>unii w Krewie</a:t>
            </a:r>
            <a:r>
              <a:rPr lang="pl-PL" dirty="0" smtClean="0">
                <a:latin typeface="Lucida Calligraphy" pitchFamily="66" charset="0"/>
              </a:rPr>
              <a:t> (1385) weszło w związki z </a:t>
            </a:r>
            <a:r>
              <a:rPr lang="pl-PL" dirty="0" smtClean="0">
                <a:latin typeface="Lucida Calligraphy" pitchFamily="66" charset="0"/>
                <a:hlinkClick r:id="rId20" tooltip="Korona Królestwa Polskiego"/>
              </a:rPr>
              <a:t>Królestwem Polskim (Koroną)</a:t>
            </a:r>
            <a:r>
              <a:rPr lang="pl-PL" dirty="0" smtClean="0">
                <a:latin typeface="Lucida Calligraphy" pitchFamily="66" charset="0"/>
              </a:rPr>
              <a:t>, które przerodziły się w 1569 w trwałą </a:t>
            </a:r>
            <a:r>
              <a:rPr lang="pl-PL" dirty="0" smtClean="0">
                <a:latin typeface="Lucida Calligraphy" pitchFamily="66" charset="0"/>
                <a:hlinkClick r:id="rId21" tooltip="Unia realna"/>
              </a:rPr>
              <a:t>unię realną</a:t>
            </a:r>
            <a:r>
              <a:rPr lang="pl-PL" dirty="0" smtClean="0">
                <a:latin typeface="Lucida Calligraphy" pitchFamily="66" charset="0"/>
              </a:rPr>
              <a:t> (</a:t>
            </a:r>
            <a:r>
              <a:rPr lang="pl-PL" dirty="0" smtClean="0">
                <a:latin typeface="Lucida Calligraphy" pitchFamily="66" charset="0"/>
                <a:hlinkClick r:id="rId22" tooltip="Unia lubelska"/>
              </a:rPr>
              <a:t>unia lubelska</a:t>
            </a:r>
            <a:r>
              <a:rPr lang="pl-PL" dirty="0" smtClean="0">
                <a:latin typeface="Lucida Calligraphy" pitchFamily="66" charset="0"/>
              </a:rPr>
              <a:t>), zaś Wielkie Księstwo Litewskie weszło w skład </a:t>
            </a:r>
            <a:r>
              <a:rPr lang="pl-PL" dirty="0" smtClean="0">
                <a:latin typeface="Lucida Calligraphy" pitchFamily="66" charset="0"/>
                <a:hlinkClick r:id="rId23" tooltip="Rzeczpospolita Obojga Narodów"/>
              </a:rPr>
              <a:t>Rzeczypospolitej</a:t>
            </a:r>
            <a:r>
              <a:rPr lang="pl-PL" dirty="0" smtClean="0">
                <a:latin typeface="Lucida Calligraphy" pitchFamily="66" charset="0"/>
              </a:rPr>
              <a:t> jako jeden z jej dwu członów. Po </a:t>
            </a:r>
            <a:r>
              <a:rPr lang="pl-PL" dirty="0" smtClean="0">
                <a:latin typeface="Lucida Calligraphy" pitchFamily="66" charset="0"/>
                <a:hlinkClick r:id="rId24" tooltip="III rozbiór Polski"/>
              </a:rPr>
              <a:t>III rozbiorze Rzeczypospolitej</a:t>
            </a:r>
            <a:r>
              <a:rPr lang="pl-PL" dirty="0" smtClean="0">
                <a:latin typeface="Lucida Calligraphy" pitchFamily="66" charset="0"/>
              </a:rPr>
              <a:t> (1795) Litwa do 1918 wchodziła w skład </a:t>
            </a:r>
            <a:r>
              <a:rPr lang="pl-PL" dirty="0" smtClean="0">
                <a:latin typeface="Lucida Calligraphy" pitchFamily="66" charset="0"/>
                <a:hlinkClick r:id="rId25" tooltip="Imperium Rosyjskie"/>
              </a:rPr>
              <a:t>Imperium Rosyjskiego</a:t>
            </a:r>
            <a:r>
              <a:rPr lang="pl-PL" dirty="0" smtClean="0">
                <a:latin typeface="Lucida Calligraphy" pitchFamily="66" charset="0"/>
              </a:rPr>
              <a:t>. 16 lutego 1918 </a:t>
            </a:r>
            <a:r>
              <a:rPr lang="pl-PL" dirty="0" smtClean="0">
                <a:latin typeface="Lucida Calligraphy" pitchFamily="66" charset="0"/>
                <a:hlinkClick r:id="rId26" tooltip="Akt niepodległości Litwy"/>
              </a:rPr>
              <a:t>aktem niepodległości Litwy</a:t>
            </a:r>
            <a:r>
              <a:rPr lang="pl-PL" dirty="0" smtClean="0">
                <a:latin typeface="Lucida Calligraphy" pitchFamily="66" charset="0"/>
              </a:rPr>
              <a:t> </a:t>
            </a:r>
            <a:r>
              <a:rPr lang="pl-PL" dirty="0" err="1" smtClean="0">
                <a:latin typeface="Lucida Calligraphy" pitchFamily="66" charset="0"/>
                <a:hlinkClick r:id="rId27" tooltip="Taryba"/>
              </a:rPr>
              <a:t>Taryba</a:t>
            </a:r>
            <a:r>
              <a:rPr lang="pl-PL" dirty="0" smtClean="0">
                <a:latin typeface="Lucida Calligraphy" pitchFamily="66" charset="0"/>
              </a:rPr>
              <a:t> proklamowała </a:t>
            </a:r>
            <a:r>
              <a:rPr lang="pl-PL" dirty="0" smtClean="0">
                <a:latin typeface="Lucida Calligraphy" pitchFamily="66" charset="0"/>
                <a:hlinkClick r:id="rId28" tooltip="Królestwo Litwy (1918)"/>
              </a:rPr>
              <a:t>Królestwo Litwy</a:t>
            </a:r>
            <a:r>
              <a:rPr lang="pl-PL" dirty="0" smtClean="0">
                <a:latin typeface="Lucida Calligraphy" pitchFamily="66" charset="0"/>
              </a:rPr>
              <a:t>, zależne od </a:t>
            </a:r>
            <a:r>
              <a:rPr lang="pl-PL" dirty="0" smtClean="0">
                <a:latin typeface="Lucida Calligraphy" pitchFamily="66" charset="0"/>
                <a:hlinkClick r:id="rId29" tooltip="Cesarstwo Niemieckie"/>
              </a:rPr>
              <a:t>Cesarstwa Niemieckiego</a:t>
            </a:r>
            <a:r>
              <a:rPr lang="pl-PL" dirty="0" smtClean="0">
                <a:latin typeface="Lucida Calligraphy" pitchFamily="66" charset="0"/>
              </a:rPr>
              <a:t>. 2 listopada 1918 powstała niepodległa </a:t>
            </a:r>
            <a:r>
              <a:rPr lang="pl-PL" dirty="0" smtClean="0">
                <a:latin typeface="Lucida Calligraphy" pitchFamily="66" charset="0"/>
                <a:hlinkClick r:id="rId30" tooltip="Republika Litewska (1918–1940)"/>
              </a:rPr>
              <a:t>Republika Litewska</a:t>
            </a:r>
            <a:r>
              <a:rPr lang="pl-PL" dirty="0" smtClean="0">
                <a:latin typeface="Lucida Calligraphy" pitchFamily="66" charset="0"/>
              </a:rPr>
              <a:t>, okupowana w czerwcu 1940 przez </a:t>
            </a:r>
            <a:r>
              <a:rPr lang="pl-PL" dirty="0" smtClean="0">
                <a:latin typeface="Lucida Calligraphy" pitchFamily="66" charset="0"/>
                <a:hlinkClick r:id="rId31" tooltip="Armia Czerwona"/>
              </a:rPr>
              <a:t>Armię Czerwoną</a:t>
            </a:r>
            <a:r>
              <a:rPr lang="pl-PL" dirty="0" smtClean="0">
                <a:latin typeface="Lucida Calligraphy" pitchFamily="66" charset="0"/>
              </a:rPr>
              <a:t>, zaś w sierpniu 1940 </a:t>
            </a:r>
            <a:r>
              <a:rPr lang="pl-PL" dirty="0" smtClean="0">
                <a:latin typeface="Lucida Calligraphy" pitchFamily="66" charset="0"/>
                <a:hlinkClick r:id="rId32" tooltip="Aneksja"/>
              </a:rPr>
              <a:t>anektowana</a:t>
            </a:r>
            <a:r>
              <a:rPr lang="pl-PL" dirty="0" smtClean="0">
                <a:latin typeface="Lucida Calligraphy" pitchFamily="66" charset="0"/>
              </a:rPr>
              <a:t> przez </a:t>
            </a:r>
            <a:r>
              <a:rPr lang="pl-PL" dirty="0" smtClean="0">
                <a:latin typeface="Lucida Calligraphy" pitchFamily="66" charset="0"/>
                <a:hlinkClick r:id="rId33" tooltip="Związek Socjalistycznych Republik Radzieckich"/>
              </a:rPr>
              <a:t>ZSRR</a:t>
            </a:r>
            <a:r>
              <a:rPr lang="pl-PL" dirty="0" smtClean="0">
                <a:latin typeface="Lucida Calligraphy" pitchFamily="66" charset="0"/>
              </a:rPr>
              <a:t> jako </a:t>
            </a:r>
            <a:r>
              <a:rPr lang="pl-PL" dirty="0" smtClean="0">
                <a:latin typeface="Lucida Calligraphy" pitchFamily="66" charset="0"/>
                <a:hlinkClick r:id="rId34" tooltip="Litewska Socjalistyczna Republika Radziecka"/>
              </a:rPr>
              <a:t>Litewska SRR</a:t>
            </a:r>
            <a:r>
              <a:rPr lang="pl-PL" dirty="0" smtClean="0">
                <a:latin typeface="Lucida Calligraphy" pitchFamily="66" charset="0"/>
              </a:rPr>
              <a:t>. </a:t>
            </a:r>
            <a:r>
              <a:rPr lang="pl-PL" dirty="0" smtClean="0">
                <a:latin typeface="Lucida Calligraphy" pitchFamily="66" charset="0"/>
                <a:hlinkClick r:id="rId35" tooltip="11 marca"/>
              </a:rPr>
              <a:t>11 marca</a:t>
            </a:r>
            <a:r>
              <a:rPr lang="pl-PL" dirty="0" smtClean="0">
                <a:latin typeface="Lucida Calligraphy" pitchFamily="66" charset="0"/>
              </a:rPr>
              <a:t> </a:t>
            </a:r>
            <a:r>
              <a:rPr lang="pl-PL" dirty="0" smtClean="0">
                <a:latin typeface="Lucida Calligraphy" pitchFamily="66" charset="0"/>
                <a:hlinkClick r:id="rId36" tooltip="1990"/>
              </a:rPr>
              <a:t>1990</a:t>
            </a:r>
            <a:r>
              <a:rPr lang="pl-PL" dirty="0" smtClean="0">
                <a:latin typeface="Lucida Calligraphy" pitchFamily="66" charset="0"/>
              </a:rPr>
              <a:t> Litwa ogłosiła deklarację niepodległości. Od 1 maja 2004 jest członkiem Unii Europejskiej.</a:t>
            </a:r>
          </a:p>
          <a:p>
            <a:pPr>
              <a:buNone/>
            </a:pPr>
            <a:endParaRPr lang="pl-PL" dirty="0">
              <a:latin typeface="Lucida Calligraphy" pitchFamily="66" charset="0"/>
            </a:endParaRPr>
          </a:p>
        </p:txBody>
      </p:sp>
    </p:spTree>
  </p:cSld>
  <p:clrMapOvr>
    <a:masterClrMapping/>
  </p:clrMapOvr>
  <p:transition spd="slow">
    <p:checke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zepływ">
  <a:themeElements>
    <a:clrScheme name="Przepły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Przepły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rzepły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523</TotalTime>
  <Words>862</Words>
  <Application>Microsoft Office PowerPoint</Application>
  <PresentationFormat>Pokaz na ekranie (4:3)</PresentationFormat>
  <Paragraphs>103</Paragraphs>
  <Slides>27</Slides>
  <Notes>0</Notes>
  <HiddenSlides>0</HiddenSlides>
  <MMClips>0</MMClips>
  <ScaleCrop>false</ScaleCrop>
  <HeadingPairs>
    <vt:vector size="4" baseType="variant">
      <vt:variant>
        <vt:lpstr>Motyw</vt:lpstr>
      </vt:variant>
      <vt:variant>
        <vt:i4>1</vt:i4>
      </vt:variant>
      <vt:variant>
        <vt:lpstr>Tytuły slajdów</vt:lpstr>
      </vt:variant>
      <vt:variant>
        <vt:i4>27</vt:i4>
      </vt:variant>
    </vt:vector>
  </HeadingPairs>
  <TitlesOfParts>
    <vt:vector size="28" baseType="lpstr">
      <vt:lpstr>Przepływ</vt:lpstr>
      <vt:lpstr> Litwa</vt:lpstr>
      <vt:lpstr>Położenie Litwy na mapie europy</vt:lpstr>
      <vt:lpstr>Flaga i Godło Litwy</vt:lpstr>
      <vt:lpstr>Hymn </vt:lpstr>
      <vt:lpstr>Prezydent Litwy</vt:lpstr>
      <vt:lpstr>Lit- waluta</vt:lpstr>
      <vt:lpstr>Granice</vt:lpstr>
      <vt:lpstr>Historia Kiernowa – dawnej stolicy litwy </vt:lpstr>
      <vt:lpstr>Republika Litewska</vt:lpstr>
      <vt:lpstr>Języki</vt:lpstr>
      <vt:lpstr>Siły zbrojne</vt:lpstr>
      <vt:lpstr>Obszary chronione na Litwie</vt:lpstr>
      <vt:lpstr>Kraje graniczące z Litwą</vt:lpstr>
      <vt:lpstr>Stolica Litwy- Wilno</vt:lpstr>
      <vt:lpstr>Ciekawe miejsca  </vt:lpstr>
      <vt:lpstr>Atrakcje</vt:lpstr>
      <vt:lpstr>Atrakcje dla dzieci  </vt:lpstr>
      <vt:lpstr>Ciekawostka o Litwinach</vt:lpstr>
      <vt:lpstr>Religia</vt:lpstr>
      <vt:lpstr>Święta </vt:lpstr>
      <vt:lpstr> </vt:lpstr>
      <vt:lpstr>Gospodarka</vt:lpstr>
      <vt:lpstr>Zwierzęta na Litwie</vt:lpstr>
      <vt:lpstr> Medininkai Casle </vt:lpstr>
      <vt:lpstr>Kaunas castle</vt:lpstr>
      <vt:lpstr>Najważniejsze miejsca</vt:lpstr>
      <vt:lpstr>Koniec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Janek</dc:creator>
  <cp:lastModifiedBy>Marek</cp:lastModifiedBy>
  <cp:revision>87</cp:revision>
  <dcterms:created xsi:type="dcterms:W3CDTF">2021-02-02T11:37:35Z</dcterms:created>
  <dcterms:modified xsi:type="dcterms:W3CDTF">2021-02-26T19:09:05Z</dcterms:modified>
</cp:coreProperties>
</file>