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AE7E82F1-F851-45D3-97CE-48028FDF7821}"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7E82F1-F851-45D3-97CE-48028FDF782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7E82F1-F851-45D3-97CE-48028FDF782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7E82F1-F851-45D3-97CE-48028FDF7821}"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AE7E82F1-F851-45D3-97CE-48028FDF7821}"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E7E82F1-F851-45D3-97CE-48028FDF7821}"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E7E82F1-F851-45D3-97CE-48028FDF7821}"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E7E82F1-F851-45D3-97CE-48028FDF782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E7E82F1-F851-45D3-97CE-48028FDF782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E7E82F1-F851-45D3-97CE-48028FDF7821}"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F0FDB76-3293-48D0-9974-424C84CE9126}" type="datetimeFigureOut">
              <a:rPr lang="pl-PL" smtClean="0"/>
              <a:pPr/>
              <a:t>03.02.2022</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AE7E82F1-F851-45D3-97CE-48028FDF7821}"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F0FDB76-3293-48D0-9974-424C84CE9126}" type="datetimeFigureOut">
              <a:rPr lang="pl-PL" smtClean="0"/>
              <a:pPr/>
              <a:t>03.02.2022</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E7E82F1-F851-45D3-97CE-48028FDF782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620688"/>
            <a:ext cx="7772400" cy="1470025"/>
          </a:xfrm>
        </p:spPr>
        <p:txBody>
          <a:bodyPr>
            <a:noAutofit/>
          </a:bodyPr>
          <a:lstStyle/>
          <a:p>
            <a:r>
              <a:rPr lang="pl-PL" sz="9600" b="1" dirty="0" smtClean="0">
                <a:solidFill>
                  <a:srgbClr val="FF0000"/>
                </a:solidFill>
                <a:latin typeface="Bell MT" pitchFamily="18" charset="0"/>
              </a:rPr>
              <a:t>FERIE</a:t>
            </a:r>
            <a:r>
              <a:rPr lang="pl-PL" sz="9600" b="1" dirty="0" smtClean="0">
                <a:solidFill>
                  <a:srgbClr val="FFFF00"/>
                </a:solidFill>
                <a:latin typeface="Bell MT" pitchFamily="18" charset="0"/>
              </a:rPr>
              <a:t> </a:t>
            </a:r>
            <a:br>
              <a:rPr lang="pl-PL" sz="9600" b="1" dirty="0" smtClean="0">
                <a:solidFill>
                  <a:srgbClr val="FFFF00"/>
                </a:solidFill>
                <a:latin typeface="Bell MT" pitchFamily="18" charset="0"/>
              </a:rPr>
            </a:br>
            <a:r>
              <a:rPr lang="pl-PL" sz="9600" b="1" dirty="0" smtClean="0">
                <a:solidFill>
                  <a:srgbClr val="FFFF00"/>
                </a:solidFill>
                <a:latin typeface="Bell MT" pitchFamily="18" charset="0"/>
              </a:rPr>
              <a:t>Z KSIĄŻKĄ</a:t>
            </a:r>
            <a:endParaRPr lang="pl-PL" sz="9600" b="1" dirty="0">
              <a:solidFill>
                <a:srgbClr val="FFFF00"/>
              </a:solidFill>
              <a:latin typeface="Bell MT" pitchFamily="18" charset="0"/>
            </a:endParaRPr>
          </a:p>
        </p:txBody>
      </p:sp>
      <p:pic>
        <p:nvPicPr>
          <p:cNvPr id="11266" name="Picture 2" descr="Ferie zimowe 2014 – ZSP nr 2 w Kaliszu"/>
          <p:cNvPicPr>
            <a:picLocks noChangeAspect="1" noChangeArrowheads="1"/>
          </p:cNvPicPr>
          <p:nvPr/>
        </p:nvPicPr>
        <p:blipFill>
          <a:blip r:embed="rId2" cstate="print"/>
          <a:srcRect/>
          <a:stretch>
            <a:fillRect/>
          </a:stretch>
        </p:blipFill>
        <p:spPr bwMode="auto">
          <a:xfrm>
            <a:off x="3347864" y="3212976"/>
            <a:ext cx="3070822" cy="31409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FAC/9788378744184.jpg"/>
          <p:cNvPicPr/>
          <p:nvPr/>
        </p:nvPicPr>
        <p:blipFill>
          <a:blip r:embed="rId2" cstate="print"/>
          <a:srcRect/>
          <a:stretch>
            <a:fillRect/>
          </a:stretch>
        </p:blipFill>
        <p:spPr bwMode="auto">
          <a:xfrm>
            <a:off x="4067944" y="260648"/>
            <a:ext cx="4722286" cy="6336704"/>
          </a:xfrm>
          <a:prstGeom prst="rect">
            <a:avLst/>
          </a:prstGeom>
          <a:noFill/>
          <a:ln w="9525">
            <a:noFill/>
            <a:miter lim="800000"/>
            <a:headEnd/>
            <a:tailEnd/>
          </a:ln>
        </p:spPr>
      </p:pic>
      <p:sp>
        <p:nvSpPr>
          <p:cNvPr id="22529" name="Rectangle 1"/>
          <p:cNvSpPr>
            <a:spLocks noChangeArrowheads="1"/>
          </p:cNvSpPr>
          <p:nvPr/>
        </p:nvSpPr>
        <p:spPr bwMode="auto">
          <a:xfrm>
            <a:off x="323528" y="112277"/>
            <a:ext cx="3419872"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Członkinie tajnego towarzystwa detektywistycznego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Daisy</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Wells I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Hazel</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Wong</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wyjeżdżają na wakacje do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Fallingford</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rodzinnego domu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Daisy</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Na miejscu mama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Daisy</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wydaje podwieczorek z okazji urodzin córki, na który zaproszona jest cała rodzina, począwszy od ekscentrycznej ciotki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Saskii</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skończywszy  na niezwykle przystojnym wuju Feliksie. Niestety, wkrótce staje się jasne, że podwieczorek ma niewiele wspólnego z urodzinami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Daisy</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Jak grom z jasnego nieba spada na wszystkich informacja o tajemniczej chorobie, na jaką niespodziewanie zapada jeden z uczestników przyjęcia – a wszystko wskazuje na… truciznę! Czy aby na pewno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1" name="Picture 3" descr="683 Pies Detektyw Grafika Wektorowa, Clipartów i Ilustracji - 123RF"/>
          <p:cNvPicPr>
            <a:picLocks noChangeAspect="1" noChangeArrowheads="1"/>
          </p:cNvPicPr>
          <p:nvPr/>
        </p:nvPicPr>
        <p:blipFill>
          <a:blip r:embed="rId3" cstate="print"/>
          <a:srcRect/>
          <a:stretch>
            <a:fillRect/>
          </a:stretch>
        </p:blipFill>
        <p:spPr bwMode="auto">
          <a:xfrm>
            <a:off x="467544" y="4509120"/>
            <a:ext cx="3059832" cy="218268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16E/9788365122391.jpg"/>
          <p:cNvPicPr/>
          <p:nvPr/>
        </p:nvPicPr>
        <p:blipFill>
          <a:blip r:embed="rId2" cstate="print"/>
          <a:srcRect/>
          <a:stretch>
            <a:fillRect/>
          </a:stretch>
        </p:blipFill>
        <p:spPr bwMode="auto">
          <a:xfrm>
            <a:off x="251520" y="188640"/>
            <a:ext cx="4752527" cy="6460230"/>
          </a:xfrm>
          <a:prstGeom prst="rect">
            <a:avLst/>
          </a:prstGeom>
          <a:noFill/>
          <a:ln w="9525">
            <a:noFill/>
            <a:miter lim="800000"/>
            <a:headEnd/>
            <a:tailEnd/>
          </a:ln>
        </p:spPr>
      </p:pic>
      <p:sp>
        <p:nvSpPr>
          <p:cNvPr id="35841" name="Rectangle 1"/>
          <p:cNvSpPr>
            <a:spLocks noChangeArrowheads="1"/>
          </p:cNvSpPr>
          <p:nvPr/>
        </p:nvSpPr>
        <p:spPr bwMode="auto">
          <a:xfrm>
            <a:off x="5148064" y="224934"/>
            <a:ext cx="367240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Fuks zawsze był sam. Stronił od towarzystwa, bo wiedział, że jeśli chce na kogoś liczyć, powinien liczyć na siebie. Jest mieszańcem o złotej sierści, która jednak nie przykuwa uwagi Długonogich, a przynajmniej nie na dłuższą metę. Nie potrzebuje przyjaciół ani nawet znajomych, ponieważ wszędzie podąża własnymi ścieżkami. W ten sposób może iść dokładnie, gdzie chce i kiedy chce. Ma zaufanie tylko i wyłącznie do swojego instynktu, ponieważ wie, że ON jeden nigdy go nie zawiedzie. Wie doskonale, że inne psy utworzyły sfory, dzięki którym łatwiej im przetrwać, jednak nie czuje potrzeby wiązania się z żadną z nich. W końcu jest samowystarczalny.</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To właśnie wtedy ziemia się rozstąpiła, a i samo schronienie Fuksa, Dom Pułapka, obrócił się w pył. Fuks musi jednak żyć dalej i jakoś sobie radzić. Tymczasem niemal cała dostępna w naturze woda została skażona, a jedzenia powoli zaczyna brakować. Jego jedyną nadzieją jest zjednoczenie się z grupą podobnych wyrzutków, wśród których znajduje się także jego siostra, Bella.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Czy pies indywidualista zdoła przetrwać w zespole? Czy da radę wraz z nowymi znajomymi zawalczyć o lepsze jutro?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AKIET Sfora 1 - 4 KOMPLET Erin Hunter Tytuł Sfora 1 Opuszczone miasto"/>
          <p:cNvPicPr>
            <a:picLocks noChangeAspect="1" noChangeArrowheads="1"/>
          </p:cNvPicPr>
          <p:nvPr/>
        </p:nvPicPr>
        <p:blipFill>
          <a:blip r:embed="rId2" cstate="print"/>
          <a:srcRect/>
          <a:stretch>
            <a:fillRect/>
          </a:stretch>
        </p:blipFill>
        <p:spPr bwMode="auto">
          <a:xfrm>
            <a:off x="323528" y="260648"/>
            <a:ext cx="4392488" cy="6210301"/>
          </a:xfrm>
          <a:prstGeom prst="rect">
            <a:avLst/>
          </a:prstGeom>
          <a:noFill/>
        </p:spPr>
      </p:pic>
      <p:sp>
        <p:nvSpPr>
          <p:cNvPr id="3" name="Prostokąt 2"/>
          <p:cNvSpPr/>
          <p:nvPr/>
        </p:nvSpPr>
        <p:spPr>
          <a:xfrm>
            <a:off x="4860032" y="836712"/>
            <a:ext cx="3960440" cy="3108543"/>
          </a:xfrm>
          <a:prstGeom prst="rect">
            <a:avLst/>
          </a:prstGeom>
        </p:spPr>
        <p:txBody>
          <a:bodyPr wrap="square">
            <a:spAutoFit/>
          </a:bodyPr>
          <a:lstStyle/>
          <a:p>
            <a:pPr algn="just"/>
            <a:r>
              <a:rPr lang="pl-PL" sz="1400" dirty="0" smtClean="0">
                <a:latin typeface="Arial" pitchFamily="34" charset="0"/>
                <a:cs typeface="Arial" pitchFamily="34" charset="0"/>
              </a:rPr>
              <a:t>	Fuks </a:t>
            </a:r>
            <a:r>
              <a:rPr lang="pl-PL" sz="1400" dirty="0">
                <a:latin typeface="Arial" pitchFamily="34" charset="0"/>
                <a:cs typeface="Arial" pitchFamily="34" charset="0"/>
              </a:rPr>
              <a:t>wie, że po brutalnym ataku na Sforę w Obrożach i Dziką Sforę, psy muszą działać razem</a:t>
            </a:r>
          </a:p>
          <a:p>
            <a:pPr algn="just"/>
            <a:r>
              <a:rPr lang="pl-PL" sz="1400" dirty="0">
                <a:latin typeface="Arial" pitchFamily="34" charset="0"/>
                <a:cs typeface="Arial" pitchFamily="34" charset="0"/>
              </a:rPr>
              <a:t>Alfa Dzikiej Sfory niechętnie zgadza się, by dołączyła do nich Bella i pozostali członkowie Sfory w Obrożach, jednak Fuks – szpieg – przypłacił tę rolę wyrzuceniem ze sfory i zakazem powrotu.</a:t>
            </a:r>
          </a:p>
          <a:p>
            <a:pPr algn="just"/>
            <a:r>
              <a:rPr lang="pl-PL" sz="1400" dirty="0">
                <a:latin typeface="Arial" pitchFamily="34" charset="0"/>
                <a:cs typeface="Arial" pitchFamily="34" charset="0"/>
              </a:rPr>
              <a:t>Fuks stara się odnaleźć szczęście w zwróconej mu wolności, jednak samotne życie w lesie i zrujnowanym mieście daje mu się we znaki. Po raz pierwszy od Wielkiego Warczenia marzy o tym, by mieć u swego boku inne psy. Ale może być na to za późno...</a:t>
            </a:r>
          </a:p>
        </p:txBody>
      </p:sp>
      <p:pic>
        <p:nvPicPr>
          <p:cNvPr id="4" name="Picture 3" descr="Wykrojnik - Cheery Lynn - Snowflake Delight 2 - B609 śnieżynka | [75797] -  sklepik Na Strychu"/>
          <p:cNvPicPr>
            <a:picLocks noChangeAspect="1" noChangeArrowheads="1"/>
          </p:cNvPicPr>
          <p:nvPr/>
        </p:nvPicPr>
        <p:blipFill>
          <a:blip r:embed="rId3" cstate="print"/>
          <a:srcRect/>
          <a:stretch>
            <a:fillRect/>
          </a:stretch>
        </p:blipFill>
        <p:spPr bwMode="auto">
          <a:xfrm>
            <a:off x="5724128" y="4437112"/>
            <a:ext cx="1800200" cy="1800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0DB/56018001350KS.jpg"/>
          <p:cNvPicPr/>
          <p:nvPr/>
        </p:nvPicPr>
        <p:blipFill>
          <a:blip r:embed="rId2" cstate="print"/>
          <a:srcRect/>
          <a:stretch>
            <a:fillRect/>
          </a:stretch>
        </p:blipFill>
        <p:spPr bwMode="auto">
          <a:xfrm>
            <a:off x="4716016" y="260648"/>
            <a:ext cx="4032448" cy="6381328"/>
          </a:xfrm>
          <a:prstGeom prst="rect">
            <a:avLst/>
          </a:prstGeom>
          <a:noFill/>
          <a:ln w="9525">
            <a:noFill/>
            <a:miter lim="800000"/>
            <a:headEnd/>
            <a:tailEnd/>
          </a:ln>
        </p:spPr>
      </p:pic>
      <p:sp>
        <p:nvSpPr>
          <p:cNvPr id="36865" name="Rectangle 1"/>
          <p:cNvSpPr>
            <a:spLocks noChangeArrowheads="1"/>
          </p:cNvSpPr>
          <p:nvPr/>
        </p:nvSpPr>
        <p:spPr bwMode="auto">
          <a:xfrm>
            <a:off x="179512" y="332656"/>
            <a:ext cx="432048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Czy zdołałbyś przetrwać w dziczy, zdany na własne siły, gdyby wszyscy dookoła próbowali wykończyć cię za wszelką cenę?</a:t>
            </a: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Na ruinach dawnej Ameryki Północnej rozciąga się państwo Panem, z imponującym Kapitolem otoczonym przez dwanaście dystryktów. Okrutne władze stolicy zmuszają podległe sobie rejony do składania upiornej daniny. Raz w roku każdy dystrykt musi dostarczyć chłopca i dziewczynę między dwunastym a osiemnastym rokiem życia, by wzięli udział w Głodowych Igrzyskach, turnieju na śmierć i życie, transmitowanym na żywo przez telewizję. Bohaterką, a jednocześnie narratorką książki jest szesnastoletnia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Katniss</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Everdeen</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która mieszka z matką i młodszą siostrą w jednym z najbiedniejszych dystryktów nowego państwa. </a:t>
            </a:r>
            <a:r>
              <a:rPr kumimoji="0" lang="pl-PL" sz="1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Katniss</a:t>
            </a:r>
            <a:r>
              <a:rPr kumimoji="0" lang="pl-PL"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po śmierci ojca jest głową rodziny – musi troszczyć się, by zapewnić byt młodszej siostrze i chorej matce, a to prawdziwa walka o przetrwanie... Jest to nowe wydanie w okładce z akcentem filmowym zbiegające się z ekranizacją I części trylogii.</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Wykrojnik - Cheery Lynn - Snowflake Delight 2 - B609 śnieżynka | [75797] -  sklepik Na Strychu"/>
          <p:cNvPicPr>
            <a:picLocks noChangeAspect="1" noChangeArrowheads="1"/>
          </p:cNvPicPr>
          <p:nvPr/>
        </p:nvPicPr>
        <p:blipFill>
          <a:blip r:embed="rId3" cstate="print"/>
          <a:srcRect/>
          <a:stretch>
            <a:fillRect/>
          </a:stretch>
        </p:blipFill>
        <p:spPr bwMode="auto">
          <a:xfrm>
            <a:off x="1259632" y="5373216"/>
            <a:ext cx="1296144" cy="12961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8FD/9788366136663.jpg"/>
          <p:cNvPicPr/>
          <p:nvPr/>
        </p:nvPicPr>
        <p:blipFill>
          <a:blip r:embed="rId2" cstate="print"/>
          <a:srcRect/>
          <a:stretch>
            <a:fillRect/>
          </a:stretch>
        </p:blipFill>
        <p:spPr bwMode="auto">
          <a:xfrm>
            <a:off x="323528" y="188640"/>
            <a:ext cx="4248472" cy="6480720"/>
          </a:xfrm>
          <a:prstGeom prst="rect">
            <a:avLst/>
          </a:prstGeom>
          <a:noFill/>
          <a:ln w="9525">
            <a:noFill/>
            <a:miter lim="800000"/>
            <a:headEnd/>
            <a:tailEnd/>
          </a:ln>
        </p:spPr>
      </p:pic>
      <p:sp>
        <p:nvSpPr>
          <p:cNvPr id="37889" name="Rectangle 1"/>
          <p:cNvSpPr>
            <a:spLocks noChangeArrowheads="1"/>
          </p:cNvSpPr>
          <p:nvPr/>
        </p:nvSpPr>
        <p:spPr bwMode="auto">
          <a:xfrm>
            <a:off x="4788024" y="764123"/>
            <a:ext cx="396044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Woodwalkers</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to seria książek fantasy skierowana do młodzieży, stworzona przez niemiecką powieściopisarkę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Katję</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Brandis</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Głównymi bohaterami cyklu są tajemnicze młode istoty –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przemieńcy</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którzy opuszczają swój świat, by zadomowić się wśród ludzi…</a:t>
            </a:r>
            <a:b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b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Tajemnica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Holly</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Carag</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ma za sobą pierwsze wyprawy edukacyjne i wciąż uczęszcza do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Clearwater</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High. W jego życiu wiele się zmieniło, a jego były wróg stał się jego przyjacielem. Jednak spokojne życie burzą kolejne dziwne zdarzenia, jak np. kradzież w banku. Nie daje to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Caragowi</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spokoju i chłopak próbuje rozwikłać tę zagadkę...</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3" name="Picture 5" descr="Picture menu"/>
          <p:cNvPicPr>
            <a:picLocks noChangeAspect="1" noChangeArrowheads="1"/>
          </p:cNvPicPr>
          <p:nvPr/>
        </p:nvPicPr>
        <p:blipFill>
          <a:blip r:embed="rId3" cstate="print"/>
          <a:srcRect/>
          <a:stretch>
            <a:fillRect/>
          </a:stretch>
        </p:blipFill>
        <p:spPr bwMode="auto">
          <a:xfrm>
            <a:off x="5652120" y="4221088"/>
            <a:ext cx="2057400" cy="22193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6B1/55947000153KS.jpg"/>
          <p:cNvPicPr/>
          <p:nvPr/>
        </p:nvPicPr>
        <p:blipFill>
          <a:blip r:embed="rId2" cstate="print"/>
          <a:srcRect/>
          <a:stretch>
            <a:fillRect/>
          </a:stretch>
        </p:blipFill>
        <p:spPr bwMode="auto">
          <a:xfrm>
            <a:off x="4860032" y="188640"/>
            <a:ext cx="3816424" cy="6408712"/>
          </a:xfrm>
          <a:prstGeom prst="rect">
            <a:avLst/>
          </a:prstGeom>
          <a:noFill/>
          <a:ln w="9525">
            <a:noFill/>
            <a:miter lim="800000"/>
            <a:headEnd/>
            <a:tailEnd/>
          </a:ln>
        </p:spPr>
      </p:pic>
      <p:sp>
        <p:nvSpPr>
          <p:cNvPr id="38913" name="Rectangle 1"/>
          <p:cNvSpPr>
            <a:spLocks noChangeArrowheads="1"/>
          </p:cNvSpPr>
          <p:nvPr/>
        </p:nvSpPr>
        <p:spPr bwMode="auto">
          <a:xfrm>
            <a:off x="323528" y="440959"/>
            <a:ext cx="4392488"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Książka z błyskotliwym humorem oraz wielką dozą groteski opowiada o zadziwiającym świecie maszyn, w którym wszystko może się zdarzyć, a na bohaterów czeka wiele niesamowitych wydarzeń i nieoczekiwanych zwrotów akcji.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Maszyny obdarzone są ludzkimi cechami - w tym odległym, wyimaginowanym świecie żyją zarówno roboty, które są wrażliwe oraz pełne współczucia, jak również te mniej przyjazne, które chcą za wszelką cenę rządzić oraz sterować innymi.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Lem w swojej książce umieścił przekrój typowego społeczeństwa oraz typowych, ludzkich doświadczeń. To właśnie te cechy sprawiają, że książka cieszy się tak dużą popularnością i czytelnik w każdym wieku wyniesie z niej wiele cennych spostrzeżeń.</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AutoShape 3" descr="Girl robot clipart clipart kid - Cliparting.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8917" name="AutoShape 5" descr="Girl robot clipart clipart kid - Cliparting.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8919" name="AutoShape 7" descr="Girl robot clipart clipart kid - Cliparting.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8923" name="Picture 11" descr="Naklejka funny robot cartoon comic character na wymiar • robot, droid,  android • REDRO.pl"/>
          <p:cNvPicPr>
            <a:picLocks noChangeAspect="1" noChangeArrowheads="1"/>
          </p:cNvPicPr>
          <p:nvPr/>
        </p:nvPicPr>
        <p:blipFill>
          <a:blip r:embed="rId3" cstate="print"/>
          <a:srcRect/>
          <a:stretch>
            <a:fillRect/>
          </a:stretch>
        </p:blipFill>
        <p:spPr bwMode="auto">
          <a:xfrm>
            <a:off x="1619672" y="3933056"/>
            <a:ext cx="2232248" cy="27317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ZS_Zolynia\Desktop\9788328158849.jpg"/>
          <p:cNvPicPr/>
          <p:nvPr/>
        </p:nvPicPr>
        <p:blipFill>
          <a:blip r:embed="rId2" cstate="print"/>
          <a:srcRect/>
          <a:stretch>
            <a:fillRect/>
          </a:stretch>
        </p:blipFill>
        <p:spPr bwMode="auto">
          <a:xfrm>
            <a:off x="539552" y="260648"/>
            <a:ext cx="4608512" cy="5937051"/>
          </a:xfrm>
          <a:prstGeom prst="rect">
            <a:avLst/>
          </a:prstGeom>
          <a:noFill/>
          <a:ln w="9525">
            <a:noFill/>
            <a:miter lim="800000"/>
            <a:headEnd/>
            <a:tailEnd/>
          </a:ln>
        </p:spPr>
      </p:pic>
      <p:sp>
        <p:nvSpPr>
          <p:cNvPr id="14337" name="Rectangle 1"/>
          <p:cNvSpPr>
            <a:spLocks noChangeArrowheads="1"/>
          </p:cNvSpPr>
          <p:nvPr/>
        </p:nvSpPr>
        <p:spPr bwMode="auto">
          <a:xfrm>
            <a:off x="5292080" y="764704"/>
            <a:ext cx="35283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Rzymianie wpadają na doskonały pomysł pokonania niezwyciężonych Galów.</a:t>
            </a:r>
            <a:endParaRPr kumimoji="0" lang="pl-PL"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Postanawiają wybudować wokół wioski palisadę odcinającą jej mieszkańców od świata zewnętrznego i w ten sposób zmusić ich do kapitulacji. </a:t>
            </a:r>
            <a:r>
              <a:rPr kumimoji="0" lang="pl-PL" sz="140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Asteriks</a:t>
            </a:r>
            <a:r>
              <a:rPr kumimoji="0" lang="pl-PL" sz="140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zakłada się z Rzymianami, że mimo przeszkody uda mu się zwiedzić całą Galię i z każdego miejsca przywieźć jakiś specjał. </a:t>
            </a:r>
            <a:endParaRPr kumimoji="0" lang="pl-PL"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I rzeczywiście, bez wielkich przeszkód </a:t>
            </a:r>
            <a:r>
              <a:rPr kumimoji="0" lang="pl-PL" sz="140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Asteriks</a:t>
            </a:r>
            <a:r>
              <a:rPr kumimoji="0" lang="pl-PL" sz="140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razem z </a:t>
            </a:r>
            <a:r>
              <a:rPr kumimoji="0" lang="pl-PL" sz="140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Obeliksem</a:t>
            </a:r>
            <a:r>
              <a:rPr kumimoji="0" lang="pl-PL" sz="140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wyruszają w niezwykłą podróż. Jedynym utrudnieniem w czasie drogi są rzymskie patrole, które próbują pokrzyżować im plany.</a:t>
            </a:r>
            <a:endParaRPr kumimoji="0" lang="pl-PL" sz="1400" i="0" u="none" strike="noStrike" cap="none" normalizeH="0" baseline="0" dirty="0" smtClean="0">
              <a:ln>
                <a:noFill/>
              </a:ln>
              <a:solidFill>
                <a:schemeClr val="tx1"/>
              </a:solidFill>
              <a:effectLst/>
              <a:latin typeface="Arial" pitchFamily="34" charset="0"/>
              <a:cs typeface="Arial" pitchFamily="34" charset="0"/>
            </a:endParaRPr>
          </a:p>
        </p:txBody>
      </p:sp>
      <p:pic>
        <p:nvPicPr>
          <p:cNvPr id="14339" name="Picture 3" descr="Śnieżynka niebieska ikona (PSD) Obrazek"/>
          <p:cNvPicPr>
            <a:picLocks noChangeAspect="1" noChangeArrowheads="1"/>
          </p:cNvPicPr>
          <p:nvPr/>
        </p:nvPicPr>
        <p:blipFill>
          <a:blip r:embed="rId3" cstate="print"/>
          <a:srcRect/>
          <a:stretch>
            <a:fillRect/>
          </a:stretch>
        </p:blipFill>
        <p:spPr bwMode="auto">
          <a:xfrm>
            <a:off x="5940152" y="4221088"/>
            <a:ext cx="2243741" cy="16828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ZS_Zolynia\Desktop\9788328160873.jpg"/>
          <p:cNvPicPr/>
          <p:nvPr/>
        </p:nvPicPr>
        <p:blipFill>
          <a:blip r:embed="rId2" cstate="print"/>
          <a:srcRect/>
          <a:stretch>
            <a:fillRect/>
          </a:stretch>
        </p:blipFill>
        <p:spPr bwMode="auto">
          <a:xfrm>
            <a:off x="4067944" y="188640"/>
            <a:ext cx="4607339" cy="6336704"/>
          </a:xfrm>
          <a:prstGeom prst="rect">
            <a:avLst/>
          </a:prstGeom>
          <a:noFill/>
          <a:ln w="9525">
            <a:noFill/>
            <a:miter lim="800000"/>
            <a:headEnd/>
            <a:tailEnd/>
          </a:ln>
        </p:spPr>
      </p:pic>
      <p:sp>
        <p:nvSpPr>
          <p:cNvPr id="15361" name="Rectangle 1"/>
          <p:cNvSpPr>
            <a:spLocks noChangeArrowheads="1"/>
          </p:cNvSpPr>
          <p:nvPr/>
        </p:nvSpPr>
        <p:spPr bwMode="auto">
          <a:xfrm>
            <a:off x="179512" y="2636912"/>
            <a:ext cx="352839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Asteriks</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i Gryf" to najnowsza odsłona przygód dzielnych Galów. W odległej Sarmacji żyje ponoć tajemnicza istota zwana gryfem. Posiadanie gryfa jest wielkim marzeniem Juliusza Cezara.</a:t>
            </a:r>
            <a:b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b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Asteriks</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i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Obeliks</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szykują się do kolejnej wyprawy. Ma jej przewodzić najsłynniejszy z galijskich druidów,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Panoramiks</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a:t>
            </a:r>
            <a:r>
              <a:rPr lang="pl-PL" sz="1400" dirty="0" smtClean="0">
                <a:solidFill>
                  <a:srgbClr val="252525"/>
                </a:solidFill>
                <a:latin typeface="Arial" pitchFamily="34" charset="0"/>
                <a:ea typeface="Calibri" pitchFamily="34" charset="0"/>
                <a:cs typeface="Arial" pitchFamily="34" charset="0"/>
              </a:rPr>
              <a:t/>
            </a:r>
            <a:br>
              <a:rPr lang="pl-PL" sz="1400" dirty="0" smtClean="0">
                <a:solidFill>
                  <a:srgbClr val="252525"/>
                </a:solidFill>
                <a:latin typeface="Arial" pitchFamily="34" charset="0"/>
                <a:ea typeface="Calibri" pitchFamily="34" charset="0"/>
                <a:cs typeface="Arial" pitchFamily="34" charset="0"/>
              </a:rPr>
            </a:b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Celem wyprawy jest odległa Sarmacja. Dzielni Galowie pragną ochronić tamtejszego szamana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Akiedystrawę</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przyjaciela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Panoramiksa</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Tymczasem Juliusz Cezar również wysyła swoich legionistów do Sarmacji. Mają oni schwytać gryfa: tajemniczą istotę, która zapewni Cezarowi wzmocnienie władzy.</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descr="Wykrojnik - Cheery Lynn - Snowflake Delight 2 - B609 śnieżynka | [75797] -  sklepik Na Strychu"/>
          <p:cNvPicPr>
            <a:picLocks noChangeAspect="1" noChangeArrowheads="1"/>
          </p:cNvPicPr>
          <p:nvPr/>
        </p:nvPicPr>
        <p:blipFill>
          <a:blip r:embed="rId3" cstate="print"/>
          <a:srcRect/>
          <a:stretch>
            <a:fillRect/>
          </a:stretch>
        </p:blipFill>
        <p:spPr bwMode="auto">
          <a:xfrm>
            <a:off x="1115616" y="548680"/>
            <a:ext cx="1800200" cy="18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ZS_Zolynia\Desktop\978832815982233.jpg"/>
          <p:cNvPicPr/>
          <p:nvPr/>
        </p:nvPicPr>
        <p:blipFill>
          <a:blip r:embed="rId2" cstate="print"/>
          <a:srcRect/>
          <a:stretch>
            <a:fillRect/>
          </a:stretch>
        </p:blipFill>
        <p:spPr bwMode="auto">
          <a:xfrm>
            <a:off x="323528" y="332656"/>
            <a:ext cx="4608512" cy="6128661"/>
          </a:xfrm>
          <a:prstGeom prst="rect">
            <a:avLst/>
          </a:prstGeom>
          <a:noFill/>
          <a:ln w="9525">
            <a:noFill/>
            <a:miter lim="800000"/>
            <a:headEnd/>
            <a:tailEnd/>
          </a:ln>
        </p:spPr>
      </p:pic>
      <p:sp>
        <p:nvSpPr>
          <p:cNvPr id="16385" name="Rectangle 1"/>
          <p:cNvSpPr>
            <a:spLocks noChangeArrowheads="1"/>
          </p:cNvSpPr>
          <p:nvPr/>
        </p:nvSpPr>
        <p:spPr bwMode="auto">
          <a:xfrm>
            <a:off x="5148064" y="159024"/>
            <a:ext cx="38164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"Kajko i Kokosz. Szkoła latania" to pierwszy wydany w formie albumu komiks o przygodach słowiańskich wojowników, którzy dzielnie bronią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Mirmiłowa</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W tej części komiksu nie zabraknie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Łamignata</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który narzeka na brak sił. Z pomocą rusza jego małżonka, czarownica Jaga.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Łamignat</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otrzymuje od niej czarodziejską fujarkę, kora ma zapewnić mu nadludzkie moce. Podczas, gdy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Łamignat</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sprawdza, czy podarunek od żony rzeczywiście ma jakieś magiczne moce, w lesie pojawia się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Mirmił</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wracający z polowania, razem ze swoimi dzielnymi wojami. Kajko i Kokosz strzegą grodu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Mirmiłów</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z którego wyganiają intruzów. Wkrótce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Mirmił</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postanawia opanować sztukę latania na miotle. Pełna humoru opowieść wyróżniająca się barwną oprawą graficzną to wspaniały sposób na udaną rozrywkę.</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Pełna humoru graficzna opowieść dla prawdziwych miłośników “Kajka i Kokosza”, jednej z najsławniejszych polskich serii komiksowych o przygodach dwóch słowiańskich wojów. </a:t>
            </a:r>
            <a:endParaRPr kumimoji="0" lang="pl-PL" sz="1400" b="0" i="0" u="none" strike="noStrike" cap="none" normalizeH="0" baseline="0" dirty="0" smtClean="0">
              <a:ln>
                <a:noFill/>
              </a:ln>
              <a:effectLst/>
              <a:latin typeface="Arial" pitchFamily="34" charset="0"/>
              <a:cs typeface="Arial" pitchFamily="34" charset="0"/>
            </a:endParaRPr>
          </a:p>
        </p:txBody>
      </p:sp>
      <p:pic>
        <p:nvPicPr>
          <p:cNvPr id="16387" name="Picture 3" descr="Śnieżynka niebieska ikona (PSD) Obrazek"/>
          <p:cNvPicPr>
            <a:picLocks noChangeAspect="1" noChangeArrowheads="1"/>
          </p:cNvPicPr>
          <p:nvPr/>
        </p:nvPicPr>
        <p:blipFill>
          <a:blip r:embed="rId3" cstate="print"/>
          <a:srcRect/>
          <a:stretch>
            <a:fillRect/>
          </a:stretch>
        </p:blipFill>
        <p:spPr bwMode="auto">
          <a:xfrm>
            <a:off x="7164288" y="5445224"/>
            <a:ext cx="1728192" cy="12961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C65/@9788375515657_31.jpg"/>
          <p:cNvPicPr/>
          <p:nvPr/>
        </p:nvPicPr>
        <p:blipFill>
          <a:blip r:embed="rId2" cstate="print"/>
          <a:srcRect/>
          <a:stretch>
            <a:fillRect/>
          </a:stretch>
        </p:blipFill>
        <p:spPr bwMode="auto">
          <a:xfrm>
            <a:off x="395536" y="188640"/>
            <a:ext cx="5328592" cy="6048672"/>
          </a:xfrm>
          <a:prstGeom prst="rect">
            <a:avLst/>
          </a:prstGeom>
          <a:noFill/>
          <a:ln w="9525">
            <a:noFill/>
            <a:miter lim="800000"/>
            <a:headEnd/>
            <a:tailEnd/>
          </a:ln>
        </p:spPr>
      </p:pic>
      <p:sp>
        <p:nvSpPr>
          <p:cNvPr id="17409" name="Rectangle 1"/>
          <p:cNvSpPr>
            <a:spLocks noChangeArrowheads="1"/>
          </p:cNvSpPr>
          <p:nvPr/>
        </p:nvSpPr>
        <p:spPr bwMode="auto">
          <a:xfrm>
            <a:off x="5724128" y="1196752"/>
            <a:ext cx="2771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Dowcipne i mądre opowiadania, których akcja dzieje się w lesie, ogrodzie i na łące. Posłuchamy o tym, w jaki sposób odnalazł się zaginiony kapelusz pani Wrony, jakiego bohaterskiego czynu dokonał bojaźliwy </a:t>
            </a:r>
            <a:r>
              <a:rPr kumimoji="0" lang="pl-PL" sz="14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Wystraszek</a:t>
            </a: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poznamy historię niezwykłego małżeństwa bociana Mikołaja z piękna żabką i zobaczymy ogród, w którym zamieszkało NIC.</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1" name="Picture 3" descr="Różowej damy kapelusz ilustracja wektor. Ilustracja złożonej z klasyk -  42315743"/>
          <p:cNvPicPr>
            <a:picLocks noChangeAspect="1" noChangeArrowheads="1"/>
          </p:cNvPicPr>
          <p:nvPr/>
        </p:nvPicPr>
        <p:blipFill>
          <a:blip r:embed="rId3" cstate="print"/>
          <a:srcRect/>
          <a:stretch>
            <a:fillRect/>
          </a:stretch>
        </p:blipFill>
        <p:spPr bwMode="auto">
          <a:xfrm>
            <a:off x="5846965" y="4869160"/>
            <a:ext cx="2936796" cy="18722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FCE/9788382023985.jpg"/>
          <p:cNvPicPr/>
          <p:nvPr/>
        </p:nvPicPr>
        <p:blipFill>
          <a:blip r:embed="rId2" cstate="print"/>
          <a:srcRect/>
          <a:stretch>
            <a:fillRect/>
          </a:stretch>
        </p:blipFill>
        <p:spPr bwMode="auto">
          <a:xfrm>
            <a:off x="4644008" y="260648"/>
            <a:ext cx="4090825" cy="6084362"/>
          </a:xfrm>
          <a:prstGeom prst="rect">
            <a:avLst/>
          </a:prstGeom>
          <a:noFill/>
          <a:ln w="9525">
            <a:noFill/>
            <a:miter lim="800000"/>
            <a:headEnd/>
            <a:tailEnd/>
          </a:ln>
        </p:spPr>
      </p:pic>
      <p:sp>
        <p:nvSpPr>
          <p:cNvPr id="18433" name="Rectangle 1"/>
          <p:cNvSpPr>
            <a:spLocks noChangeArrowheads="1"/>
          </p:cNvSpPr>
          <p:nvPr/>
        </p:nvSpPr>
        <p:spPr bwMode="auto">
          <a:xfrm>
            <a:off x="539552" y="188640"/>
            <a:ext cx="38164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Przyjaźń jest podstawą szczęścia w życiu, ale nikt nigdy nie powiedział, że musi ona zaistnieć pomiędzy dwojgiem ludzi. "Słoń </a:t>
            </a:r>
            <a:r>
              <a:rPr kumimoji="0" lang="pl-PL" sz="12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Birara</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i </a:t>
            </a:r>
            <a:r>
              <a:rPr kumimoji="0" lang="pl-PL" sz="12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Amry</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są sobie niezwykle bliscy, a tragiczne wydarzenia sprawiają, że stają się dla siebie wszystkim, gdyż nic innego już im nie zostało. Jak potoczy się ich piękna i wzruszająca historia?</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Birara</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jest niezwykle inteligentnym słoniem, kt</a:t>
            </a:r>
            <a:r>
              <a:rPr kumimoji="0" lang="pl-PL" sz="1200" b="0" i="0" u="none" strike="noStrike" cap="none" normalizeH="0" baseline="0" dirty="0" smtClean="0">
                <a:ln>
                  <a:noFill/>
                </a:ln>
                <a:solidFill>
                  <a:srgbClr val="252525"/>
                </a:solidFill>
                <a:effectLst/>
                <a:latin typeface="Calibri"/>
                <a:ea typeface="Calibri" pitchFamily="34" charset="0"/>
                <a:cs typeface="Arial" pitchFamily="34" charset="0"/>
              </a:rPr>
              <a:t>ó</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ry ciężko pracuje, pomagając przy wyrębie drzew. Jest jednocześnie świetnym znawcą indyjskiej dżungli, co pomaga w codziennej nawigacji. Najczęściej zajmuje się nim dziadek </a:t>
            </a:r>
            <a:r>
              <a:rPr kumimoji="0" lang="pl-PL" sz="12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Amry'ego</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jednak pewnego dnia nagle umiera, co sprawia, że młody chłopak musi zostać poganiaczem, aby utrzymać swoją rodzinę.</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Ta historia jest nie tylko wzruszająca, ale też niezwykle ciekawa. </a:t>
            </a:r>
            <a:r>
              <a:rPr kumimoji="0" lang="pl-PL" sz="12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Birara</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i </a:t>
            </a:r>
            <a:r>
              <a:rPr kumimoji="0" lang="pl-PL" sz="12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Amry</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trafiają na dw</a:t>
            </a:r>
            <a:r>
              <a:rPr kumimoji="0" lang="pl-PL" sz="1200" b="0" i="0" u="none" strike="noStrike" cap="none" normalizeH="0" baseline="0" dirty="0" smtClean="0">
                <a:ln>
                  <a:noFill/>
                </a:ln>
                <a:solidFill>
                  <a:srgbClr val="252525"/>
                </a:solidFill>
                <a:effectLst/>
                <a:latin typeface="Calibri"/>
                <a:ea typeface="Calibri" pitchFamily="34" charset="0"/>
                <a:cs typeface="Arial" pitchFamily="34" charset="0"/>
              </a:rPr>
              <a:t>ó</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r maharadży, gdzie zaprzyjaźniają się z następcą tronu. Kr</a:t>
            </a:r>
            <a:r>
              <a:rPr kumimoji="0" lang="pl-PL" sz="1200" b="0" i="0" u="none" strike="noStrike" cap="none" normalizeH="0" baseline="0" dirty="0" smtClean="0">
                <a:ln>
                  <a:noFill/>
                </a:ln>
                <a:solidFill>
                  <a:srgbClr val="252525"/>
                </a:solidFill>
                <a:effectLst/>
                <a:latin typeface="Calibri"/>
                <a:ea typeface="Calibri" pitchFamily="34" charset="0"/>
                <a:cs typeface="Arial" pitchFamily="34" charset="0"/>
              </a:rPr>
              <a:t>ó</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lewicz </a:t>
            </a:r>
            <a:r>
              <a:rPr kumimoji="0" lang="pl-PL" sz="12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Nassur</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nie tylko ich lubi, ale zawdzięcza im życie. Jak doszło do tego momentu i co jeszcze czeka naszych bohater</a:t>
            </a:r>
            <a:r>
              <a:rPr kumimoji="0" lang="pl-PL" sz="1200" b="0" i="0" u="none" strike="noStrike" cap="none" normalizeH="0" baseline="0" dirty="0" smtClean="0">
                <a:ln>
                  <a:noFill/>
                </a:ln>
                <a:solidFill>
                  <a:srgbClr val="252525"/>
                </a:solidFill>
                <a:effectLst/>
                <a:latin typeface="Calibri"/>
                <a:ea typeface="Calibri" pitchFamily="34" charset="0"/>
                <a:cs typeface="Arial" pitchFamily="34" charset="0"/>
              </a:rPr>
              <a:t>ó</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w w świecie, kt</a:t>
            </a:r>
            <a:r>
              <a:rPr kumimoji="0" lang="pl-PL" sz="1200" b="0" i="0" u="none" strike="noStrike" cap="none" normalizeH="0" baseline="0" dirty="0" smtClean="0">
                <a:ln>
                  <a:noFill/>
                </a:ln>
                <a:solidFill>
                  <a:srgbClr val="252525"/>
                </a:solidFill>
                <a:effectLst/>
                <a:latin typeface="Calibri"/>
                <a:ea typeface="Calibri" pitchFamily="34" charset="0"/>
                <a:cs typeface="Arial" pitchFamily="34" charset="0"/>
              </a:rPr>
              <a:t>ó</a:t>
            </a:r>
            <a:r>
              <a:rPr kumimoji="0" lang="pl-PL" sz="12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ry sprowadził na nich tak wiele zła?</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5" name="Picture 3" descr="Bezpłatny Lucky Bamboo clipart w AI, SVG, EPS lub PSD"/>
          <p:cNvPicPr>
            <a:picLocks noChangeAspect="1" noChangeArrowheads="1"/>
          </p:cNvPicPr>
          <p:nvPr/>
        </p:nvPicPr>
        <p:blipFill>
          <a:blip r:embed="rId3" cstate="print"/>
          <a:srcRect/>
          <a:stretch>
            <a:fillRect/>
          </a:stretch>
        </p:blipFill>
        <p:spPr bwMode="auto">
          <a:xfrm>
            <a:off x="2987824" y="4365104"/>
            <a:ext cx="1618196" cy="2492896"/>
          </a:xfrm>
          <a:prstGeom prst="rect">
            <a:avLst/>
          </a:prstGeom>
          <a:noFill/>
        </p:spPr>
      </p:pic>
      <p:pic>
        <p:nvPicPr>
          <p:cNvPr id="6" name="Picture 3" descr="Bezpłatny Lucky Bamboo clipart w AI, SVG, EPS lub PSD"/>
          <p:cNvPicPr>
            <a:picLocks noChangeAspect="1" noChangeArrowheads="1"/>
          </p:cNvPicPr>
          <p:nvPr/>
        </p:nvPicPr>
        <p:blipFill>
          <a:blip r:embed="rId3" cstate="print"/>
          <a:srcRect/>
          <a:stretch>
            <a:fillRect/>
          </a:stretch>
        </p:blipFill>
        <p:spPr bwMode="auto">
          <a:xfrm>
            <a:off x="0" y="4365104"/>
            <a:ext cx="1618196" cy="2492896"/>
          </a:xfrm>
          <a:prstGeom prst="rect">
            <a:avLst/>
          </a:prstGeom>
          <a:noFill/>
        </p:spPr>
      </p:pic>
      <p:pic>
        <p:nvPicPr>
          <p:cNvPr id="7" name="Picture 3" descr="Bezpłatny Lucky Bamboo clipart w AI, SVG, EPS lub PSD"/>
          <p:cNvPicPr>
            <a:picLocks noChangeAspect="1" noChangeArrowheads="1"/>
          </p:cNvPicPr>
          <p:nvPr/>
        </p:nvPicPr>
        <p:blipFill>
          <a:blip r:embed="rId3" cstate="print"/>
          <a:srcRect/>
          <a:stretch>
            <a:fillRect/>
          </a:stretch>
        </p:blipFill>
        <p:spPr bwMode="auto">
          <a:xfrm>
            <a:off x="1547664" y="4365104"/>
            <a:ext cx="1618196" cy="24928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36F/9788375174496.jpg"/>
          <p:cNvPicPr/>
          <p:nvPr/>
        </p:nvPicPr>
        <p:blipFill>
          <a:blip r:embed="rId2" cstate="print"/>
          <a:srcRect/>
          <a:stretch>
            <a:fillRect/>
          </a:stretch>
        </p:blipFill>
        <p:spPr bwMode="auto">
          <a:xfrm>
            <a:off x="467544" y="476672"/>
            <a:ext cx="4032448" cy="5976664"/>
          </a:xfrm>
          <a:prstGeom prst="rect">
            <a:avLst/>
          </a:prstGeom>
          <a:noFill/>
          <a:ln w="9525">
            <a:noFill/>
            <a:miter lim="800000"/>
            <a:headEnd/>
            <a:tailEnd/>
          </a:ln>
        </p:spPr>
      </p:pic>
      <p:sp>
        <p:nvSpPr>
          <p:cNvPr id="19457" name="Rectangle 1"/>
          <p:cNvSpPr>
            <a:spLocks noChangeArrowheads="1"/>
          </p:cNvSpPr>
          <p:nvPr/>
        </p:nvSpPr>
        <p:spPr bwMode="auto">
          <a:xfrm>
            <a:off x="4716016" y="543451"/>
            <a:ext cx="417646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Nie znajdziemy tutaj popularnych bohaterów, ale zwykłych ludzi i dzieci. Co najważniejsze, obędzie się również bez przemocy, amoralnych zachowań i krzyków. Autorka skupiła się przede wszystkim na tym, aby dzieci z jej książeczki mogły dowiedzieć się nieco więcej o przyjaźni, sile miłości, tolerancji, akceptacji, zrozumieniu dla innych, wierze w siebie i wartości, jaką niesie za sobą rodzina.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Ważne jest, aby przy wyborze lektur i bajek dla dzieci nie kierować się tylko tym, aby miały ładne i kolorowe ilustracje. Tak naprawdę najbardziej istotną kwestią staje się sama treść, która powinna przekazywać o wiele więcej niż wyłącznie śmieszną historię. Tak właśnie dzieje się w przypadku "Mądrych bajek", autorstwa Agnieszki Antosiewicz.</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Wykrojnik - Cheery Lynn - Snowflake Delight 2 - B609 śnieżynka | [75797] -  sklepik Na Strychu"/>
          <p:cNvPicPr>
            <a:picLocks noChangeAspect="1" noChangeArrowheads="1"/>
          </p:cNvPicPr>
          <p:nvPr/>
        </p:nvPicPr>
        <p:blipFill>
          <a:blip r:embed="rId3" cstate="print"/>
          <a:srcRect/>
          <a:stretch>
            <a:fillRect/>
          </a:stretch>
        </p:blipFill>
        <p:spPr bwMode="auto">
          <a:xfrm>
            <a:off x="5724128" y="4437112"/>
            <a:ext cx="1800200" cy="18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DE0/9788376727882.jpg"/>
          <p:cNvPicPr/>
          <p:nvPr/>
        </p:nvPicPr>
        <p:blipFill>
          <a:blip r:embed="rId2" cstate="print"/>
          <a:srcRect/>
          <a:stretch>
            <a:fillRect/>
          </a:stretch>
        </p:blipFill>
        <p:spPr bwMode="auto">
          <a:xfrm>
            <a:off x="4211960" y="332656"/>
            <a:ext cx="4608512" cy="5956207"/>
          </a:xfrm>
          <a:prstGeom prst="rect">
            <a:avLst/>
          </a:prstGeom>
          <a:noFill/>
          <a:ln w="9525">
            <a:noFill/>
            <a:miter lim="800000"/>
            <a:headEnd/>
            <a:tailEnd/>
          </a:ln>
        </p:spPr>
      </p:pic>
      <p:sp>
        <p:nvSpPr>
          <p:cNvPr id="20481" name="Rectangle 1"/>
          <p:cNvSpPr>
            <a:spLocks noChangeArrowheads="1"/>
          </p:cNvSpPr>
          <p:nvPr/>
        </p:nvSpPr>
        <p:spPr bwMode="auto">
          <a:xfrm>
            <a:off x="107504" y="548099"/>
            <a:ext cx="403244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Pewnego dnia pisarz i jego syn goszczą w domu Elfa. Ma ON nie tylko wielkie uszy, ale równie wielkie serce. Jednak Elf to żadne magiczne stworzenie, jest to piesek przygarnięty ze schroniska, który od tej pory ma stać się jednym z członków rodziny. Początkowo jest ON bojaźliwy i niepewny, a zwykłe przedmioty codziennego użytku wywołują w nim poczucie strachu. Elf nie jest jednak z natury tchórzliwym psem, stawia czoła groźnemu zwierzowi i w ten sposób ratuje Czesława. Wykazuje się także odwagą, gdy pewnego dnia na osiedlu pojawia się złodziej. Niespodziewanie ujawnia swój instynkt tropicielski, aby pomóc w uchwyceniu przestępcy.</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Jest jednak coś, co bardzo trapi czworonoga, wciąż tęskni za swoją siostrą Erką, która pozostała w schronisku. Nie pomagają nawet spacery z właścicielem i spotkania z suczką Lindą, nic nie pozwala mu o tym zapomnieć. Czy właściciele znajdą jakiś sposób na przygnębionego Elfa? Czy kudłaty przyjaciel odzyska radość pieskiego życia?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"Sposób na Elfa" to zabawna historia, która przybliży Twojemu dziecku zalety adopcji psa ze schroniska, proces oswajania zwierzaka z nowym otoczeniem oraz zwyczaje psów.</a:t>
            </a:r>
            <a:r>
              <a:rPr kumimoji="0" lang="pl-PL" sz="1400" b="0" i="0" u="none" strike="noStrike" cap="none" normalizeH="0" dirty="0" smtClean="0">
                <a:ln>
                  <a:noFill/>
                </a:ln>
                <a:solidFill>
                  <a:srgbClr val="252525"/>
                </a:solidFill>
                <a:effectLst/>
                <a:latin typeface="Arial" pitchFamily="34" charset="0"/>
                <a:ea typeface="Calibri" pitchFamily="34" charset="0"/>
                <a:cs typeface="Arial" pitchFamily="34" charset="0"/>
              </a:rPr>
              <a:t>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bigimg.taniaksiazka.pl/images/popups/002/9788376728841.jpg"/>
          <p:cNvPicPr/>
          <p:nvPr/>
        </p:nvPicPr>
        <p:blipFill>
          <a:blip r:embed="rId2" cstate="print"/>
          <a:srcRect/>
          <a:stretch>
            <a:fillRect/>
          </a:stretch>
        </p:blipFill>
        <p:spPr bwMode="auto">
          <a:xfrm>
            <a:off x="467544" y="188640"/>
            <a:ext cx="4448655" cy="6407936"/>
          </a:xfrm>
          <a:prstGeom prst="rect">
            <a:avLst/>
          </a:prstGeom>
          <a:noFill/>
          <a:ln w="9525">
            <a:noFill/>
            <a:miter lim="800000"/>
            <a:headEnd/>
            <a:tailEnd/>
          </a:ln>
        </p:spPr>
      </p:pic>
      <p:sp>
        <p:nvSpPr>
          <p:cNvPr id="21505" name="Rectangle 1"/>
          <p:cNvSpPr>
            <a:spLocks noChangeArrowheads="1"/>
          </p:cNvSpPr>
          <p:nvPr/>
        </p:nvSpPr>
        <p:spPr bwMode="auto">
          <a:xfrm>
            <a:off x="5004048" y="836712"/>
            <a:ext cx="388843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Elf to pies, którego pokochała cała Polska. W każdym tomie swoich przygód pies wraz ze Swoimi natykają się w kryminalno-detektywistyczną zagadkę i otwierają śledztwo.</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W tej części przygód Elf ze swoimi poszukują testamentu wuja Leona. </a:t>
            </a:r>
            <a:endParaRPr lang="pl-PL" sz="1400" dirty="0">
              <a:solidFill>
                <a:srgbClr val="252525"/>
              </a:solidFill>
              <a:latin typeface="Arial" pitchFamily="34" charset="0"/>
              <a:ea typeface="Calibri"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Co odkrywają jakąś skrytkę, to jest w niej liścik: „A kuku, szukajcie dalej, pacany”. Nikogo jednak nie śmieszą te żarty starszego pana – jeśli nie znajdą testamentu do piątku, pieniądze na schronisko dla zwierząt przepadną.</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Przeczytajcie o emocjonujących poszukiwaniach Dużego, Młodego i Elfa, psa o gołębim sercu.</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3" descr="Dog Sniffing Smell Vector Images (41)"/>
          <p:cNvPicPr>
            <a:picLocks noChangeAspect="1" noChangeArrowheads="1"/>
          </p:cNvPicPr>
          <p:nvPr/>
        </p:nvPicPr>
        <p:blipFill>
          <a:blip r:embed="rId3" cstate="print"/>
          <a:srcRect/>
          <a:stretch>
            <a:fillRect/>
          </a:stretch>
        </p:blipFill>
        <p:spPr bwMode="auto">
          <a:xfrm>
            <a:off x="5364088" y="4293096"/>
            <a:ext cx="2266950" cy="23812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56</TotalTime>
  <Words>1354</Words>
  <Application>Microsoft Office PowerPoint</Application>
  <PresentationFormat>Pokaz na ekranie (4:3)</PresentationFormat>
  <Paragraphs>34</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Kapitał</vt:lpstr>
      <vt:lpstr>FERIE  Z KSIĄŻKĄ</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FERIE  Z KSIĄŻKĄ</dc:title>
  <dc:creator>ZS_Zolynia</dc:creator>
  <cp:lastModifiedBy>Joanna Sobuś</cp:lastModifiedBy>
  <cp:revision>12</cp:revision>
  <dcterms:created xsi:type="dcterms:W3CDTF">2022-01-13T19:25:48Z</dcterms:created>
  <dcterms:modified xsi:type="dcterms:W3CDTF">2022-02-03T19:47:04Z</dcterms:modified>
</cp:coreProperties>
</file>