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685EC1BB-96A9-4EC2-B5B1-C995F521E3C2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4660"/>
  </p:normalViewPr>
  <p:slideViewPr>
    <p:cSldViewPr>
      <p:cViewPr varScale="1">
        <p:scale>
          <a:sx n="70" d="100"/>
          <a:sy n="70" d="100"/>
        </p:scale>
        <p:origin x="-864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3E23-4421-46A3-BEED-2F15B469966F}" type="datetimeFigureOut">
              <a:rPr lang="pl-PL" smtClean="0"/>
              <a:t>2014-11-23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ADAC-9F4E-4749-AE31-9868D1470BF5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3E23-4421-46A3-BEED-2F15B469966F}" type="datetimeFigureOut">
              <a:rPr lang="pl-PL" smtClean="0"/>
              <a:t>2014-11-23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ADAC-9F4E-4749-AE31-9868D1470BF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3E23-4421-46A3-BEED-2F15B469966F}" type="datetimeFigureOut">
              <a:rPr lang="pl-PL" smtClean="0"/>
              <a:t>2014-11-23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ADAC-9F4E-4749-AE31-9868D1470BF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3E23-4421-46A3-BEED-2F15B469966F}" type="datetimeFigureOut">
              <a:rPr lang="pl-PL" smtClean="0"/>
              <a:t>2014-11-23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ADAC-9F4E-4749-AE31-9868D1470BF5}" type="slidenum">
              <a:rPr lang="pl-PL" smtClean="0"/>
              <a:t>‹#›</a:t>
            </a:fld>
            <a:endParaRPr lang="pl-P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3E23-4421-46A3-BEED-2F15B469966F}" type="datetimeFigureOut">
              <a:rPr lang="pl-PL" smtClean="0"/>
              <a:t>2014-11-23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ADAC-9F4E-4749-AE31-9868D1470BF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3E23-4421-46A3-BEED-2F15B469966F}" type="datetimeFigureOut">
              <a:rPr lang="pl-PL" smtClean="0"/>
              <a:t>2014-11-23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ADAC-9F4E-4749-AE31-9868D1470BF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3E23-4421-46A3-BEED-2F15B469966F}" type="datetimeFigureOut">
              <a:rPr lang="pl-PL" smtClean="0"/>
              <a:t>2014-11-23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ADAC-9F4E-4749-AE31-9868D1470BF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3E23-4421-46A3-BEED-2F15B469966F}" type="datetimeFigureOut">
              <a:rPr lang="pl-PL" smtClean="0"/>
              <a:t>2014-11-23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ADAC-9F4E-4749-AE31-9868D1470BF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3E23-4421-46A3-BEED-2F15B469966F}" type="datetimeFigureOut">
              <a:rPr lang="pl-PL" smtClean="0"/>
              <a:t>2014-11-23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ADAC-9F4E-4749-AE31-9868D1470BF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3E23-4421-46A3-BEED-2F15B469966F}" type="datetimeFigureOut">
              <a:rPr lang="pl-PL" smtClean="0"/>
              <a:t>2014-11-23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ADAC-9F4E-4749-AE31-9868D1470BF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3E23-4421-46A3-BEED-2F15B469966F}" type="datetimeFigureOut">
              <a:rPr lang="pl-PL" smtClean="0"/>
              <a:t>2014-11-23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3ADAC-9F4E-4749-AE31-9868D1470BF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E423E23-4421-46A3-BEED-2F15B469966F}" type="datetimeFigureOut">
              <a:rPr lang="pl-PL" smtClean="0"/>
              <a:t>2014-11-23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283ADAC-9F4E-4749-AE31-9868D1470BF5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31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4.jpeg" Type="http://schemas.openxmlformats.org/officeDocument/2006/relationships/image"/><Relationship Id="rId5" Target="../media/image33.jpeg" Type="http://schemas.openxmlformats.org/officeDocument/2006/relationships/image"/><Relationship Id="rId4" Target="../media/image32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35.jp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6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38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1.jpeg" Type="http://schemas.openxmlformats.org/officeDocument/2006/relationships/image"/><Relationship Id="rId5" Target="../media/image40.jpeg" Type="http://schemas.openxmlformats.org/officeDocument/2006/relationships/image"/><Relationship Id="rId4" Target="../media/image39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2.jp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44.jpeg" Type="http://schemas.openxmlformats.org/officeDocument/2006/relationships/image"/><Relationship Id="rId4" Target="../media/image43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5.jp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47.jpeg" Type="http://schemas.openxmlformats.org/officeDocument/2006/relationships/image"/><Relationship Id="rId4" Target="../media/image46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27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0.jpeg" Type="http://schemas.openxmlformats.org/officeDocument/2006/relationships/image"/><Relationship Id="rId5" Target="../media/image29.jpeg" Type="http://schemas.openxmlformats.org/officeDocument/2006/relationships/image"/><Relationship Id="rId4" Target="../media/image28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60632" y="2348880"/>
            <a:ext cx="208112" cy="139256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900592" y="764704"/>
            <a:ext cx="499592" cy="1398017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275856" y="908720"/>
            <a:ext cx="2380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Lizbona</a:t>
            </a:r>
            <a:endParaRPr lang="pl-PL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0756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40552" y="476672"/>
            <a:ext cx="298376" cy="108498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</p:spPr>
        <p:txBody>
          <a:bodyPr/>
          <a:lstStyle/>
          <a:p>
            <a:pPr marL="0" indent="0" algn="ctr">
              <a:buNone/>
            </a:pPr>
            <a:r>
              <a:rPr lang="pl-PL" dirty="0" smtClean="0"/>
              <a:t>Jest to jedno </a:t>
            </a:r>
            <a:r>
              <a:rPr lang="pl-PL" dirty="0"/>
              <a:t>z najciekawszych i najbardziej okazałych </a:t>
            </a:r>
            <a:r>
              <a:rPr lang="pl-PL" dirty="0" smtClean="0"/>
              <a:t>akwariów w Europie. Występują tam różne typy zwierząt: egzotyczne ryby, żółwie, morskie </a:t>
            </a:r>
            <a:r>
              <a:rPr lang="pl-PL" dirty="0"/>
              <a:t>drapieżniki, pingwiny czy wydry </a:t>
            </a:r>
            <a:r>
              <a:rPr lang="pl-PL" dirty="0" smtClean="0"/>
              <a:t>morskie.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971600" y="332656"/>
            <a:ext cx="6995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Aquário</a:t>
            </a:r>
            <a:r>
              <a:rPr lang="pl-PL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Vasco da Gama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7" y="548680"/>
            <a:ext cx="6761372" cy="4454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6546304" cy="422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48352" cy="618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48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56576" y="836712"/>
            <a:ext cx="226368" cy="94096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blipFill dpi="0" rotWithShape="1">
            <a:blip r:embed="rId3">
              <a:alphaModFix amt="45000"/>
            </a:blip>
            <a:srcRect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l-PL" sz="3000" dirty="0" smtClean="0"/>
          </a:p>
          <a:p>
            <a:pPr marL="0" indent="0" algn="ctr">
              <a:buNone/>
            </a:pPr>
            <a:r>
              <a:rPr lang="pl-PL" sz="3000" dirty="0" smtClean="0">
                <a:solidFill>
                  <a:schemeClr val="bg1"/>
                </a:solidFill>
              </a:rPr>
              <a:t>Jest to zabawa polegająca na rozwiązaniu szeregu łamigłówek i zadań. Gracze zostają zamknięci </a:t>
            </a:r>
          </a:p>
          <a:p>
            <a:pPr marL="0" indent="0" algn="ctr">
              <a:buNone/>
            </a:pPr>
            <a:r>
              <a:rPr lang="pl-PL" sz="3000" dirty="0" smtClean="0">
                <a:solidFill>
                  <a:schemeClr val="bg1"/>
                </a:solidFill>
              </a:rPr>
              <a:t>w dość nieprzyjaźnie wyglądającym domu i muszą się z niego wydostać. </a:t>
            </a:r>
            <a:r>
              <a:rPr lang="pl-PL" sz="3000" dirty="0">
                <a:solidFill>
                  <a:schemeClr val="bg1"/>
                </a:solidFill>
              </a:rPr>
              <a:t>J</a:t>
            </a:r>
            <a:r>
              <a:rPr lang="pl-PL" sz="3000" dirty="0" smtClean="0">
                <a:solidFill>
                  <a:schemeClr val="bg1"/>
                </a:solidFill>
              </a:rPr>
              <a:t>est to utrudnione przez wcześniej wspomniane łamigłówki i zadania. </a:t>
            </a:r>
          </a:p>
          <a:p>
            <a:pPr marL="0" indent="0" algn="ctr">
              <a:buNone/>
            </a:pPr>
            <a:r>
              <a:rPr lang="pl-PL" sz="3000" dirty="0" smtClean="0">
                <a:solidFill>
                  <a:schemeClr val="bg1"/>
                </a:solidFill>
              </a:rPr>
              <a:t>Na ucieczkę z budynku mamy godzinę, </a:t>
            </a:r>
          </a:p>
          <a:p>
            <a:pPr marL="0" indent="0" algn="ctr">
              <a:buNone/>
            </a:pPr>
            <a:r>
              <a:rPr lang="pl-PL" sz="3000" dirty="0" smtClean="0">
                <a:solidFill>
                  <a:schemeClr val="bg1"/>
                </a:solidFill>
              </a:rPr>
              <a:t>w przeciwnym wypadku…</a:t>
            </a:r>
            <a:endParaRPr lang="pl-PL" sz="3000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128884" y="0"/>
            <a:ext cx="6007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Lisbon</a:t>
            </a:r>
            <a:r>
              <a:rPr lang="pl-PL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Escape Game</a:t>
            </a:r>
            <a:endParaRPr lang="pl-PL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56" y="6147792"/>
            <a:ext cx="946944" cy="71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28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60632" y="620688"/>
            <a:ext cx="92696" cy="85496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blipFill dpi="0" rotWithShape="1">
            <a:blip r:embed="rId3">
              <a:alphaModFix amt="40000"/>
            </a:blip>
            <a:srcRect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l-PL" sz="3500" dirty="0" smtClean="0"/>
          </a:p>
          <a:p>
            <a:pPr marL="0" indent="0" algn="ctr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Czerwiec </a:t>
            </a:r>
            <a:r>
              <a:rPr lang="pl-PL" sz="3500" dirty="0">
                <a:solidFill>
                  <a:schemeClr val="bg1"/>
                </a:solidFill>
              </a:rPr>
              <a:t>to w Portugalii miesiąc </a:t>
            </a:r>
            <a:r>
              <a:rPr lang="pl-PL" sz="3500" dirty="0" err="1">
                <a:solidFill>
                  <a:schemeClr val="bg1"/>
                </a:solidFill>
              </a:rPr>
              <a:t>Festas</a:t>
            </a:r>
            <a:r>
              <a:rPr lang="pl-PL" sz="3500" dirty="0">
                <a:solidFill>
                  <a:schemeClr val="bg1"/>
                </a:solidFill>
              </a:rPr>
              <a:t> </a:t>
            </a:r>
            <a:r>
              <a:rPr lang="pl-PL" sz="3500" dirty="0" err="1">
                <a:solidFill>
                  <a:schemeClr val="bg1"/>
                </a:solidFill>
              </a:rPr>
              <a:t>dos</a:t>
            </a:r>
            <a:r>
              <a:rPr lang="pl-PL" sz="3500" dirty="0">
                <a:solidFill>
                  <a:schemeClr val="bg1"/>
                </a:solidFill>
              </a:rPr>
              <a:t> Santos </a:t>
            </a:r>
            <a:r>
              <a:rPr lang="pl-PL" sz="3500" dirty="0" err="1">
                <a:solidFill>
                  <a:schemeClr val="bg1"/>
                </a:solidFill>
              </a:rPr>
              <a:t>Populares</a:t>
            </a:r>
            <a:r>
              <a:rPr lang="pl-PL" sz="3500" dirty="0">
                <a:solidFill>
                  <a:schemeClr val="bg1"/>
                </a:solidFill>
              </a:rPr>
              <a:t>, czyli ulicznych imprez </a:t>
            </a:r>
            <a:endParaRPr lang="pl-PL" sz="35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z </a:t>
            </a:r>
            <a:r>
              <a:rPr lang="pl-PL" sz="3500" dirty="0">
                <a:solidFill>
                  <a:schemeClr val="bg1"/>
                </a:solidFill>
              </a:rPr>
              <a:t>muzyką na żywo, odbywających się </a:t>
            </a:r>
            <a:endParaRPr lang="pl-PL" sz="35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sz="3500" dirty="0" smtClean="0">
                <a:solidFill>
                  <a:schemeClr val="bg1"/>
                </a:solidFill>
              </a:rPr>
              <a:t>na </a:t>
            </a:r>
            <a:r>
              <a:rPr lang="pl-PL" sz="3500" dirty="0">
                <a:solidFill>
                  <a:schemeClr val="bg1"/>
                </a:solidFill>
              </a:rPr>
              <a:t>cześć trzech popularnych świętych. Warto wziąć w nich udział, zwłaszcza podczas wydarzeń w </a:t>
            </a:r>
            <a:r>
              <a:rPr lang="pl-PL" sz="3500" dirty="0" smtClean="0">
                <a:solidFill>
                  <a:schemeClr val="bg1"/>
                </a:solidFill>
              </a:rPr>
              <a:t>Lizbonie.</a:t>
            </a:r>
            <a:endParaRPr lang="pl-PL" sz="3500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33311" y="332656"/>
            <a:ext cx="8211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Festas</a:t>
            </a:r>
            <a:r>
              <a:rPr lang="pl-PL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pl-PL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dos</a:t>
            </a:r>
            <a:r>
              <a:rPr lang="pl-PL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Santos </a:t>
            </a:r>
            <a:r>
              <a:rPr lang="pl-PL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Populares</a:t>
            </a:r>
            <a:endParaRPr lang="pl-PL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81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>
            <a:off x="9612560" y="764704"/>
            <a:ext cx="61664" cy="86895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637112"/>
          </a:xfr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300" dirty="0" smtClean="0">
                <a:solidFill>
                  <a:schemeClr val="bg1"/>
                </a:solidFill>
              </a:rPr>
              <a:t>Lizbona </a:t>
            </a:r>
            <a:r>
              <a:rPr lang="pl-PL" sz="2300" dirty="0">
                <a:solidFill>
                  <a:schemeClr val="bg1"/>
                </a:solidFill>
              </a:rPr>
              <a:t>świętuje </a:t>
            </a:r>
            <a:r>
              <a:rPr lang="pl-PL" sz="2300" dirty="0" smtClean="0">
                <a:solidFill>
                  <a:schemeClr val="bg1"/>
                </a:solidFill>
              </a:rPr>
              <a:t>przez cały </a:t>
            </a:r>
            <a:r>
              <a:rPr lang="pl-PL" sz="2300" dirty="0">
                <a:solidFill>
                  <a:schemeClr val="bg1"/>
                </a:solidFill>
              </a:rPr>
              <a:t>czerwiec. To czas tradycyjnych </a:t>
            </a:r>
            <a:r>
              <a:rPr lang="pl-PL" sz="2300" dirty="0" err="1">
                <a:solidFill>
                  <a:schemeClr val="bg1"/>
                </a:solidFill>
              </a:rPr>
              <a:t>Festas</a:t>
            </a:r>
            <a:r>
              <a:rPr lang="pl-PL" sz="2300" dirty="0">
                <a:solidFill>
                  <a:schemeClr val="bg1"/>
                </a:solidFill>
              </a:rPr>
              <a:t> </a:t>
            </a:r>
            <a:r>
              <a:rPr lang="pl-PL" sz="2300" dirty="0" err="1">
                <a:solidFill>
                  <a:schemeClr val="bg1"/>
                </a:solidFill>
              </a:rPr>
              <a:t>dos</a:t>
            </a:r>
            <a:r>
              <a:rPr lang="pl-PL" sz="2300" dirty="0">
                <a:solidFill>
                  <a:schemeClr val="bg1"/>
                </a:solidFill>
              </a:rPr>
              <a:t> Santos </a:t>
            </a:r>
            <a:r>
              <a:rPr lang="pl-PL" sz="2300" dirty="0" err="1">
                <a:solidFill>
                  <a:schemeClr val="bg1"/>
                </a:solidFill>
              </a:rPr>
              <a:t>Populares</a:t>
            </a:r>
            <a:r>
              <a:rPr lang="pl-PL" sz="2300" dirty="0">
                <a:solidFill>
                  <a:schemeClr val="bg1"/>
                </a:solidFill>
              </a:rPr>
              <a:t>. Całe miasto dekorowane jest wtedy lampionami i kolorowymi, papierowymi girlandami, a na ulicach odbywają się festyny. Uczestniczą w nich tysiące ludzi, w tym wielu turystów. Najpopularniejsze </a:t>
            </a:r>
            <a:r>
              <a:rPr lang="pl-PL" sz="2300" b="1" i="1" dirty="0" err="1">
                <a:solidFill>
                  <a:schemeClr val="bg1"/>
                </a:solidFill>
              </a:rPr>
              <a:t>Arraiais</a:t>
            </a:r>
            <a:r>
              <a:rPr lang="pl-PL" sz="2300" b="1" i="1" dirty="0">
                <a:solidFill>
                  <a:schemeClr val="bg1"/>
                </a:solidFill>
              </a:rPr>
              <a:t> </a:t>
            </a:r>
            <a:r>
              <a:rPr lang="pl-PL" sz="2300" b="1" i="1" dirty="0" err="1">
                <a:solidFill>
                  <a:schemeClr val="bg1"/>
                </a:solidFill>
              </a:rPr>
              <a:t>Populares</a:t>
            </a:r>
            <a:r>
              <a:rPr lang="pl-PL" sz="2300" b="1" i="1" dirty="0">
                <a:solidFill>
                  <a:schemeClr val="bg1"/>
                </a:solidFill>
              </a:rPr>
              <a:t> </a:t>
            </a:r>
            <a:r>
              <a:rPr lang="pl-PL" sz="2300" dirty="0">
                <a:solidFill>
                  <a:schemeClr val="bg1"/>
                </a:solidFill>
              </a:rPr>
              <a:t>mają miejsce w starych dzielnicach Lizbony, takich jak: </a:t>
            </a:r>
            <a:r>
              <a:rPr lang="pl-PL" sz="2300" dirty="0" err="1">
                <a:solidFill>
                  <a:schemeClr val="bg1"/>
                </a:solidFill>
              </a:rPr>
              <a:t>Alfama</a:t>
            </a:r>
            <a:r>
              <a:rPr lang="pl-PL" sz="2300" dirty="0">
                <a:solidFill>
                  <a:schemeClr val="bg1"/>
                </a:solidFill>
              </a:rPr>
              <a:t>, </a:t>
            </a:r>
            <a:r>
              <a:rPr lang="pl-PL" sz="2300" dirty="0" err="1">
                <a:solidFill>
                  <a:schemeClr val="bg1"/>
                </a:solidFill>
              </a:rPr>
              <a:t>Mouraria</a:t>
            </a:r>
            <a:r>
              <a:rPr lang="pl-PL" sz="2300" dirty="0">
                <a:solidFill>
                  <a:schemeClr val="bg1"/>
                </a:solidFill>
              </a:rPr>
              <a:t> i </a:t>
            </a:r>
            <a:r>
              <a:rPr lang="pl-PL" sz="2300" dirty="0" err="1">
                <a:solidFill>
                  <a:schemeClr val="bg1"/>
                </a:solidFill>
              </a:rPr>
              <a:t>Madragoa</a:t>
            </a:r>
            <a:r>
              <a:rPr lang="pl-PL" sz="2300" dirty="0">
                <a:solidFill>
                  <a:schemeClr val="bg1"/>
                </a:solidFill>
              </a:rPr>
              <a:t> oraz przy Zamku św. Jerzego </a:t>
            </a:r>
            <a:r>
              <a:rPr lang="pl-PL" sz="2300" dirty="0" smtClean="0">
                <a:solidFill>
                  <a:schemeClr val="bg1"/>
                </a:solidFill>
              </a:rPr>
              <a:t>i </a:t>
            </a:r>
            <a:r>
              <a:rPr lang="pl-PL" sz="2300" dirty="0">
                <a:solidFill>
                  <a:schemeClr val="bg1"/>
                </a:solidFill>
              </a:rPr>
              <a:t>katedrze </a:t>
            </a:r>
            <a:r>
              <a:rPr lang="pl-PL" sz="2300" dirty="0" err="1">
                <a:solidFill>
                  <a:schemeClr val="bg1"/>
                </a:solidFill>
              </a:rPr>
              <a:t>Sé</a:t>
            </a:r>
            <a:r>
              <a:rPr lang="pl-PL" sz="2300" dirty="0">
                <a:solidFill>
                  <a:schemeClr val="bg1"/>
                </a:solidFill>
              </a:rPr>
              <a:t>. Można tam zjeść świeżo grillowane sardynki lub kanapkę z wieprzowiną (</a:t>
            </a:r>
            <a:r>
              <a:rPr lang="pl-PL" sz="2300" dirty="0" err="1">
                <a:solidFill>
                  <a:schemeClr val="bg1"/>
                </a:solidFill>
              </a:rPr>
              <a:t>bifana</a:t>
            </a:r>
            <a:r>
              <a:rPr lang="pl-PL" sz="2300" dirty="0">
                <a:solidFill>
                  <a:schemeClr val="bg1"/>
                </a:solidFill>
              </a:rPr>
              <a:t>), napić się wina, poznać nowych ludzi, a także zatańczyć lub posłuchać muzyki granej przez artystów siedzących… np. </a:t>
            </a:r>
            <a:endParaRPr lang="pl-PL" sz="23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sz="2300" dirty="0" smtClean="0">
                <a:solidFill>
                  <a:schemeClr val="bg1"/>
                </a:solidFill>
              </a:rPr>
              <a:t>w </a:t>
            </a:r>
            <a:r>
              <a:rPr lang="pl-PL" sz="2300" dirty="0">
                <a:solidFill>
                  <a:schemeClr val="bg1"/>
                </a:solidFill>
              </a:rPr>
              <a:t>pobliskim sklepie. Co roku miasto przygotowuje specjalny program kulturalny - </a:t>
            </a:r>
            <a:r>
              <a:rPr lang="pl-PL" sz="2300" dirty="0" err="1">
                <a:solidFill>
                  <a:schemeClr val="bg1"/>
                </a:solidFill>
              </a:rPr>
              <a:t>Festas</a:t>
            </a:r>
            <a:r>
              <a:rPr lang="pl-PL" sz="2300" dirty="0">
                <a:solidFill>
                  <a:schemeClr val="bg1"/>
                </a:solidFill>
              </a:rPr>
              <a:t> de </a:t>
            </a:r>
            <a:r>
              <a:rPr lang="pl-PL" sz="2300" dirty="0" err="1">
                <a:solidFill>
                  <a:schemeClr val="bg1"/>
                </a:solidFill>
              </a:rPr>
              <a:t>Lisboa</a:t>
            </a:r>
            <a:r>
              <a:rPr lang="pl-PL" sz="2300" dirty="0">
                <a:solidFill>
                  <a:schemeClr val="bg1"/>
                </a:solidFill>
              </a:rPr>
              <a:t>, w ramach którego odbywają się liczne koncerty, wystawy, warsztaty i przedstawienia.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919">
            <a:off x="611560" y="1124744"/>
            <a:ext cx="47625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408">
            <a:off x="5076056" y="1052736"/>
            <a:ext cx="3783856" cy="283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4340200" cy="28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9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60632" y="692696"/>
            <a:ext cx="154360" cy="108498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8229600" cy="3484984"/>
          </a:xfrm>
          <a:blipFill dpi="0" rotWithShape="1">
            <a:blip r:embed="rId3">
              <a:alphaModFix amt="45000"/>
            </a:blip>
            <a:srcRect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l-PL" sz="2500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sz="2500" i="1" dirty="0" err="1" smtClean="0">
                <a:solidFill>
                  <a:schemeClr val="bg1"/>
                </a:solidFill>
              </a:rPr>
              <a:t>Parque</a:t>
            </a:r>
            <a:r>
              <a:rPr lang="pl-PL" sz="2500" i="1" dirty="0" smtClean="0">
                <a:solidFill>
                  <a:schemeClr val="bg1"/>
                </a:solidFill>
              </a:rPr>
              <a:t> </a:t>
            </a:r>
            <a:r>
              <a:rPr lang="pl-PL" sz="2500" i="1" dirty="0" err="1">
                <a:solidFill>
                  <a:schemeClr val="bg1"/>
                </a:solidFill>
              </a:rPr>
              <a:t>Florestal</a:t>
            </a:r>
            <a:r>
              <a:rPr lang="pl-PL" sz="2500" i="1" dirty="0">
                <a:solidFill>
                  <a:schemeClr val="bg1"/>
                </a:solidFill>
              </a:rPr>
              <a:t> de </a:t>
            </a:r>
            <a:r>
              <a:rPr lang="pl-PL" sz="2500" i="1" dirty="0" err="1">
                <a:solidFill>
                  <a:schemeClr val="bg1"/>
                </a:solidFill>
              </a:rPr>
              <a:t>Monsanto</a:t>
            </a:r>
            <a:r>
              <a:rPr lang="pl-PL" sz="2500" dirty="0">
                <a:solidFill>
                  <a:schemeClr val="bg1"/>
                </a:solidFill>
              </a:rPr>
              <a:t> znajduje się na wzgórzach </a:t>
            </a:r>
            <a:r>
              <a:rPr lang="pl-PL" sz="2500" i="1" dirty="0" err="1">
                <a:solidFill>
                  <a:schemeClr val="bg1"/>
                </a:solidFill>
              </a:rPr>
              <a:t>Serra</a:t>
            </a:r>
            <a:r>
              <a:rPr lang="pl-PL" sz="2500" i="1" dirty="0">
                <a:solidFill>
                  <a:schemeClr val="bg1"/>
                </a:solidFill>
              </a:rPr>
              <a:t> de </a:t>
            </a:r>
            <a:r>
              <a:rPr lang="pl-PL" sz="2500" i="1" dirty="0" err="1">
                <a:solidFill>
                  <a:schemeClr val="bg1"/>
                </a:solidFill>
              </a:rPr>
              <a:t>Monsanto</a:t>
            </a:r>
            <a:r>
              <a:rPr lang="pl-PL" sz="2500" dirty="0">
                <a:solidFill>
                  <a:schemeClr val="bg1"/>
                </a:solidFill>
              </a:rPr>
              <a:t>. Jest to zalesiony park miejski o powierzchni 1000 hektarów. Są to "zielone </a:t>
            </a:r>
            <a:r>
              <a:rPr lang="pl-PL" sz="2500" dirty="0" smtClean="0">
                <a:solidFill>
                  <a:schemeClr val="bg1"/>
                </a:solidFill>
              </a:rPr>
              <a:t>płuca„ Lizbony. Jest to największy park miejski w </a:t>
            </a:r>
            <a:r>
              <a:rPr lang="pl-PL" sz="2500" dirty="0" err="1" smtClean="0">
                <a:solidFill>
                  <a:schemeClr val="bg1"/>
                </a:solidFill>
              </a:rPr>
              <a:t>europie</a:t>
            </a:r>
            <a:r>
              <a:rPr lang="pl-PL" sz="2500" dirty="0">
                <a:solidFill>
                  <a:schemeClr val="bg1"/>
                </a:solidFill>
              </a:rPr>
              <a:t>. </a:t>
            </a:r>
            <a:r>
              <a:rPr lang="pl-PL" sz="2500" dirty="0" smtClean="0">
                <a:solidFill>
                  <a:schemeClr val="bg1"/>
                </a:solidFill>
              </a:rPr>
              <a:t>Wytyczono na jego terenie wiele </a:t>
            </a:r>
            <a:r>
              <a:rPr lang="pl-PL" sz="2500" dirty="0">
                <a:solidFill>
                  <a:schemeClr val="bg1"/>
                </a:solidFill>
              </a:rPr>
              <a:t>ścieżek do pieszych wędrówek, do jazdy rowerem, konno, jest także amfiteatr, place zabaw dla dzieci, miejsca na piknik oraz tereny, gdzie można uprawiać najróżniejsze sporty. </a:t>
            </a:r>
            <a:r>
              <a:rPr lang="pl-PL" sz="2500" dirty="0" err="1">
                <a:solidFill>
                  <a:schemeClr val="bg1"/>
                </a:solidFill>
              </a:rPr>
              <a:t>Monsanto</a:t>
            </a:r>
            <a:r>
              <a:rPr lang="pl-PL" sz="2500" dirty="0">
                <a:solidFill>
                  <a:schemeClr val="bg1"/>
                </a:solidFill>
              </a:rPr>
              <a:t> oferuje również piękne widoki na miasto, na rzekę Tag i ocean.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195736" y="332656"/>
            <a:ext cx="4555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/>
                <a:solidFill>
                  <a:schemeClr val="accent3"/>
                </a:solidFill>
              </a:rPr>
              <a:t>Park </a:t>
            </a:r>
            <a:r>
              <a:rPr lang="pl-PL" sz="5400" b="1" dirty="0" err="1" smtClean="0">
                <a:ln/>
                <a:solidFill>
                  <a:schemeClr val="accent3"/>
                </a:solidFill>
              </a:rPr>
              <a:t>Monsanto</a:t>
            </a:r>
            <a:endParaRPr lang="pl-P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6984776" cy="4452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4049">
            <a:off x="3796514" y="1714366"/>
            <a:ext cx="4462143" cy="322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95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28584" y="548680"/>
            <a:ext cx="154360" cy="1084982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blipFill dpi="0" rotWithShape="1">
            <a:blip r:embed="rId3">
              <a:alphaModFix amt="40000"/>
            </a:blip>
            <a:srcRect/>
            <a:tile tx="0" ty="0" sx="100000" sy="100000" flip="none" algn="tl"/>
          </a:blipFill>
        </p:spPr>
        <p:txBody>
          <a:bodyPr/>
          <a:lstStyle/>
          <a:p>
            <a:pPr marL="0" indent="0" algn="ctr"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dirty="0" err="1" smtClean="0">
                <a:solidFill>
                  <a:schemeClr val="bg1"/>
                </a:solidFill>
              </a:rPr>
              <a:t>Estádio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da Luz - stadion piłkarski w Lizbonie na którym swoje mecze rozgrywa klub </a:t>
            </a:r>
            <a:r>
              <a:rPr lang="pl-PL" dirty="0" err="1">
                <a:solidFill>
                  <a:schemeClr val="bg1"/>
                </a:solidFill>
              </a:rPr>
              <a:t>Benfica</a:t>
            </a:r>
            <a:r>
              <a:rPr lang="pl-PL" dirty="0">
                <a:solidFill>
                  <a:schemeClr val="bg1"/>
                </a:solidFill>
              </a:rPr>
              <a:t> Lizbona i reprezentacja Portugalii. Jego nazwa pochodzi od słonecznego regionu zwanego Luzytania.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2148130" y="260648"/>
            <a:ext cx="4847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Estádio</a:t>
            </a:r>
            <a:r>
              <a:rPr lang="pl-PL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da Luz</a:t>
            </a:r>
            <a:endParaRPr lang="pl-PL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1312">
            <a:off x="582407" y="517256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606">
            <a:off x="2533117" y="2133989"/>
            <a:ext cx="6539160" cy="399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3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Prezentację wykonał </a:t>
            </a:r>
            <a:r>
              <a:rPr lang="pl-PL" i="1" dirty="0" smtClean="0">
                <a:latin typeface="Baskerville Old Face" pitchFamily="18" charset="0"/>
              </a:rPr>
              <a:t>Michał </a:t>
            </a:r>
            <a:r>
              <a:rPr lang="pl-PL" i="1" dirty="0" err="1" smtClean="0">
                <a:latin typeface="Baskerville Old Face" pitchFamily="18" charset="0"/>
              </a:rPr>
              <a:t>Kłysz</a:t>
            </a:r>
            <a:r>
              <a:rPr lang="pl-PL" i="1" dirty="0" smtClean="0">
                <a:latin typeface="Baskerville Old Face" pitchFamily="18" charset="0"/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kl. IIIC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l-PL" sz="2400" dirty="0" smtClean="0"/>
              <a:t>Bibliografia:</a:t>
            </a:r>
          </a:p>
          <a:p>
            <a:endParaRPr lang="pl-PL" sz="2400" dirty="0" smtClean="0"/>
          </a:p>
          <a:p>
            <a:r>
              <a:rPr lang="pl-PL" sz="2400" dirty="0" smtClean="0"/>
              <a:t>Zdjęcia z Google Grafika</a:t>
            </a:r>
          </a:p>
          <a:p>
            <a:r>
              <a:rPr lang="pl-PL" sz="2400" dirty="0" smtClean="0"/>
              <a:t>Informacje z :</a:t>
            </a:r>
          </a:p>
          <a:p>
            <a:pPr marL="0" indent="0">
              <a:buNone/>
            </a:pPr>
            <a:r>
              <a:rPr lang="pl-PL" sz="2400" dirty="0" smtClean="0"/>
              <a:t>-Wikipedii</a:t>
            </a:r>
          </a:p>
          <a:p>
            <a:pPr marL="0" indent="0">
              <a:buNone/>
            </a:pPr>
            <a:r>
              <a:rPr lang="pl-PL" sz="2400" dirty="0" smtClean="0"/>
              <a:t>-Sic </a:t>
            </a:r>
            <a:r>
              <a:rPr lang="pl-PL" sz="2400" dirty="0" err="1" smtClean="0"/>
              <a:t>Noticias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-</a:t>
            </a:r>
            <a:r>
              <a:rPr lang="pl-PL" sz="2400" dirty="0" err="1" smtClean="0"/>
              <a:t>trip</a:t>
            </a:r>
            <a:r>
              <a:rPr lang="pl-PL" sz="2400" dirty="0" smtClean="0"/>
              <a:t> </a:t>
            </a:r>
            <a:r>
              <a:rPr lang="pl-PL" sz="2400" dirty="0" err="1" smtClean="0"/>
              <a:t>advisor</a:t>
            </a:r>
            <a:r>
              <a:rPr lang="pl-PL" sz="2400" dirty="0" smtClean="0"/>
              <a:t> POLSKA</a:t>
            </a:r>
          </a:p>
          <a:p>
            <a:pPr marL="0" indent="0">
              <a:buNone/>
            </a:pPr>
            <a:r>
              <a:rPr lang="pl-PL" sz="2400" dirty="0" smtClean="0"/>
              <a:t>-</a:t>
            </a:r>
            <a:r>
              <a:rPr lang="pl-PL" sz="2400" dirty="0" err="1" smtClean="0"/>
              <a:t>visit</a:t>
            </a:r>
            <a:r>
              <a:rPr lang="pl-PL" sz="2400" dirty="0" smtClean="0"/>
              <a:t> Portugal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 smtClean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46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44608" y="764704"/>
            <a:ext cx="226368" cy="79695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764688" y="404664"/>
            <a:ext cx="236712" cy="4165923"/>
          </a:xfrm>
        </p:spPr>
        <p:txBody>
          <a:bodyPr>
            <a:normAutofit fontScale="32500" lnSpcReduction="20000"/>
          </a:bodyPr>
          <a:lstStyle/>
          <a:p>
            <a:pPr marL="4572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Lizbona jest stolicą i największym miastem Portugalii  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876256" y="1058477"/>
            <a:ext cx="2124744" cy="2308324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Lizbona jest stolicą i największym miastem Portugalii. Jej powierzchnia wynosi 84,6 km². Zamieszkuje ją 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ok. 550 tys. mieszkańców</a:t>
            </a:r>
            <a:r>
              <a:rPr lang="pl-PL" dirty="0" smtClean="0"/>
              <a:t>. </a:t>
            </a:r>
            <a:endParaRPr lang="pl-PL" dirty="0"/>
          </a:p>
        </p:txBody>
      </p:sp>
      <p:sp>
        <p:nvSpPr>
          <p:cNvPr id="8" name="Strzałka w dół 7"/>
          <p:cNvSpPr/>
          <p:nvPr/>
        </p:nvSpPr>
        <p:spPr>
          <a:xfrm>
            <a:off x="3232438" y="4581128"/>
            <a:ext cx="576064" cy="576064"/>
          </a:xfrm>
          <a:prstGeom prst="downArrow">
            <a:avLst/>
          </a:prstGeom>
          <a:solidFill>
            <a:srgbClr val="FF0000"/>
          </a:solidFill>
          <a:scene3d>
            <a:camera prst="orthographicFront">
              <a:rot lat="9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0" name="Łącznik prostoliniowy 9"/>
          <p:cNvCxnSpPr/>
          <p:nvPr/>
        </p:nvCxnSpPr>
        <p:spPr>
          <a:xfrm flipV="1">
            <a:off x="9612560" y="3413838"/>
            <a:ext cx="144016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:\MICHAŁ\SZKOŁA\lizbona\ahah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2549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38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MICHAŁ\SZKOŁA\lizbona\Fenicj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52936"/>
            <a:ext cx="4149080" cy="414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>
            <a:off x="10404648" y="1052736"/>
            <a:ext cx="142056" cy="94096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394485" y="260648"/>
            <a:ext cx="43550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Trochę historii</a:t>
            </a:r>
            <a:endParaRPr lang="pl-PL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Obszar dzisiejszej Lizbony był zamieszkany już w czasach rzymskich. Był </a:t>
            </a:r>
            <a:r>
              <a:rPr lang="pl-PL" dirty="0"/>
              <a:t>to rejon osadnictwa </a:t>
            </a:r>
            <a:r>
              <a:rPr lang="pl-PL" dirty="0" err="1"/>
              <a:t>Luzytanów</a:t>
            </a:r>
            <a:r>
              <a:rPr lang="pl-PL" dirty="0"/>
              <a:t> i być może punkt handlowy Fenicjan. W VIII wieku miasto zostało zajęte przez Maurów z Afryki północnej i nazwane </a:t>
            </a:r>
            <a:r>
              <a:rPr lang="pl-PL" b="1" i="1" dirty="0" err="1"/>
              <a:t>Lishubną</a:t>
            </a:r>
            <a:r>
              <a:rPr lang="pl-PL" dirty="0"/>
              <a:t>. W 1147 roku została zdobyta przez krzyżowca i pierwszego władcę Portugalii, Alfonsa I </a:t>
            </a:r>
            <a:r>
              <a:rPr lang="pl-PL" dirty="0" smtClean="0"/>
              <a:t>Zdobywcę. </a:t>
            </a:r>
            <a:endParaRPr lang="pl-PL" dirty="0"/>
          </a:p>
        </p:txBody>
      </p:sp>
      <p:pic>
        <p:nvPicPr>
          <p:cNvPr id="2053" name="Picture 5" descr="E:\MICHAŁ\SZKOŁA\lizbona\luzyt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3" y="2668382"/>
            <a:ext cx="2978090" cy="4333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1619672" y="6453336"/>
            <a:ext cx="14401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Luzytanie 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7525534" y="6237312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Fenicki statek kupiecki</a:t>
            </a:r>
            <a:endParaRPr lang="pl-PL" dirty="0"/>
          </a:p>
        </p:txBody>
      </p:sp>
      <p:pic>
        <p:nvPicPr>
          <p:cNvPr id="2052" name="Picture 4" descr="E:\MICHAŁ\SZKOŁA\lizbona\luzytani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27476"/>
            <a:ext cx="2952328" cy="2074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:\MICHAŁ\SZKOŁA\lizbona\AfonsoI-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524000"/>
            <a:ext cx="3035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5076056" y="1628800"/>
            <a:ext cx="15121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Alfons I Zdobywca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32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12560" y="620688"/>
            <a:ext cx="45719" cy="86895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Słoneczne Miasto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Lizbona jest bardzo dużym i dobrze rozwiniętym miastem. </a:t>
            </a:r>
          </a:p>
          <a:p>
            <a:pPr marL="0" indent="0" algn="ctr">
              <a:buNone/>
            </a:pPr>
            <a:r>
              <a:rPr lang="pl-PL" sz="2400" dirty="0" smtClean="0">
                <a:solidFill>
                  <a:schemeClr val="bg1"/>
                </a:solidFill>
              </a:rPr>
              <a:t>Ma status metropolii o znaczeniu globalnym. Znaleźć tu możemy mnóstwo ośrodków rozrywki: plaże, kina, kluby nocne, restaurację, liczne zabytki, park miejski</a:t>
            </a:r>
            <a:r>
              <a:rPr lang="pl-PL" sz="2400" dirty="0" smtClean="0">
                <a:solidFill>
                  <a:schemeClr val="bg1"/>
                </a:solidFill>
                <a:sym typeface="Wingdings" pitchFamily="2" charset="2"/>
              </a:rPr>
              <a:t>.</a:t>
            </a:r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63688" y="188640"/>
            <a:ext cx="5323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Centrum rozrywki</a:t>
            </a:r>
            <a:endParaRPr lang="pl-PL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E:\MICHAŁ\SZKOŁA\lizbona\zabytki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9766">
            <a:off x="251520" y="3856765"/>
            <a:ext cx="4032448" cy="2688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MICHAŁ\SZKOŁA\lizbona\parque-florestal-de-monsan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5716">
            <a:off x="3809724" y="3963720"/>
            <a:ext cx="4191000" cy="2354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MICHAŁ\SZKOŁA\lizbona\k,NzIyMDk4OTcsNDgzNDAxNDQ=,f,plaza-Lagos-Portugal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8080">
            <a:off x="6240121" y="3313097"/>
            <a:ext cx="2956664" cy="221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0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68544" y="548680"/>
            <a:ext cx="82352" cy="94096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blipFill dpi="0" rotWithShape="1">
            <a:blip r:embed="rId3">
              <a:alphaModFix amt="40000"/>
            </a:blip>
            <a:srcRect/>
            <a:tile tx="0" ty="0" sx="100000" sy="100000" flip="none" algn="tl"/>
          </a:blipFill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bg1"/>
                </a:solidFill>
              </a:rPr>
              <a:t>Katedra Najświętszej Maryi Panny w </a:t>
            </a:r>
            <a:r>
              <a:rPr lang="pl-PL" dirty="0" smtClean="0">
                <a:solidFill>
                  <a:schemeClr val="bg1"/>
                </a:solidFill>
              </a:rPr>
              <a:t>Lizbonie to rzymskokatolicka świątynia (Portugalia to bardzo chrześcijański kraj) wzniesiona </a:t>
            </a:r>
            <a:r>
              <a:rPr lang="pl-PL" dirty="0">
                <a:solidFill>
                  <a:schemeClr val="bg1"/>
                </a:solidFill>
              </a:rPr>
              <a:t>w 1150 roku w stylu romańskim upamiętnia wyzwolenie miasta spod władzy Maurów. Wnętrze </a:t>
            </a:r>
            <a:r>
              <a:rPr lang="pl-PL" dirty="0" smtClean="0">
                <a:solidFill>
                  <a:schemeClr val="bg1"/>
                </a:solidFill>
              </a:rPr>
              <a:t>katedry </a:t>
            </a:r>
            <a:r>
              <a:rPr lang="pl-PL" dirty="0">
                <a:solidFill>
                  <a:schemeClr val="bg1"/>
                </a:solidFill>
              </a:rPr>
              <a:t>w XVIII wieku z rozkazu króla Jana V wykończono w stylu rokokowym.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843808" y="404664"/>
            <a:ext cx="32460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Katedra </a:t>
            </a:r>
            <a:r>
              <a:rPr lang="pl-PL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Sé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E:\MICHAŁ\SZKOŁA\lizbona\IS_Lizbona-Lisbon-Lisboa-Alfama-2-0000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919">
            <a:off x="2616283" y="1401229"/>
            <a:ext cx="5682208" cy="3801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MICHAŁ\SZKOŁA\lizbona\IS_Lizbona-Lisbon-Lisboa-Alfama-2-000079-216x1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2267">
            <a:off x="395536" y="4005064"/>
            <a:ext cx="2743200" cy="1841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MICHAŁ\SZKOŁA\lizbona\IS_Lizbona-Lisbon-Lisboa-Alfama-2-00009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4235897" cy="2833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57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56576" y="620688"/>
            <a:ext cx="298376" cy="115699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dirty="0" smtClean="0">
                <a:solidFill>
                  <a:schemeClr val="bg1"/>
                </a:solidFill>
              </a:rPr>
              <a:t>Budowa </a:t>
            </a:r>
            <a:r>
              <a:rPr lang="pl-PL" sz="2600" dirty="0">
                <a:solidFill>
                  <a:schemeClr val="bg1"/>
                </a:solidFill>
              </a:rPr>
              <a:t>klasztoru rozpoczęła w 1502 z polecenia króla Manuela I jako wyraz dziękczynienia za szczęśliwą wyprawę Vasco da Gamy do Indii, zakończyła w roku 1551, kiedy jego syn Jan III zrezygnował z jej finansowania. W klasztorze znajdują się groby króla Manuela I </a:t>
            </a:r>
            <a:r>
              <a:rPr lang="pl-PL" sz="2600" dirty="0" err="1">
                <a:solidFill>
                  <a:schemeClr val="bg1"/>
                </a:solidFill>
              </a:rPr>
              <a:t>i</a:t>
            </a:r>
            <a:r>
              <a:rPr lang="pl-PL" sz="2600" dirty="0">
                <a:solidFill>
                  <a:schemeClr val="bg1"/>
                </a:solidFill>
              </a:rPr>
              <a:t> jego żony Marii Aragońskiej oraz króla Jana III i jego żony Katarzyny Habsburg.</a:t>
            </a:r>
          </a:p>
        </p:txBody>
      </p:sp>
      <p:sp>
        <p:nvSpPr>
          <p:cNvPr id="4" name="Prostokąt 3"/>
          <p:cNvSpPr/>
          <p:nvPr/>
        </p:nvSpPr>
        <p:spPr>
          <a:xfrm>
            <a:off x="1187624" y="404664"/>
            <a:ext cx="6590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Klasztor </a:t>
            </a:r>
            <a:r>
              <a:rPr lang="pl-PL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Hieronimitów</a:t>
            </a:r>
            <a:endParaRPr lang="pl-PL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4" name="Picture 2" descr="E:\MICHAŁ\SZKOŁA\lizbona\mosterio_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486400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1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56576" y="980728"/>
            <a:ext cx="442392" cy="79695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000" dirty="0" err="1">
                <a:solidFill>
                  <a:schemeClr val="bg1"/>
                </a:solidFill>
              </a:rPr>
              <a:t>Torre</a:t>
            </a:r>
            <a:r>
              <a:rPr lang="pl-PL" sz="2000" dirty="0">
                <a:solidFill>
                  <a:schemeClr val="bg1"/>
                </a:solidFill>
              </a:rPr>
              <a:t> de </a:t>
            </a:r>
            <a:r>
              <a:rPr lang="pl-PL" sz="2000" dirty="0" err="1" smtClean="0">
                <a:solidFill>
                  <a:schemeClr val="bg1"/>
                </a:solidFill>
              </a:rPr>
              <a:t>Belém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smtClean="0">
                <a:solidFill>
                  <a:schemeClr val="bg1"/>
                </a:solidFill>
              </a:rPr>
              <a:t>to militarna </a:t>
            </a:r>
            <a:r>
              <a:rPr lang="pl-PL" sz="2000" dirty="0">
                <a:solidFill>
                  <a:schemeClr val="bg1"/>
                </a:solidFill>
              </a:rPr>
              <a:t>budowla stojąca w Lizbonie, na jej zachodnim przedmieściu </a:t>
            </a:r>
            <a:r>
              <a:rPr lang="pl-PL" sz="2000" dirty="0" err="1">
                <a:solidFill>
                  <a:schemeClr val="bg1"/>
                </a:solidFill>
              </a:rPr>
              <a:t>Belém</a:t>
            </a:r>
            <a:r>
              <a:rPr lang="pl-PL" sz="2000" dirty="0">
                <a:solidFill>
                  <a:schemeClr val="bg1"/>
                </a:solidFill>
              </a:rPr>
              <a:t>, nieopodal Klasztoru </a:t>
            </a:r>
            <a:r>
              <a:rPr lang="pl-PL" sz="2000" dirty="0" err="1" smtClean="0">
                <a:solidFill>
                  <a:schemeClr val="bg1"/>
                </a:solidFill>
              </a:rPr>
              <a:t>Hieronimitów</a:t>
            </a:r>
            <a:r>
              <a:rPr lang="pl-PL" sz="2000" dirty="0">
                <a:solidFill>
                  <a:schemeClr val="bg1"/>
                </a:solidFill>
              </a:rPr>
              <a:t>. </a:t>
            </a:r>
            <a:r>
              <a:rPr lang="pl-PL" sz="2000" dirty="0" smtClean="0">
                <a:solidFill>
                  <a:schemeClr val="bg1"/>
                </a:solidFill>
              </a:rPr>
              <a:t>Wybudowano ją </a:t>
            </a:r>
            <a:r>
              <a:rPr lang="pl-PL" sz="2000" dirty="0">
                <a:solidFill>
                  <a:schemeClr val="bg1"/>
                </a:solidFill>
              </a:rPr>
              <a:t>z polecenia portugalskiego króla Manuela I Szczęśliwego w latach 1515–1520. Wieżę zaprojektował Fernando de </a:t>
            </a:r>
            <a:r>
              <a:rPr lang="pl-PL" sz="2000" dirty="0" err="1" smtClean="0">
                <a:solidFill>
                  <a:schemeClr val="bg1"/>
                </a:solidFill>
              </a:rPr>
              <a:t>Arruda</a:t>
            </a:r>
            <a:r>
              <a:rPr lang="pl-PL" sz="2000" dirty="0">
                <a:solidFill>
                  <a:schemeClr val="bg1"/>
                </a:solidFill>
              </a:rPr>
              <a:t>. wieża odgrywała rolę strażnicy lizbońskiego portu, stała się także punktem orientacyjnym dla wracających do ojczyzny żeglarzy i symbolem morskiej potęgi Portugalii. W okresach późniejszych pełniła funkcję więzienia. </a:t>
            </a:r>
            <a:endParaRPr lang="pl-PL" sz="2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sz="2000" dirty="0">
                <a:solidFill>
                  <a:schemeClr val="bg1"/>
                </a:solidFill>
              </a:rPr>
              <a:t>Budowla mierzy 35 m. Jej najniższe piętra znajdują się pod powierzchnią wody. </a:t>
            </a:r>
            <a:r>
              <a:rPr lang="pl-PL" sz="2000" dirty="0" err="1">
                <a:solidFill>
                  <a:schemeClr val="bg1"/>
                </a:solidFill>
              </a:rPr>
              <a:t>Torre</a:t>
            </a:r>
            <a:r>
              <a:rPr lang="pl-PL" sz="2000" dirty="0">
                <a:solidFill>
                  <a:schemeClr val="bg1"/>
                </a:solidFill>
              </a:rPr>
              <a:t> de </a:t>
            </a:r>
            <a:r>
              <a:rPr lang="pl-PL" sz="2000" dirty="0" err="1">
                <a:solidFill>
                  <a:schemeClr val="bg1"/>
                </a:solidFill>
              </a:rPr>
              <a:t>Belém</a:t>
            </a:r>
            <a:r>
              <a:rPr lang="pl-PL" sz="2000" dirty="0">
                <a:solidFill>
                  <a:schemeClr val="bg1"/>
                </a:solidFill>
              </a:rPr>
              <a:t> składa się z dwóch części: z bastionu oraz z 5-cioczęsciowej wieży w jego północnej części. Bastion ma kształt sześciokąta. Posiada nisko sklepioną kaplicę ze strzelnicami dla 17 armat. </a:t>
            </a:r>
            <a:endParaRPr lang="pl-PL" sz="2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pl-PL" sz="2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sz="2000" dirty="0">
                <a:solidFill>
                  <a:schemeClr val="bg1"/>
                </a:solidFill>
              </a:rPr>
              <a:t>Jest to </a:t>
            </a:r>
            <a:r>
              <a:rPr lang="pl-PL" sz="2000" dirty="0" smtClean="0">
                <a:solidFill>
                  <a:schemeClr val="bg1"/>
                </a:solidFill>
              </a:rPr>
              <a:t>jedna </a:t>
            </a:r>
            <a:r>
              <a:rPr lang="pl-PL" sz="2000" dirty="0">
                <a:solidFill>
                  <a:schemeClr val="bg1"/>
                </a:solidFill>
              </a:rPr>
              <a:t>z największych atrakcji turystycznych </a:t>
            </a:r>
            <a:r>
              <a:rPr lang="pl-PL" sz="2000" dirty="0" smtClean="0">
                <a:solidFill>
                  <a:schemeClr val="bg1"/>
                </a:solidFill>
              </a:rPr>
              <a:t>Lizbony. 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195736" y="188640"/>
            <a:ext cx="4523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Torre</a:t>
            </a:r>
            <a:r>
              <a:rPr lang="pl-PL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</a:t>
            </a:r>
            <a:r>
              <a:rPr lang="pl-PL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Belém</a:t>
            </a:r>
            <a:endParaRPr lang="pl-P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E:\MICHAŁ\SZKOŁA\lizbona\torre_bel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4289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MICHAŁ\SZKOŁA\lizbona\Torre_de_belem_vista_do_tej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174">
            <a:off x="3619677" y="1743745"/>
            <a:ext cx="5076056" cy="379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28584" y="908720"/>
            <a:ext cx="154360" cy="86895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dirty="0">
                <a:solidFill>
                  <a:schemeClr val="bg1"/>
                </a:solidFill>
              </a:rPr>
              <a:t>Pomnik </a:t>
            </a:r>
            <a:r>
              <a:rPr lang="pl-PL" sz="2200" dirty="0" smtClean="0">
                <a:solidFill>
                  <a:schemeClr val="bg1"/>
                </a:solidFill>
              </a:rPr>
              <a:t>Odkrywców - Monumentalny </a:t>
            </a:r>
            <a:r>
              <a:rPr lang="pl-PL" sz="2200" dirty="0">
                <a:solidFill>
                  <a:schemeClr val="bg1"/>
                </a:solidFill>
              </a:rPr>
              <a:t>pomnik, znajdujący się w lizbońskiej dzielnicy </a:t>
            </a:r>
            <a:r>
              <a:rPr lang="pl-PL" sz="2200" dirty="0" err="1">
                <a:solidFill>
                  <a:schemeClr val="bg1"/>
                </a:solidFill>
              </a:rPr>
              <a:t>Belém</a:t>
            </a:r>
            <a:r>
              <a:rPr lang="pl-PL" sz="2200" dirty="0">
                <a:solidFill>
                  <a:schemeClr val="bg1"/>
                </a:solidFill>
              </a:rPr>
              <a:t>. </a:t>
            </a:r>
            <a:r>
              <a:rPr lang="pl-PL" sz="2200" dirty="0" smtClean="0">
                <a:solidFill>
                  <a:schemeClr val="bg1"/>
                </a:solidFill>
              </a:rPr>
              <a:t>Konstrukcja </a:t>
            </a:r>
            <a:r>
              <a:rPr lang="pl-PL" sz="2200" dirty="0">
                <a:solidFill>
                  <a:schemeClr val="bg1"/>
                </a:solidFill>
              </a:rPr>
              <a:t>jest zbudowana z betonu, ma kształt karaweli i liczy sobie 52 metry wysokości. Pomnik przedstawia ważne postacie z okresu wielkich odkryć geograficznych, zarówno żeglarzy, jak i naukowców i misjonarzy. Są to m.in. Henryk Żeglarz, Vasco da Gama, Ferdynand Magellan, </a:t>
            </a:r>
            <a:r>
              <a:rPr lang="pl-PL" sz="2200" dirty="0" err="1">
                <a:solidFill>
                  <a:schemeClr val="bg1"/>
                </a:solidFill>
              </a:rPr>
              <a:t>Diogo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Cão</a:t>
            </a:r>
            <a:r>
              <a:rPr lang="pl-PL" sz="2200" dirty="0">
                <a:solidFill>
                  <a:schemeClr val="bg1"/>
                </a:solidFill>
              </a:rPr>
              <a:t>, Nuno </a:t>
            </a:r>
            <a:r>
              <a:rPr lang="pl-PL" sz="2200" dirty="0" err="1">
                <a:solidFill>
                  <a:schemeClr val="bg1"/>
                </a:solidFill>
              </a:rPr>
              <a:t>Gonçalves</a:t>
            </a:r>
            <a:r>
              <a:rPr lang="pl-PL" sz="2200" dirty="0">
                <a:solidFill>
                  <a:schemeClr val="bg1"/>
                </a:solidFill>
              </a:rPr>
              <a:t>, Luís de </a:t>
            </a:r>
            <a:r>
              <a:rPr lang="pl-PL" sz="2200" dirty="0" err="1">
                <a:solidFill>
                  <a:schemeClr val="bg1"/>
                </a:solidFill>
              </a:rPr>
              <a:t>Camões</a:t>
            </a:r>
            <a:r>
              <a:rPr lang="pl-PL" sz="2200" dirty="0">
                <a:solidFill>
                  <a:schemeClr val="bg1"/>
                </a:solidFill>
              </a:rPr>
              <a:t>, </a:t>
            </a:r>
            <a:r>
              <a:rPr lang="pl-PL" sz="2200" dirty="0" err="1">
                <a:solidFill>
                  <a:schemeClr val="bg1"/>
                </a:solidFill>
              </a:rPr>
              <a:t>Bartolomeu</a:t>
            </a:r>
            <a:r>
              <a:rPr lang="pl-PL" sz="2200" dirty="0">
                <a:solidFill>
                  <a:schemeClr val="bg1"/>
                </a:solidFill>
              </a:rPr>
              <a:t> Dias, </a:t>
            </a:r>
            <a:r>
              <a:rPr lang="pl-PL" sz="2200" dirty="0" err="1">
                <a:solidFill>
                  <a:schemeClr val="bg1"/>
                </a:solidFill>
              </a:rPr>
              <a:t>Afonso</a:t>
            </a:r>
            <a:r>
              <a:rPr lang="pl-PL" sz="2200" dirty="0">
                <a:solidFill>
                  <a:schemeClr val="bg1"/>
                </a:solidFill>
              </a:rPr>
              <a:t> de </a:t>
            </a:r>
            <a:r>
              <a:rPr lang="pl-PL" sz="2200" dirty="0" smtClean="0">
                <a:solidFill>
                  <a:schemeClr val="bg1"/>
                </a:solidFill>
              </a:rPr>
              <a:t>Albuquerque</a:t>
            </a:r>
            <a:r>
              <a:rPr lang="pl-PL" sz="2200" dirty="0">
                <a:solidFill>
                  <a:schemeClr val="bg1"/>
                </a:solidFill>
              </a:rPr>
              <a:t>. Na samym szczycie pomnika jest mały taras widokowy, z którego widać dzielnicę </a:t>
            </a:r>
            <a:r>
              <a:rPr lang="pl-PL" sz="2200" dirty="0" err="1">
                <a:solidFill>
                  <a:schemeClr val="bg1"/>
                </a:solidFill>
              </a:rPr>
              <a:t>Belém</a:t>
            </a:r>
            <a:r>
              <a:rPr lang="pl-PL" sz="2200" dirty="0">
                <a:solidFill>
                  <a:schemeClr val="bg1"/>
                </a:solidFill>
              </a:rPr>
              <a:t>. Przed pomnikiem położona jest marmurowa mozaika o średnicy 50 m, przedstawiająca mapę i trasy podróży portugalskich odkrywców</a:t>
            </a:r>
            <a:r>
              <a:rPr lang="pl-PL" sz="2200" dirty="0"/>
              <a:t>. </a:t>
            </a:r>
            <a:endParaRPr lang="pl-PL" sz="2200" dirty="0" smtClean="0"/>
          </a:p>
          <a:p>
            <a:pPr marL="0" indent="0" algn="ctr">
              <a:buNone/>
            </a:pPr>
            <a:endParaRPr lang="pl-PL" sz="2200" dirty="0"/>
          </a:p>
        </p:txBody>
      </p:sp>
      <p:sp>
        <p:nvSpPr>
          <p:cNvPr id="4" name="Prostokąt 3"/>
          <p:cNvSpPr/>
          <p:nvPr/>
        </p:nvSpPr>
        <p:spPr>
          <a:xfrm>
            <a:off x="1633766" y="227382"/>
            <a:ext cx="5945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Pomnik Odkrywców</a:t>
            </a:r>
            <a:endParaRPr lang="pl-PL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E:\MICHAŁ\SZKOŁA\lizbona\pomnikodkrywc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658">
            <a:off x="265355" y="651020"/>
            <a:ext cx="3284696" cy="4373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MICHAŁ\SZKOŁA\lizbona\pomnik-odkrywc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7124088" cy="4751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68544" y="764704"/>
            <a:ext cx="442392" cy="94096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blipFill dpi="0" rotWithShape="1">
            <a:blip r:embed="rId3">
              <a:alphaModFix amt="30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dirty="0"/>
              <a:t>Zamek św. Jerzego w </a:t>
            </a:r>
            <a:r>
              <a:rPr lang="pl-PL" sz="2200" dirty="0" smtClean="0"/>
              <a:t>Lizbonie jest </a:t>
            </a:r>
            <a:r>
              <a:rPr lang="pl-PL" sz="2200" dirty="0"/>
              <a:t>położony </a:t>
            </a:r>
            <a:r>
              <a:rPr lang="pl-PL" sz="2200" dirty="0" smtClean="0"/>
              <a:t>w </a:t>
            </a:r>
            <a:r>
              <a:rPr lang="pl-PL" sz="2200" dirty="0"/>
              <a:t>jednej z najstarszych części miasta i góruje nad nim. Został zbudowany przez Maurów w XII wieku na fundamentach poprzedniej budowli i służył jako twierdza. Chrześcijańscy królowie Portugalii rozbudowali go do dzisiejszych rozmiarów. W 1147 został </a:t>
            </a:r>
            <a:r>
              <a:rPr lang="pl-PL" sz="2200" dirty="0" smtClean="0"/>
              <a:t>zdobyty w </a:t>
            </a:r>
            <a:r>
              <a:rPr lang="pl-PL" sz="2200" dirty="0"/>
              <a:t>trakcie oblężenia Lizbony</a:t>
            </a:r>
            <a:r>
              <a:rPr lang="pl-PL" sz="2200" dirty="0" smtClean="0"/>
              <a:t>.</a:t>
            </a:r>
          </a:p>
          <a:p>
            <a:pPr marL="0" indent="0" algn="ctr">
              <a:buNone/>
            </a:pPr>
            <a:endParaRPr lang="pl-PL" sz="2200" dirty="0"/>
          </a:p>
          <a:p>
            <a:pPr marL="0" indent="0" algn="ctr">
              <a:buNone/>
            </a:pPr>
            <a:r>
              <a:rPr lang="pl-PL" sz="2200" dirty="0" smtClean="0"/>
              <a:t>Według legendy podczas szturmu </a:t>
            </a:r>
            <a:r>
              <a:rPr lang="pl-PL" sz="2200" dirty="0"/>
              <a:t>na zamek rycerz imieniem Martin </a:t>
            </a:r>
            <a:r>
              <a:rPr lang="pl-PL" sz="2200" dirty="0" err="1"/>
              <a:t>Moniz</a:t>
            </a:r>
            <a:r>
              <a:rPr lang="pl-PL" sz="2200" dirty="0"/>
              <a:t>, zauważając, że jedne z wrót są otwarte, własnym ciałem uniemożliwił ich zamknięcie. </a:t>
            </a:r>
            <a:r>
              <a:rPr lang="pl-PL" sz="2200" dirty="0" smtClean="0"/>
              <a:t>Zginął, ale zamek został przejęty przez wojska Alfonsa I. </a:t>
            </a:r>
            <a:endParaRPr lang="pl-PL" sz="2200" dirty="0"/>
          </a:p>
        </p:txBody>
      </p:sp>
      <p:sp>
        <p:nvSpPr>
          <p:cNvPr id="4" name="Prostokąt 3"/>
          <p:cNvSpPr/>
          <p:nvPr/>
        </p:nvSpPr>
        <p:spPr>
          <a:xfrm>
            <a:off x="1763688" y="260648"/>
            <a:ext cx="5472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Zamek św. Jerzego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E:\MICHAŁ\SZKOŁA\lizbona\alfam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"/>
            <a:ext cx="9141229" cy="6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352" y="1700808"/>
            <a:ext cx="4665848" cy="3103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E:\MICHAŁ\SZKOŁA\lizbona\castelo-de-sao-jor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230">
            <a:off x="379290" y="792329"/>
            <a:ext cx="4191000" cy="3139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theme/theme1.xml><?xml version="1.0" encoding="utf-8"?>
<a:theme xmlns:a="http://schemas.openxmlformats.org/drawingml/2006/main" name="Horyzont">
  <a:themeElements>
    <a:clrScheme name="Hory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y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y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994</Words>
  <Application>Microsoft Office PowerPoint</Application>
  <PresentationFormat>Pokaz na ekranie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Horyzont</vt:lpstr>
      <vt:lpstr>Prezentacja programu PowerPoint</vt:lpstr>
      <vt:lpstr>Prezentacja programu PowerPoint</vt:lpstr>
      <vt:lpstr>Prezentacja programu PowerPoint</vt:lpstr>
      <vt:lpstr>Słoneczne Miasto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Prezentację wykonał Michał Kłysz  kl. IIIC</vt:lpstr>
    </vt:vector>
  </TitlesOfParts>
  <Company>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Rycho Rych</dc:creator>
  <cp:lastModifiedBy>Rycho Rych</cp:lastModifiedBy>
  <cp:revision>44</cp:revision>
  <dcterms:created xsi:type="dcterms:W3CDTF">2014-11-22T12:26:24Z</dcterms:created>
  <dcterms:modified xsi:type="dcterms:W3CDTF">2014-11-23T16:00:24Z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4776467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D6.2.5</vt:lpwstr>
  </property>
</Properties>
</file>