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9" r:id="rId5"/>
    <p:sldId id="258" r:id="rId6"/>
    <p:sldId id="271" r:id="rId7"/>
    <p:sldId id="274" r:id="rId8"/>
    <p:sldId id="276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70" r:id="rId17"/>
    <p:sldId id="272" r:id="rId18"/>
    <p:sldId id="266" r:id="rId19"/>
    <p:sldId id="267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FD81E4-9E48-4C6E-9B90-66F732A84C71}" type="datetimeFigureOut">
              <a:rPr lang="pl-PL" smtClean="0"/>
              <a:pPr/>
              <a:t>2014-11-25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ECA99D-929D-449F-826F-F2519D2EAE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.gazeta.pl/im/3/9412/z9412653Q,Lizb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20289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3357562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LIZBONA</a:t>
            </a:r>
            <a:endParaRPr lang="pl-PL" sz="9600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/>
          <a:lstStyle/>
          <a:p>
            <a:r>
              <a:rPr lang="pl-PL" b="1" dirty="0" smtClean="0"/>
              <a:t>Klaudia Kowalczyk kl. II a </a:t>
            </a:r>
            <a:br>
              <a:rPr lang="pl-PL" b="1" dirty="0" smtClean="0"/>
            </a:br>
            <a:r>
              <a:rPr lang="pl-PL" b="1" dirty="0" smtClean="0"/>
              <a:t>Gimnazjum w Korzeniewie</a:t>
            </a:r>
            <a:endParaRPr lang="pl-PL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Tramwaj 28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Stary tramwaj przejeżdża przez najciekawsze dzielnicy Lizbony – </a:t>
            </a:r>
            <a:r>
              <a:rPr lang="pl-PL" b="1" dirty="0" err="1" smtClean="0"/>
              <a:t>Alfamę</a:t>
            </a:r>
            <a:r>
              <a:rPr lang="pl-PL" b="1" dirty="0" smtClean="0"/>
              <a:t>, </a:t>
            </a:r>
            <a:r>
              <a:rPr lang="pl-PL" b="1" dirty="0" err="1" smtClean="0"/>
              <a:t>Baixe</a:t>
            </a:r>
            <a:r>
              <a:rPr lang="pl-PL" b="1" dirty="0" smtClean="0"/>
              <a:t>, </a:t>
            </a:r>
            <a:r>
              <a:rPr lang="pl-PL" b="1" dirty="0" err="1" smtClean="0"/>
              <a:t>Chiado</a:t>
            </a:r>
            <a:r>
              <a:rPr lang="pl-PL" b="1" dirty="0" smtClean="0"/>
              <a:t> lub </a:t>
            </a:r>
            <a:r>
              <a:rPr lang="pl-PL" b="1" dirty="0" err="1" smtClean="0"/>
              <a:t>Bairro</a:t>
            </a:r>
            <a:r>
              <a:rPr lang="pl-PL" b="1" dirty="0" smtClean="0"/>
              <a:t> </a:t>
            </a:r>
            <a:r>
              <a:rPr lang="pl-PL" b="1" dirty="0" err="1" smtClean="0"/>
              <a:t>Alto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17410" name="AutoShape 2" descr="http://infolizbona.pl/wp-content/uploads/2013/04/Maps-of-metro-in-Lisbon-in-fu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http://infolizbona.pl/wp-content/uploads/2013/04/Maps-of-metro-in-Lisbon-in-fu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4" name="Picture 6" descr="http://infolizbona.pl/wp-content/uploads/2013/04/Lisbon-tram-maps-Lizbona-tramwaje-m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357850" cy="3924540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1513241" cy="11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2751 C -0.08472 0.08763 -0.07726 0.14774 -0.0691 0.17364 C -0.06094 0.19954 -0.04826 0.17156 -0.04288 0.18243 C -0.0375 0.19329 -0.03923 0.2185 -0.03628 0.2393 C -0.03333 0.26011 -0.02066 0.28855 -0.02482 0.30682 C -0.02899 0.32509 -0.05 0.35214 -0.06094 0.34844 C -0.07187 0.34474 -0.08333 0.283 -0.09045 0.28509 C -0.09757 0.28717 -0.09219 0.35491 -0.10364 0.36139 C -0.1151 0.36786 -0.14167 0.33087 -0.15937 0.32439 C -0.17708 0.31792 -0.19323 0.32462 -0.21007 0.32208 C -0.22691 0.31954 -0.25243 0.29942 -0.26111 0.30913 C -0.26944 0.31884 -0.26562 0.37087 -0.26111 0.38104 C -0.25625 0.39121 -0.25573 0.37295 -0.23316 0.37017 C -0.21076 0.3674 -0.13177 0.36 -0.12656 0.3637 C -0.12135 0.3674 -0.1658 0.38081 -0.20191 0.39214 C -0.23802 0.40347 -0.3191 0.4215 -0.34288 0.43144 C -0.36667 0.44139 -0.34653 0.45572 -0.34462 0.4511 C -0.34271 0.44647 -0.30521 0.36115 -0.33142 0.403 C -0.35764 0.44485 -0.50104 0.65225 -0.50191 0.70196 L -0.33628 0.70196 " pathEditMode="relative" ptsTypes="aaaaaaaaaaaaaaaaaaAA">
                                      <p:cBhvr>
                                        <p:cTn id="32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Zamek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św. Jerzego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737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 Został zbudowany przez Maurów w XII wieku na fundamentach poprzedniej budowli i służył jako twierdza. Chrześcijańscy królowie Portugalii rozbudowali go do dzisiejszych rozmiarów.</a:t>
            </a:r>
            <a:endParaRPr lang="pl-PL" dirty="0"/>
          </a:p>
        </p:txBody>
      </p:sp>
      <p:pic>
        <p:nvPicPr>
          <p:cNvPr id="1026" name="Picture 2" descr="http://upload.wikimedia.org/wikipedia/commons/c/cf/Lisbon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355185" cy="292895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18519E-6 C -0.02916 -0.0301 -0.05815 -0.06019 -0.08003 -0.06436 C -0.1019 -0.06853 -0.11041 -0.02385 -0.13177 -0.02431 C -0.15312 -0.02478 -0.17951 -0.07223 -0.20833 -0.06644 C -0.23715 -0.06089 -0.27118 0.01365 -0.30503 0.00902 C -0.33888 0.00416 -0.38246 -0.09399 -0.41163 -0.09538 C -0.44079 -0.097 -0.45833 0.0074 -0.48003 -5.18519E-6 C -0.50173 -0.00741 -0.52048 -0.14283 -0.54166 -0.13982 C -0.56284 -0.13681 -0.57621 0.00925 -0.60677 0.01782 C -0.63732 0.02684 -0.70329 -0.07802 -0.725 -0.08658 C -0.7467 -0.09491 -0.97656 0.08657 -0.73645 -0.03334 C -0.4967 -0.15302 0.77032 -0.6139 0.71494 -0.80441 C 0.65955 -0.99445 -0.76024 -1.3338 -1.0684 -1.17524 C -1.37638 -1.01667 -1.16614 -0.11505 -1.13333 0.14698 C -1.10052 0.40856 -0.9151 0.35439 -0.8717 0.39559 " pathEditMode="relative" ptsTypes="aaaaaaaaaaaaaaA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Katedra Najświętszej Maryi Panny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1934" y="1714488"/>
            <a:ext cx="4572032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Katedra rzymskokatolicka w Lizbonie, stolicy Portugalii zbudowana w 1150 roku w stylu romańskim </a:t>
            </a:r>
            <a:r>
              <a:rPr lang="pl-PL" dirty="0" err="1" smtClean="0"/>
              <a:t>upa-miętnia</a:t>
            </a:r>
            <a:r>
              <a:rPr lang="pl-PL" dirty="0" smtClean="0"/>
              <a:t> wyzwolenie miasta spod władzy Maurów.</a:t>
            </a:r>
            <a:endParaRPr lang="pl-PL" dirty="0"/>
          </a:p>
        </p:txBody>
      </p:sp>
      <p:sp>
        <p:nvSpPr>
          <p:cNvPr id="19458" name="AutoShape 2" descr="Katedra Sé w Lizbo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Katedra Sé w Lizbo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Katedra Sé w Lizbo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38" name="Picture 2" descr="http://upload.wikimedia.org/wikipedia/commons/thumb/5/50/Se_de_Lisboa_Frente.JPG/178px-Se_de_Lisboa_Fr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458317" cy="4643470"/>
          </a:xfrm>
          <a:prstGeom prst="rect">
            <a:avLst/>
          </a:prstGeom>
          <a:noFill/>
        </p:spPr>
      </p:pic>
      <p:pic>
        <p:nvPicPr>
          <p:cNvPr id="14339" name="Picture 3" descr="C:\Documents and Settings\Klaudia\Ustawienia lokalne\Temporary Internet Files\Content.IE5\S1F3V7VI\MC9002176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00438"/>
            <a:ext cx="1809598" cy="1664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800" b="0" dirty="0" smtClean="0">
                <a:solidFill>
                  <a:schemeClr val="tx1"/>
                </a:solidFill>
                <a:latin typeface="Gill Sans Ultra Bold" pitchFamily="34" charset="-18"/>
              </a:rPr>
              <a:t>Klasztor </a:t>
            </a:r>
            <a:r>
              <a:rPr lang="pl-PL" sz="4800" b="0" dirty="0" err="1" smtClean="0">
                <a:solidFill>
                  <a:schemeClr val="tx1"/>
                </a:solidFill>
                <a:latin typeface="Gill Sans Ultra Bold" pitchFamily="34" charset="-18"/>
              </a:rPr>
              <a:t>Hieronimitów</a:t>
            </a:r>
            <a:r>
              <a:rPr lang="pl-PL" sz="4800" b="0" dirty="0" smtClean="0">
                <a:solidFill>
                  <a:schemeClr val="tx1"/>
                </a:solidFill>
                <a:latin typeface="Gill Sans Ultra Bold" pitchFamily="34" charset="-18"/>
              </a:rPr>
              <a:t/>
            </a:r>
            <a:br>
              <a:rPr lang="pl-PL" sz="4800" b="0" dirty="0" smtClean="0">
                <a:solidFill>
                  <a:schemeClr val="tx1"/>
                </a:solidFill>
                <a:latin typeface="Gill Sans Ultra Bold" pitchFamily="34" charset="-18"/>
              </a:rPr>
            </a:br>
            <a:endParaRPr lang="pl-PL" sz="4800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66604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Znajduje się w dzielnicy Belem. Jego budowa rozpoczęła w 1502 z polecenia króla Manuela I jako wyraz dziękczynienia za szczęśliwą wyprawę Vasco da Gamy do Indii, zakończyła w roku 1551.</a:t>
            </a:r>
            <a:endParaRPr lang="pl-PL" dirty="0"/>
          </a:p>
        </p:txBody>
      </p:sp>
      <p:sp>
        <p:nvSpPr>
          <p:cNvPr id="13314" name="AutoShape 2" descr="data:image/jpeg;base64,/9j/4AAQSkZJRgABAQAAAQABAAD/2wCEAAkGBxQTEhQUExQWFhQXGBwbGBgYFxoaGhwYGhwZHxgcGBgYHCggGholHBgaITEhJSkrLi4uGh8zODMsNygtLisBCgoKDg0OGxAQGywkICQsLCwsLCwsLCwsLCwsLCwsLCwsLCwsLCwsLCwsLCwsLCwsLCwsLCwsLCwsLCwsLCwsLP/AABEIAMIBAwMBIgACEQEDEQH/xAAbAAACAgMBAAAAAAAAAAAAAAAFBgMEAAECB//EAEQQAAECAwUFBQYEAwYGAwAAAAECEQADIQQFEjFBIlFhcYEGE5GhsTJSwdHh8BQjQpJictIzU4KiwvEkQ2NzsuIVNJP/xAAYAQADAQEAAAAAAAAAAAAAAAABAgMABP/EACURAAICAgICAgIDAQAAAAAAAAABAhEhMQMSMkEiUQRhI0JxE//aAAwDAQACEQMRAD8Ahu28e8llKk4FM2FRAfkTEdkmz+8CZ0oJQSwUGp11g5dlgQFksDSr19eUXrTYZahVANQd1X4cI5KLAG3zk4invE5uA4zalI9A7GW/vJSUBISZZzGSnBqeOflCDevZ5DGYA+GubKPzgn2K7QqRNTLWgISsgOS7EsxOQgrBqsM9rT/xKzuA/wDFPxhavCYQlAGayQeTl/vjBu+J/eT5qhk7DpQQs3vNcsNAociot8YlJ3IrFVFFa0nHhSkliNKBt/WL9yEfiJZeiFJUa6pIYANA2Upg4zLJHICv3wgn2ZpaJfNRH7VVPEw0dmloab2t6yUtKFXbaLio3BiaQtS7atFslzUlgkEKGbhRLjj9BDPeah3ktno2X85Jz6QnWuapVolypSVKWr3UlRY43J5EJV0MUnsjCj068LN3klQ1UkDzAfww+Eef9sf7SYN8xfgCAPjHodotCUSwnaVhSC4SeGfGPLrfOxTDUk1+/KJzHgWVTCbIQAlkTEscQ8S2RdMWLJbFqImJSycpjVS7OFAt0bOFmYpX5yEkJEwJxCpqly454iDF65VqVhR3gALgJ2gOLka8YnWCylmhnRaUFyhTEtiBoCBu3CILxtdDotIKxxSKrA302opJm7AeYg0o6ST84p3hNISkJoX2SxDb2B0NaO1YFDN0F120mdMOuwhHMoSpR6JV4qEXbRa0UEwgANSlGy3sYV7omqUvCVOcOeRDMKEbwEh89kQT7j9IWE8MLHTU583jOgJklstLhRS5lJcnTJmSX3vnzinZp5KZywA/d0rStAH0AeILcghIPehtokbVS7MeTM3E74Di0KCJqQABMUkmpfClnA3OQIKViylQ5XPtBG9Qbfmkg8DUkwUmtthwdpL8mDwLs7IRLBDbIo+RbxOflHCklzhBDs4YPTrAlhGWWDL6l9+cLsVKBG7EaB/LpD1b5ilFJAAqBk7MS2secX7MXKUlTFSG9sVAUzV3MkO294fhaMUtB3pQQd9En4x0fj+JHn8kLHaRIVK2qYVDxqND/EIDWUYSDUMGLH7eDfaADApw7Lb1yhfQrCRqPUfTLwic9lOPQR/EJxsk1YKHixBbPMQbSsEpwj9L/JvKFKYMK5ZG9vENX90N91SyUSyRklujnTw8ImOAb7TiUUgGviT9iKNptZkyXWkuCzN84K3gChbvV/6oGoC5s1Dq/KWxIABLs5wlsucdPDhnPy5Rxd9ueUcCVY1B2wlxoCQ2RMULJcNpxlSlE61Ydal4efwSZaSEBhiBO/PUxYXKDx0uFYOdSPPld8C2HL70jIPTZVTzMZEx8BewrLlt3zi6ubQDj8DAyyWhCRtLQkqydQDs2W+L5YsxfMuC+6IMoR3qodyvjCwgBT76Qc7QysUgjiK9QfhC5dc99lVFDzhJleMa7sklQD1Jz6RQvayIOIu0waEhjUb8qekG+yycZA3D4fflAy/5TLmnTmGyL0+8+Mc7k7LpKhZxgZigp8/N+gg12acz0qIZLFiW3F+lYX5mVeADbzn6Gm9oM3Msia5IBCDR6JDDKkdMdojLTGW1Tx3iSPZKXp1OnOA1gtypNsStKQoFASRqQc6828TFwkhVWJw0pw9ekVrvY2hJAfCHUSaBkk9TQFoeZOCHi95YEmdX9C2Bo2zp848wtklzMU4ZOAAPqp3YcvSGa7Jv5FqK1uDNXhBqycsq4XcwvWyYO4zr3j9MIArzBjSNEp2exFUlaykUQSlWJiFOKEciY3ZJeylTgLbDnm4/8mBHWLdltISmfL0wFQ5UMUZE/YlBql1egHxiFl0gvZsAGyHVvOf0iteh2FNUtQ71GgPIZ9I3MtCUnE5cgAsza0bMmsV7ZOzPM0LPoH1FPUwFuwlizshczCPZKDzSpKQoPvCgD1VB0DZJJdI0P3SF4WnaJBZzhOobC3Q69I7lXiFbClULYhxHGMzLB1OwVOSQcQSXJrsvT9L4T0inZrMMKpuEqWJgZiMIFTi6ECJbfM/NNM0qT/l2fMCIrPa/+GCdVzmHGnzVByBoYZJK5aFVdWbFtWJBZ656RxaEBCSqowkmnADOO5k4pkgobYSo1D1QQPCI7wmY5RPvabwYaWYk44kDb3tBmyUpSAASFFWEOWdqCkNsktZ5Iq2BA8EoGtIUrGCqWlJFGTWmZKgXhws1ZEtvZwhj0OQ6RX8f2hOfNMDdoEbE3mK9YVJqxmH4jcdYcr6oiY+qQTnw4ZvCNOLrd6kU48+eR6QvIsj8egldsoLWnFUCuFqFiDUuGHGPQrkSJodIYAhhuoXHjHn1y/2ifjnrpl/sY9H7ITk4V5MCT8zHO/Iq38RYv2U01YzIX4ZwPuiXhKQze0xPWg8ILX/Wcs6EvXnn974qCQUrSH+2+sdWmjneUwtbywNcw9IjmzK01jU5CQUBSvaAgfab3QkgAE6OBTxyjrmcqRDaZTKMaiyqcFVAzjUJgawNapRUiUQhJYnPMOeANKRflnCglQKTR6l8L0yissMmWC7tozVHEEvFxLYc9BnT6axylynOtZIwhWJG/OvM6ZjnugfNs7gEUUKv6RftkoIYBhmpTAVdm/3jAkYfMeECRSGgl2QvsSpoMylGUOfskRz2jtaSJpSRXL73QsXpKIqkkFqRTlWpSiUqUTl7VTTiBWsScE8lO1E9kVtVy+2PP6wcuMYcb+1gJP8AMowHkyX+9YLXcf7Q60fwB/1RVeQkvELKm1NQdg/fhEFjP56GICicIeoZVKh9ps23iNgnErUAH0HCBdicW1J0Cz5A/KGl6Fh7GCVYpkizzu9wmYsh2onZWBTeDCpbJ00gIJBQnRq13Hq8OnaFLyXdgweme2mjnKFC2Egq4fAxpuhYZKCJhBV/25iX3snEnnQ+Uasy8IT/AAoT4kOB4k+ERTVht1DT/CsN/mbpEKluTuc/IeQ9YkXJrTOKnq3H5fONd4EByXfQAxLLlt4dIrzQmhYQLNR3ItIWwduJ+QjoDCTUNmG+94ivR3idgwHxggoszbSSxOaW8HpFWz2jClH8EyarqMIT5mKs1ZyNMxy+8+kczJlB/MT4sfVIhqBY7iZhsksVUVpUk4QDUkkg7qsOcdLlqElmUFOKK0cGm5ol7KF7MgGjLbizpPiSfOLV5Dj7v+r5w018bJxeRbVMAwgnCE+DiorrnDbdE0rsks5nD4sVg05CEy3AFQBevFstDWHLs6lP4RDMwxUfctXnUw347ywc2kV75fAt/wC6HpCQaE7ndPAnNt2XnD7eQGAvQ915McoQ01COTwOXY3Fot2WbhIOgNPT4nxgvd9tnEAIKRLxEKbFiO7g0A5woTug52US61Vpn84SFWNPQWtNn1NSpJc8c8orXjshKtwfwgveCcssvh9YoTkBgkkF0EGmYijw1YiygPNtE1c8EJBSCKn4DhFW32QqWrbIPBqdOWsFVSqhgw3eTPFO8gyyxIJPSppHU/s5VsnsqWQkPpGRHZ07Iz8I1CdRrI58k4kHQJA5Z6NuEWUhksKh28s4Hm2gE4lMeKVAa0BNNT4xfTaUhABDlwRXP4xzliO1CoGbJAjhQZNI6tc11OOEc2hTI5loVlY6KdrQ4+98ACjDMUS9DQaHd8YZCMuXxhbvSYdlQADEpNc2L9KGFiFheWtxx+8ot2eYzpCXNH0ep8TFGxj8sK4RYu6cSH/iSPBzrzgw8jcniElTyCdlqVz+XrFCXbAmaV0JBWf8AKXfd0ggmZVTl6/GOuy1hSbJb5qg6gtCAdySsFQHOlYsodmS7dUZNvNU2z4jhYswFdePKBFtnpJUkEO5fg2b+vURYk0lJG5izvRyfSK05CXWQ9STnTWEmsmiC1EgA8vUfB/GI7KnInmYyYrZIFY0Jm7IUJHoOMTLWXUzakCp4fPSOaq1SOAr6QTuK4VzlAMwyb9I/mOp4Q1Wjs+izplhWElWLgKYWZw+sLhBPP1ghqjqCPWNFbe0Ooy8of7NdKJy0ow+1irQsySRplSAvaLsouQ6gBlUpcpFS2J8n3wVkzwJ9sSSyvs7oyzoJauWfSNTThoaVqN3EcI6sigSoVbTXWH0ifsduzM0CQXP/ADDlyTo29ouWtYUCQ5FNNOtdYDXInFZ1gEj8x8s9kcd8EhLKZaQo1ADvvo/m8O76iKuwDtynqxprVg+TvRnhluG0BFnSgJKlVVs5MpT5+u7oYrXdYwqxXi4HsIOeoWogjdRok7GqAszfxqYf/mYbhilkHI20dW+1kpYyzVJGyXpV4UkM9Kv6UanWHC3THwk7lDzOe6Fa75OJQb2suv39705R+I4tMwYgNMz0+xBnsgo7R3+m/jC7essheHNm84ZLmBSspU4ZCQz8383hYLQZsZ7eHSgs7n1EDkWBEvaSDtDCSS9HJ38YJziyDXIBq8oGy7RjcaBZ5a74fkFgDrZMIAOYxK350Yvw4xWvAhy43HfRhHF7WqWmiy5dwM3PLXwipa7cdEk0DVAyGoJcR038Uc9fIsyJ+FIDfbxkCTbl+6PH6RkJgaiSXZn2WIIpiCjmP8UZabESABMU5YgKLjpkR4x3KmFy4Yb6b31rwiZb4pfIfbxIoQ2KaohlpYhTHaJfjUQStHsDc8VSHfnTxOUTWhWyN0IyqKneaaiAFvdSFaVSpg25jxesH5tQTCtazm4/T8fvzgRQGxwuCQFWEq1Cyn4/GKt1KLMlKiyjibyzgd2dtmFkFRCFLSwbZJdlEl6EDKhfhDn/APFqs+JC83xZioUHHlBjFps05WkCpiiASpJqXGsSXdb+7uq0b12oJJrkEhT04gDrF1tebRFY5RRdCySMKrSl3DZBOXh5RWMqJtWgNKmKKaJLYQz050iGckh3BD8PlFz8QkpZ9fXKvKOLat0k4gRlTpE5PIyA86TRx604RauK7+8mYdEAqV0DqJ4184q2uZstXMQx9gVfmK45k+7iLjrTwhFhFNscLjnOqXhSES3GFxVQ15A+Jgvf1mBEoFImNiJxIxN7FANIByJ7bJUCqXRR3MaO2p3esSLvlK0rKkqwoVoSCVE6FJBHKuWcTbHazZbumypE10oTL2VbQRhIJIFCRxjd/wAyajafGhgFBmJ1J51y+zTTeyAjEhCqnCQpRJBDEVUpWfwMam3hWo2VZcxRiD6/Bicr0as2ee9o7KlxNQnYUSG3Nn5wIu6Q5LjI74b+1+zKCCAzUpkWUVeZhPu9bO/y+MVTuIksSG241BMqYQcj5sMoltdqCidxfKv6uERdlZYUhTsSJqB0L/KD14rYzGAHsUbcADFP6kP7FHs/aFGTb0gu8hRzFGao4VjnssGkMwDqXrphRmNMjBLsmAo2pKmrZVOeVNIqdlbIhUqa4CsNAWZgUgkA5s4ikKpGmtkNqnowAuGxFmoCT1gb2eKUzhiZsWZyEM95WVJA2Q7HQZU3QrX2pEgy0owTKYlAElLKGSikgpI3PEuRXgbidA23zgu1qY7KpjDiHHyhgsKx3uIPthRruxU+MKV3Umy6ksr0P0g7d1pJmIxCuEjXeDrxeNFVQZO7HGaSUF2iilMlDgKeYpbMVVxbmHAE9Ind08cvl6wQslkR3RVh2s8WvjllSBz4o3DkQLbZ8M1YDgA+0Cl+T5vWITYS4WSNaNVsvarWGC+ZOE1Dgg5UJqM4H4QqWkM2YZ6NQ59I6YPtBMjPE2gM6dSfP5RkWU2SX7p8IyBQexXsy1Vfj6Ui4FnvGem7lA+ygnM5mtPtovuMZoMzXNvGJDFgLDiN2g6PoW5PGky6j7OkcTw55CJFiGdRCyOUKdpmueghptYaWpuLQozUNruhoissKmMhLHU/CGi5bee7Qh8TvUu7vl0doVD7EMVwH8uXvrv1h3oS8hQ3kcIKgMyKPq759Imvm0JTZEScKqLxP+kYsQZjqw36GKxngJfc55sCfCA1t7Srny0SS2BKsZAq6nUxdnyWRCqObZSM6TL8tTJHTPlFZagpJ3axuVMdORz3cIiWwQeI8esL7FKhIyGb/CGHs9ae6StZ9nEx6nQaZwsyQ5Gn+xh/sF1mZd4UhKHEw4iaKUHUGB1ZsoV6HTyE5kyQsnEQFFiWVhNMiXI+OkTC75WDCmYvCVYnoqoBGictqE68ZZxKOBVQMKmo2Ea84uWeW0uSCMkKpzVu6RMqM8u7pYSQZqyCUk0AZnFNnjHaplmQWxBSnB2lA1G5KdW4QvsQleQdByDapPwiioOpJCTixJ04h/KCgFftbbRMMwy6pyrRj+rPnCvZgCFa5Q6pusmx2qYpKCMJKHqoHA5UBoNnPeOcItmSz13dc6RSOic9obOyaz3U3CWIILtqzg+RgtbknaOJRLGv3zhf7NTmlT97pZ+L5iC4thWhThiAQzH48vKKeiPsv9isXfWgOSPw80Mw/h3nfFu4rSmUhYJ9tIIAfNvlCxYL7mWadMUgJZSVI2gclM+orSLlxWozHBbYo+dCFfIQ0PRpPDDcy+kMSolg4q2fjHn1vLTFtV1kjqSYbLeXSzCioUbf7ZA3nLyjSNFm7uX+egM7qPiXgndymmIyoA4Y64t/KAFjWROltmZg9RBS77LMRMUFpbCpAJqfe1ygILHixLcDmIO2WeEoCVEORrn6n1hasa2LZVEOtjuuUpONaEkszkPkPnuhPyHoPE6sUe1svCEH+b0Hyhes8x00eijo2YO+GjtkaJAYsojrUN6wq2MJwKSAAxBpv1i347/jRPm8ypODkkJUx3P843G1S3ri/wAzfCMi1CFWwu4B3j15cItp9pXFvWILtRtJff8A6TFjAHOvDofOOUsWZaqvw9OcRTlbW7L7842ldT9/eURTFuSfvwiZYjtp/LhWtlawzXiPys/t4Wp2jbgPWCnkFEKl1AGX+8MV1LaVLbQa0cwtTqKPOGm51NLl/wDb84pLRFbJbRaAJawAQSlQy4ajrCpZFjUtlx+8oabwLyVFq4Fbn4esLNnlbVRm0KngasjJJ/syH0NeSYpTZoMpbKBoMjxG6CVlnMlmGfwihe4/JmMMyNP4hCp5CwXLFaHIb49l7OyibvASclLL8QZhH3wjxaxkV5N50j23sLOSbEpFHBWRxBxV8Y0lhhi8hSUmSpKgqqkHColD7QbUVrpFG22aTLUBNZAUohNV1LlmwncHiWeU98tlMVTxLbE4IZw6TkQcQHPhFntjJBEvZKjjoBnVVaa0c7qRyddle2v2DlSJK0r7pllDBQddMRYPi5GBl53nZJasGI48RSPy1FlAgFzhoHUKvDJYLGJUqeSaqKVEUptFmO5mo5q++F29bGjHMKs1Thhpk00E102Xfe43RqGjKziTKP4K04i57qY5fNkTBWPJgglTA79fCPXL2tHdWK0UBKhMQxIFCVgkb2GkeQKWAaNr9I6uPRLl2HezbpTMDk1GddFeGUE5QKgrESM2YkCA/Z0HDNCSMezUv/Hm0FrGlaUnvCCov7IYZc4pLRBbBN5KId8no/SCvY9wZod6pPkv5wDvMKxKqMNGpWrcawY7LIUoLTjUkAg01KqF9/sjxg8ewz0F7ZLUU1B9rU6V3QmXssoWqpG19tDXabGMBOJVCAamtKk8YVr0lnEQ5JDsfDdBbBEqyVNMQoVZY+Eeg3jNBlrALsuWTwqoM+ucefyEEgcFD78oZE4ntBJIAKCADRn+rwikrHcfYx2WYMQoWcE/CHe0XqlEoMpIfepmGWbZ6x52gEAPVx1irIsSlqV3y1Kw5JDN1p58YecO9ZFUqCl93jKUpSETTMOIqJHs9N+cArKsgKfcNeIo3WLc+QhAOFIHr45xRlzdlYNWBy58YtCKiqROTbdsxSg/9oRwxfSMisqYHyV0SflG4NsFE9gTtghmHyryiQtVqNo/OK13zA9Nx+EbkrJd+P3XnHMy6LshT8vHyirNao+9Ymsymz9I3YpUta1CZNMsaFn2tzEilT4RJtJFkrILTJxIw50fyHxgReEnCQNzeEONzWKVMwhU0o2FFRKXALskBjVwX8IXL8T+dTKE7XOguNIXLZK2qZnOGS7HCE/yfCA1tTUcj9mDNj9kfyCLzOdHV4qJlKALKZgeJIgGoNgJzIrzBYwfmysQIzZClZt7AxGo/lhdt6NmVnkSKnUxO/lRRL42HJKwADEFvIMpYSRmPXKNBOJLZZxWVZldyrC5IqW0AqczpBVbF9kdntMwFKZeynM0JJxHLo3nHqdzzVSbMhT0Wk5jcxZR0clqR5PYVMmnvD4R6Rck0GxTXzE1bOdCmW/mR4wZeIYeQ82eSD+YUysajiJSf1b6xDarTsypkwsdog4mArXI1FYUbyvAy7ZOKSosEhSCohIdKSCBkNYK3+lDyHS5EkEUpiUshzUbm6mORRbbL6osqtKe5nKRiZacSiVFRpUUUqnKO13gFCgl4lCvtO9OBhSslLTNQAwMhRZqYgzmlHLmILvdVrQlUyYQLQgBLnDhM1iCHqGpB6ZDirLN4zJk2VNCkgYBMcaAhTEhRAqXy4x5sScS0sMIS42WL016nKPVe2kkIslqYAPOVQMKd8NN2QjzC0KcR1xwjn5HbQQ7PJbvK1IBA3Daapg7NmVy0/0wBupC0gqGoDODVnepz6QSkz1KBKm1FOAZ4ZP4k2qkD7UHLcvWL3Y+cormO2F0N4qeBxW80JozivR4MdlZDYy59sCtciYSLqaQ8lcGEbVMLKofaFafPKFy3WcrnEZuo0Gvswx2xJwq5h/PKAN4SXJPE/CG5HSBx7K0qRhQWwqBLg11KuW45Qbn2JX5i3f8vFwo29y1Y7snZJUpKZc2fJTiBVsnGQGWRkKk0pxg1fV39zLYTELJkKqnc43iObtR0ONg+SvE29vlE63C6ZFB9PmIp2edRJ4fD6RKqc6qbo7k8HIyvbFZ8j6QPkkusOCAD6ZRNaVFm3iKkkbaiAwII8tS/kIrHQj2d941ARGRWxK0SMh+rhGQBsmrOs4qMKGnUaxNLDHRjz+cUpU8/wAMXJZJGQjmKluT8N8cSr37uVOlmU4mD2ynFhILjCf06h+IgdZjMklKVqCyXJaoamvDdxiCdeSCwIIxh0u4euUI1eCqwMaLwBAmLlDDZkpBARSZUYcQpjfE2pLbhAe9rYmctK0oCKAEb1AB1MTRzGrTbJktRFWUFO5B9kJYEb31z84opClqBYJdgzuMganQDlAUH2M5XE1geZLBGZ8iT8BBqUtOJTZBwOhyaBL4Z6UmpQUuoDZ0NXbeQ3CLFktsty5FVHfvPCHkmRQw3RKStakqx4TKmYsAdQGBTkAlqDfAe/rrQlEhUvvcOBLqmy8AdQdOEglwQFHpEdutSDLWELwqIYFyOmWRy6wGs9pUpLFRKcKKEvkQBnuDwnR3ZRSSjQaskvLaT/vElpSpKJhSsZMWzKS+KKdkkDZ2dT8eEcXlIwoUQNRXmRBpC2RpcplJGhL0r7T9aGPRbPZO7sCVOcU0lZfR+7DCm4CEe6GaSWTUrcnIhx6CGa8bcsSFSzUguhIFQCo4iX02QYVu1QY+Vli0WaXaLXOUlZxpw4gpLiqAAE1rDBfSU4RMSpSiiWlIQlJJJdRUBlVLx57c19olz5pmHCSQol8TBJYvhyajAtDhbb970Tf+JKZZBCkuaO5Ll8iFZNCuOSjdk9yWZC5gmLxoK0qRhUk0BAIVTfXxiCZcIs1slTVKmHvZoVhCdkbbgK2tCUjLfEdl7RFCZcqXaQUiWGQ5dmZLMSABSK3brtYidOQiWXwEKDUUCkqJGLQuE04eB6ZBbQx9qbCLRZpyArCVKUodJgIB4PHiyCpWjUc8GhjvDtxMmoXLkocTArERtFCSrXEGIO8tAY2nZdftr1ZiTiWVOBxUBwaKpOicmrCNhtayBLd0oAwgCoxZv1EWQkgUSW48q+bwJsiFgqqUuxagO6rh3ZvGLU0K/vFGj5D5QYpKNCyzKye7bv7ydVQlgJxYlA4dkUFNTkIPWKxIlSyUzkTCZuSXBAGRLtm8Lci+Z0pBQmY0ualpgpUAq+Bi/cN5zp0o94tWAkHC36gkJSRTLAABE1F90x+y6NF21TRhVv56MYHS1ysQ70kIxHEUs+QZn4tElqFdWKTpu6QMmA8TUUb4Nwh+RWhON0wim87MkjvDMmJSJaS01WFSkkd4feCSk0AyaDFnvKQqV3KZZM9csvMK1qamLLIDCwhHVZVIUpJSytlgoAA0SThPAfVoY7lvUSv7MKWoJUFCjgFJDhOZDEiJS469F1yWS2KaMMt/sERblrZdNzQKlqCO5QXJVk2jB6xemuCeBjqWjleyhaFE9HzyjgAgBksWqd0WFh651OdM2iJS1V2Q3P6RWIktlOVLUwcjwjIsGcfdEbjUHsLCLE+um76xdkWEaqLeAfSKN1z8bkgvvgn+FStJxKCQaAsCSc6A8ojdPJRKySwXogAIwjEFUJrSoIAOnCCfaW3BdinBaaADCWqFuMJG6rDqYS1LMsqT7e2a6FPzeJbROEyWUYQCSKtuMKoK7C5Nqjm32papmN3KwFUoMylh+2GC1YZljJDCYhJYihLOSktvYnpxgJZXxBykhNBsvSpbzggq1JIIC9wLABmJIoQXO1nFXPFCKNC/Jtyt+Rd3Oe+Gu55SVS8RKQx9k5nJ28YCz5wWN78EuH1ygjMv6cZIkASxLSzAJbLVwXBfUZxOSsaP7NXvbUj8sFLl3NXTkQ2/PfA+VaEoOAEkAAEs2XBzFe0WfErEonR6n1U584toNnGIBCgSN6ifP01jUkqDFN/QeuacmdNTKlqGMgsVOBQPm0SXqpPdzZZmy8YOBVSwWH3p3pOQhasqEBQKzsA1ahI5vSsGjaLKrChQADj2F16nWFpJhSspJt5kpCUqCmd1AkipyBIzz6RDa79xrBqzAEA6deJMQ9prZJCJcizBQlhSlqxFyVFgHroAYX8UWjCOyUpNOh2WmUpa5kt0p7sqBB/5v8RL1z6GI7pwKWgTECYFKJUnExQWVVQB2hpCvdsxyQSWYksWyBr0d4l7OzEpnYi5YKObP5wYQqQJTuI/Wb8PJmKXLQEqIAIUXS4KWZ6jMZRQu2Qo4JyAH21YwlSh3jAJSCDVRclqZQKtFu72YpKAXKHYmlAauOOHwgTd15LQAgKYDJ/NoflpvCE4e0Yq2MF22+fZTMWJISJpGJIJxNXEDU4XJ1NI4vCzTk9xjSlMxKwJQSQ6AdpJmulqEVrVjAGfeG24WrPQM7ZEgnWOxNMw4nrl05QmlkZZY5qUmXhxLlAsA6CouQGdWI0J4MKUAitd14G0GYlODZUwJcAocDEa8TRjCuTvEYw3Qjq9FKf2MFtkqQrCopWwcqSktV3o5bWIrnmptBUBjAlgZLoXJIp96QCwUiSyT1ynwbOLNmPrGVGd1QenyAg4nLKSU1U/tNxgPabaqzLAQQKuSQFO1NdM/GOTblqSxUCMQNRVwcvKNTlYiCpIPPOB/pqZZvpcxUuXaFzAoqJIQDljr7JyFII3ReK0zwxSErQHUzUZwl+B3QHmSkEF0AE68QCE/KI7QE1ANEsAKs2jby8UhLKYG2rtehpVeblsQHNhXhFoXqJaAZqgXpQO3MjfCXaLH3gHdeymhK1DM8tIjvO2rLI/SkNsgNkHMIoVJy+yn/SLj1aGW9J6Jo2FlCnoQ4fOjQKFhnChmE5aq+cB7oUrvkPiAfjShhsRMBAAJZt9fWKx/ZBv6Axs8z3j4n5xkWZwGI7SvExkDIwT/wDiUpmslY7kh3/UD7vPV4rWqVLaaZiyiWgsjEMTqYMwHWsGLhupODvLX3iNazEggfxbLCLYuqTOFEqUkO0yYQkf4UpSMXMgcID4lsKmeYCaXJfPmPBolTaVb/NvhDnePYxaWMtQWMzhDLG7CCWPj0hOtagkkBa8QzC5bV40oYKVgeGdJtDF6Vz20/FMdi0nR+ikfIRU70f3g6j6Ryle5SOsCgWXTalEFgp+Sf6owTle6f2fJcU8XGV99Y2CP+l4/WANZbSTqmnFJ/qiZJf9P+VXweKUtKTR0p3YS8cJnAO9W4tAMX1K3o/yq/oirNtaA7APur/TFOZanYJxJ/xkxyn2fvfDUDsZOWVKcj75xp43NJbqYjIIAOhJ8m+cMTZPZwQx3uPL6x3dK8K8RDsk+dPjF+7rOAkFQd6jhn9IywWQJU4f2Gbi9ejAQFLIzjgK3NIAm1rilMRu1+EL16S8EygZsuUMl2KImDlAntNJOPE1MvOF7XMNVEHoShVR4OPlFhCgAwZuY+UUJS8CtQNWLHWLoWr3Zn7vpBYUyQzeI8fpGsfEfu+kc41+7M/d9I1iX7q/3fSFDZ33lMx4/wDrHIn1zHj/AOsaxr91f7vpGipT+wr930jUayTvuI8f/SNCbV3rzP8AREYK67Kv3H5RneKywqfXbMajWdicdVeR/ojRm8fI/wBMc4l+6f3n5Rycfun9xjUazYtCnYfL1EblrW1Akf4g8RFKvd/zGNKQo6D90MKE7qmpDFamIJcPzg2i8JI/U/L/AGhSCTuT4xhJGifH6wyBQxLnIJz/AMpjIAh/+n4/WNQKMPllUqYoLnc0Sz7KdxUP1L9NN8FhbCYUjeyAfbETyr3R76fGGbGQyLvFSc8nhT7az140LSkHGku6QapbXkfKL1rvFCkHCtLiuYyBctx4QIvu+AuUAgqxghiBTi7/AA4QqNIBG2L1Qjw+sc/ijrLT5x0bXOGb/tEcC3L1w9RGFM/Ep1lDxPyjpE2WSxlt1+kcG8FapT+2ODaCpSaANup4xqDYeum6kqnoSuUpmxcCBy4wX7XWWV+GUUS0oKFJqABnT0MUbtvqaoAHCQKUglfKCbJMcucIV4EfCMWSXViKzYco6QHByfR38ojagP3lF2ySAolywfx5RiBGqRsYsg7czv8ALzjdsAEqVXfBG3zB3bDIM0UrdJ/sQ+YbzHzjJmoNoQEoSOEbscsFUSLAfMdHiWygPEkylF+xyGLj4QM7RIdKuT+EGrOoaekUrwIhFL5DNfERJyG3dOvyjuSx9pRDbny6RYvWRhWeLnocUU5iWJpr9Y6CBOyP71XnGMj+9V5xzilcfARmKVuV4CANZtpf94rzjPy/7xXgY57yXuV4CM7yXuV5RjG/y/fV4GNfl+8rwjBNl+6fKM72X7p8oJrNKUjQq++saeX/ABffWN98j3TGd+n3T4xgGvy9yvL5xrFL3GNGal3w+cdfiB7vnGAZjl+6qN4pfumM/Ej3fON/iB7g8YwTO8l+4rxjIz8UPdEZBMOEwRWWI3GRZiLREuWNw8IrqlJ90eAjIyJvYUQLlJ3Dw5QPt4p1jIyFZiuDGzmOcZGQBhmuIflJ/mV6wTtX/wBWf/21fCNxkb2dMfFiLLyPIesGkJGFNBkI3GQszmRxNGwenrE88bSOkZGQo3suEVieRnGRkJ6KoKSBFW3CsajImvIL8Rc7RpFP5fjAScan70jIyOs5jcjJXKIxGRkExgzjpo1GQDGARsCMjIxifANigqoPF+3yEhAISkFzkBG4yJTeUVh7BRTtCLUtA3CMjIoyZpaRuEVwNqMjIyMzto3GRk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AutoShape 4" descr="data:image/jpeg;base64,/9j/4AAQSkZJRgABAQAAAQABAAD/2wCEAAkGBxQTEhQUExQWFhQXGBwbGBgYFxoaGhwYGhwZHxgcGBgYHCggGholHBgaITEhJSkrLi4uGh8zODMsNygtLisBCgoKDg0OGxAQGywkICQsLCwsLCwsLCwsLCwsLCwsLCwsLCwsLCwsLCwsLCwsLCwsLCwsLCwsLCwsLCwsLCwsLP/AABEIAMIBAwMBIgACEQEDEQH/xAAbAAACAgMBAAAAAAAAAAAAAAAFBgMEAAECB//EAEQQAAECAwUFBQYEAwYGAwAAAAECEQADIQQFEjFBIlFhcYEGE5GhsTJSwdHh8BQjQpJictIzU4KiwvEkQ2NzsuIVNJP/xAAYAQADAQEAAAAAAAAAAAAAAAABAgMABP/EACURAAICAgICAgIDAQAAAAAAAAABAhEhMQMSMkEiUQRhI0JxE//aAAwDAQACEQMRAD8Ahu28e8llKk4FM2FRAfkTEdkmz+8CZ0oJQSwUGp11g5dlgQFksDSr19eUXrTYZahVANQd1X4cI5KLAG3zk4invE5uA4zalI9A7GW/vJSUBISZZzGSnBqeOflCDevZ5DGYA+GubKPzgn2K7QqRNTLWgISsgOS7EsxOQgrBqsM9rT/xKzuA/wDFPxhavCYQlAGayQeTl/vjBu+J/eT5qhk7DpQQs3vNcsNAociot8YlJ3IrFVFFa0nHhSkliNKBt/WL9yEfiJZeiFJUa6pIYANA2Upg4zLJHICv3wgn2ZpaJfNRH7VVPEw0dmloab2t6yUtKFXbaLio3BiaQtS7atFslzUlgkEKGbhRLjj9BDPeah3ktno2X85Jz6QnWuapVolypSVKWr3UlRY43J5EJV0MUnsjCj068LN3klQ1UkDzAfww+Eef9sf7SYN8xfgCAPjHodotCUSwnaVhSC4SeGfGPLrfOxTDUk1+/KJzHgWVTCbIQAlkTEscQ8S2RdMWLJbFqImJSycpjVS7OFAt0bOFmYpX5yEkJEwJxCpqly454iDF65VqVhR3gALgJ2gOLka8YnWCylmhnRaUFyhTEtiBoCBu3CILxtdDotIKxxSKrA302opJm7AeYg0o6ST84p3hNISkJoX2SxDb2B0NaO1YFDN0F120mdMOuwhHMoSpR6JV4qEXbRa0UEwgANSlGy3sYV7omqUvCVOcOeRDMKEbwEh89kQT7j9IWE8MLHTU583jOgJklstLhRS5lJcnTJmSX3vnzinZp5KZywA/d0rStAH0AeILcghIPehtokbVS7MeTM3E74Di0KCJqQABMUkmpfClnA3OQIKViylQ5XPtBG9Qbfmkg8DUkwUmtthwdpL8mDwLs7IRLBDbIo+RbxOflHCklzhBDs4YPTrAlhGWWDL6l9+cLsVKBG7EaB/LpD1b5ilFJAAqBk7MS2secX7MXKUlTFSG9sVAUzV3MkO294fhaMUtB3pQQd9En4x0fj+JHn8kLHaRIVK2qYVDxqND/EIDWUYSDUMGLH7eDfaADApw7Lb1yhfQrCRqPUfTLwic9lOPQR/EJxsk1YKHixBbPMQbSsEpwj9L/JvKFKYMK5ZG9vENX90N91SyUSyRklujnTw8ImOAb7TiUUgGviT9iKNptZkyXWkuCzN84K3gChbvV/6oGoC5s1Dq/KWxIABLs5wlsucdPDhnPy5Rxd9ueUcCVY1B2wlxoCQ2RMULJcNpxlSlE61Ydal4efwSZaSEBhiBO/PUxYXKDx0uFYOdSPPld8C2HL70jIPTZVTzMZEx8BewrLlt3zi6ubQDj8DAyyWhCRtLQkqydQDs2W+L5YsxfMuC+6IMoR3qodyvjCwgBT76Qc7QysUgjiK9QfhC5dc99lVFDzhJleMa7sklQD1Jz6RQvayIOIu0waEhjUb8qekG+yycZA3D4fflAy/5TLmnTmGyL0+8+Mc7k7LpKhZxgZigp8/N+gg12acz0qIZLFiW3F+lYX5mVeADbzn6Gm9oM3Msia5IBCDR6JDDKkdMdojLTGW1Tx3iSPZKXp1OnOA1gtypNsStKQoFASRqQc6828TFwkhVWJw0pw9ekVrvY2hJAfCHUSaBkk9TQFoeZOCHi95YEmdX9C2Bo2zp848wtklzMU4ZOAAPqp3YcvSGa7Jv5FqK1uDNXhBqycsq4XcwvWyYO4zr3j9MIArzBjSNEp2exFUlaykUQSlWJiFOKEciY3ZJeylTgLbDnm4/8mBHWLdltISmfL0wFQ5UMUZE/YlBql1egHxiFl0gvZsAGyHVvOf0iteh2FNUtQ71GgPIZ9I3MtCUnE5cgAsza0bMmsV7ZOzPM0LPoH1FPUwFuwlizshczCPZKDzSpKQoPvCgD1VB0DZJJdI0P3SF4WnaJBZzhOobC3Q69I7lXiFbClULYhxHGMzLB1OwVOSQcQSXJrsvT9L4T0inZrMMKpuEqWJgZiMIFTi6ECJbfM/NNM0qT/l2fMCIrPa/+GCdVzmHGnzVByBoYZJK5aFVdWbFtWJBZ656RxaEBCSqowkmnADOO5k4pkgobYSo1D1QQPCI7wmY5RPvabwYaWYk44kDb3tBmyUpSAASFFWEOWdqCkNsktZ5Iq2BA8EoGtIUrGCqWlJFGTWmZKgXhws1ZEtvZwhj0OQ6RX8f2hOfNMDdoEbE3mK9YVJqxmH4jcdYcr6oiY+qQTnw4ZvCNOLrd6kU48+eR6QvIsj8egldsoLWnFUCuFqFiDUuGHGPQrkSJodIYAhhuoXHjHn1y/2ifjnrpl/sY9H7ITk4V5MCT8zHO/Iq38RYv2U01YzIX4ZwPuiXhKQze0xPWg8ILX/Wcs6EvXnn974qCQUrSH+2+sdWmjneUwtbywNcw9IjmzK01jU5CQUBSvaAgfab3QkgAE6OBTxyjrmcqRDaZTKMaiyqcFVAzjUJgawNapRUiUQhJYnPMOeANKRflnCglQKTR6l8L0yissMmWC7tozVHEEvFxLYc9BnT6axylynOtZIwhWJG/OvM6ZjnugfNs7gEUUKv6RftkoIYBhmpTAVdm/3jAkYfMeECRSGgl2QvsSpoMylGUOfskRz2jtaSJpSRXL73QsXpKIqkkFqRTlWpSiUqUTl7VTTiBWsScE8lO1E9kVtVy+2PP6wcuMYcb+1gJP8AMowHkyX+9YLXcf7Q60fwB/1RVeQkvELKm1NQdg/fhEFjP56GICicIeoZVKh9ps23iNgnErUAH0HCBdicW1J0Cz5A/KGl6Fh7GCVYpkizzu9wmYsh2onZWBTeDCpbJ00gIJBQnRq13Hq8OnaFLyXdgweme2mjnKFC2Egq4fAxpuhYZKCJhBV/25iX3snEnnQ+Uasy8IT/AAoT4kOB4k+ERTVht1DT/CsN/mbpEKluTuc/IeQ9YkXJrTOKnq3H5fONd4EByXfQAxLLlt4dIrzQmhYQLNR3ItIWwduJ+QjoDCTUNmG+94ivR3idgwHxggoszbSSxOaW8HpFWz2jClH8EyarqMIT5mKs1ZyNMxy+8+kczJlB/MT4sfVIhqBY7iZhsksVUVpUk4QDUkkg7qsOcdLlqElmUFOKK0cGm5ol7KF7MgGjLbizpPiSfOLV5Dj7v+r5w018bJxeRbVMAwgnCE+DiorrnDbdE0rsks5nD4sVg05CEy3AFQBevFstDWHLs6lP4RDMwxUfctXnUw347ywc2kV75fAt/wC6HpCQaE7ndPAnNt2XnD7eQGAvQ915McoQ01COTwOXY3Fot2WbhIOgNPT4nxgvd9tnEAIKRLxEKbFiO7g0A5woTug52US61Vpn84SFWNPQWtNn1NSpJc8c8orXjshKtwfwgveCcssvh9YoTkBgkkF0EGmYijw1YiygPNtE1c8EJBSCKn4DhFW32QqWrbIPBqdOWsFVSqhgw3eTPFO8gyyxIJPSppHU/s5VsnsqWQkPpGRHZ07Iz8I1CdRrI58k4kHQJA5Z6NuEWUhksKh28s4Hm2gE4lMeKVAa0BNNT4xfTaUhABDlwRXP4xzliO1CoGbJAjhQZNI6tc11OOEc2hTI5loVlY6KdrQ4+98ACjDMUS9DQaHd8YZCMuXxhbvSYdlQADEpNc2L9KGFiFheWtxx+8ot2eYzpCXNH0ep8TFGxj8sK4RYu6cSH/iSPBzrzgw8jcniElTyCdlqVz+XrFCXbAmaV0JBWf8AKXfd0ggmZVTl6/GOuy1hSbJb5qg6gtCAdySsFQHOlYsodmS7dUZNvNU2z4jhYswFdePKBFtnpJUkEO5fg2b+vURYk0lJG5izvRyfSK05CXWQ9STnTWEmsmiC1EgA8vUfB/GI7KnInmYyYrZIFY0Jm7IUJHoOMTLWXUzakCp4fPSOaq1SOAr6QTuK4VzlAMwyb9I/mOp4Q1Wjs+izplhWElWLgKYWZw+sLhBPP1ghqjqCPWNFbe0Ooy8of7NdKJy0ow+1irQsySRplSAvaLsouQ6gBlUpcpFS2J8n3wVkzwJ9sSSyvs7oyzoJauWfSNTThoaVqN3EcI6sigSoVbTXWH0ifsduzM0CQXP/ADDlyTo29ouWtYUCQ5FNNOtdYDXInFZ1gEj8x8s9kcd8EhLKZaQo1ADvvo/m8O76iKuwDtynqxprVg+TvRnhluG0BFnSgJKlVVs5MpT5+u7oYrXdYwqxXi4HsIOeoWogjdRok7GqAszfxqYf/mYbhilkHI20dW+1kpYyzVJGyXpV4UkM9Kv6UanWHC3THwk7lDzOe6Fa75OJQb2suv39705R+I4tMwYgNMz0+xBnsgo7R3+m/jC7essheHNm84ZLmBSspU4ZCQz8383hYLQZsZ7eHSgs7n1EDkWBEvaSDtDCSS9HJ38YJziyDXIBq8oGy7RjcaBZ5a74fkFgDrZMIAOYxK350Yvw4xWvAhy43HfRhHF7WqWmiy5dwM3PLXwipa7cdEk0DVAyGoJcR038Uc9fIsyJ+FIDfbxkCTbl+6PH6RkJgaiSXZn2WIIpiCjmP8UZabESABMU5YgKLjpkR4x3KmFy4Yb6b31rwiZb4pfIfbxIoQ2KaohlpYhTHaJfjUQStHsDc8VSHfnTxOUTWhWyN0IyqKneaaiAFvdSFaVSpg25jxesH5tQTCtazm4/T8fvzgRQGxwuCQFWEq1Cyn4/GKt1KLMlKiyjibyzgd2dtmFkFRCFLSwbZJdlEl6EDKhfhDn/APFqs+JC83xZioUHHlBjFps05WkCpiiASpJqXGsSXdb+7uq0b12oJJrkEhT04gDrF1tebRFY5RRdCySMKrSl3DZBOXh5RWMqJtWgNKmKKaJLYQz050iGckh3BD8PlFz8QkpZ9fXKvKOLat0k4gRlTpE5PIyA86TRx604RauK7+8mYdEAqV0DqJ4184q2uZstXMQx9gVfmK45k+7iLjrTwhFhFNscLjnOqXhSES3GFxVQ15A+Jgvf1mBEoFImNiJxIxN7FANIByJ7bJUCqXRR3MaO2p3esSLvlK0rKkqwoVoSCVE6FJBHKuWcTbHazZbumypE10oTL2VbQRhIJIFCRxjd/wAyajafGhgFBmJ1J51y+zTTeyAjEhCqnCQpRJBDEVUpWfwMam3hWo2VZcxRiD6/Bicr0as2ee9o7KlxNQnYUSG3Nn5wIu6Q5LjI74b+1+zKCCAzUpkWUVeZhPu9bO/y+MVTuIksSG241BMqYQcj5sMoltdqCidxfKv6uERdlZYUhTsSJqB0L/KD14rYzGAHsUbcADFP6kP7FHs/aFGTb0gu8hRzFGao4VjnssGkMwDqXrphRmNMjBLsmAo2pKmrZVOeVNIqdlbIhUqa4CsNAWZgUgkA5s4ikKpGmtkNqnowAuGxFmoCT1gb2eKUzhiZsWZyEM95WVJA2Q7HQZU3QrX2pEgy0owTKYlAElLKGSikgpI3PEuRXgbidA23zgu1qY7KpjDiHHyhgsKx3uIPthRruxU+MKV3Umy6ksr0P0g7d1pJmIxCuEjXeDrxeNFVQZO7HGaSUF2iilMlDgKeYpbMVVxbmHAE9Ind08cvl6wQslkR3RVh2s8WvjllSBz4o3DkQLbZ8M1YDgA+0Cl+T5vWITYS4WSNaNVsvarWGC+ZOE1Dgg5UJqM4H4QqWkM2YZ6NQ59I6YPtBMjPE2gM6dSfP5RkWU2SX7p8IyBQexXsy1Vfj6Ui4FnvGem7lA+ygnM5mtPtovuMZoMzXNvGJDFgLDiN2g6PoW5PGky6j7OkcTw55CJFiGdRCyOUKdpmueghptYaWpuLQozUNruhoissKmMhLHU/CGi5bee7Qh8TvUu7vl0doVD7EMVwH8uXvrv1h3oS8hQ3kcIKgMyKPq759Imvm0JTZEScKqLxP+kYsQZjqw36GKxngJfc55sCfCA1t7Srny0SS2BKsZAq6nUxdnyWRCqObZSM6TL8tTJHTPlFZagpJ3axuVMdORz3cIiWwQeI8esL7FKhIyGb/CGHs9ae6StZ9nEx6nQaZwsyQ5Gn+xh/sF1mZd4UhKHEw4iaKUHUGB1ZsoV6HTyE5kyQsnEQFFiWVhNMiXI+OkTC75WDCmYvCVYnoqoBGictqE68ZZxKOBVQMKmo2Ea84uWeW0uSCMkKpzVu6RMqM8u7pYSQZqyCUk0AZnFNnjHaplmQWxBSnB2lA1G5KdW4QvsQleQdByDapPwiioOpJCTixJ04h/KCgFftbbRMMwy6pyrRj+rPnCvZgCFa5Q6pusmx2qYpKCMJKHqoHA5UBoNnPeOcItmSz13dc6RSOic9obOyaz3U3CWIILtqzg+RgtbknaOJRLGv3zhf7NTmlT97pZ+L5iC4thWhThiAQzH48vKKeiPsv9isXfWgOSPw80Mw/h3nfFu4rSmUhYJ9tIIAfNvlCxYL7mWadMUgJZSVI2gclM+orSLlxWozHBbYo+dCFfIQ0PRpPDDcy+kMSolg4q2fjHn1vLTFtV1kjqSYbLeXSzCioUbf7ZA3nLyjSNFm7uX+egM7qPiXgndymmIyoA4Y64t/KAFjWROltmZg9RBS77LMRMUFpbCpAJqfe1ygILHixLcDmIO2WeEoCVEORrn6n1hasa2LZVEOtjuuUpONaEkszkPkPnuhPyHoPE6sUe1svCEH+b0Hyhes8x00eijo2YO+GjtkaJAYsojrUN6wq2MJwKSAAxBpv1i347/jRPm8ypODkkJUx3P843G1S3ri/wAzfCMi1CFWwu4B3j15cItp9pXFvWILtRtJff8A6TFjAHOvDofOOUsWZaqvw9OcRTlbW7L7842ldT9/eURTFuSfvwiZYjtp/LhWtlawzXiPys/t4Wp2jbgPWCnkFEKl1AGX+8MV1LaVLbQa0cwtTqKPOGm51NLl/wDb84pLRFbJbRaAJawAQSlQy4ajrCpZFjUtlx+8oabwLyVFq4Fbn4esLNnlbVRm0KngasjJJ/syH0NeSYpTZoMpbKBoMjxG6CVlnMlmGfwihe4/JmMMyNP4hCp5CwXLFaHIb49l7OyibvASclLL8QZhH3wjxaxkV5N50j23sLOSbEpFHBWRxBxV8Y0lhhi8hSUmSpKgqqkHColD7QbUVrpFG22aTLUBNZAUohNV1LlmwncHiWeU98tlMVTxLbE4IZw6TkQcQHPhFntjJBEvZKjjoBnVVaa0c7qRyddle2v2DlSJK0r7pllDBQddMRYPi5GBl53nZJasGI48RSPy1FlAgFzhoHUKvDJYLGJUqeSaqKVEUptFmO5mo5q++F29bGjHMKs1Thhpk00E102Xfe43RqGjKziTKP4K04i57qY5fNkTBWPJgglTA79fCPXL2tHdWK0UBKhMQxIFCVgkb2GkeQKWAaNr9I6uPRLl2HezbpTMDk1GddFeGUE5QKgrESM2YkCA/Z0HDNCSMezUv/Hm0FrGlaUnvCCov7IYZc4pLRBbBN5KId8no/SCvY9wZod6pPkv5wDvMKxKqMNGpWrcawY7LIUoLTjUkAg01KqF9/sjxg8ewz0F7ZLUU1B9rU6V3QmXssoWqpG19tDXabGMBOJVCAamtKk8YVr0lnEQ5JDsfDdBbBEqyVNMQoVZY+Eeg3jNBlrALsuWTwqoM+ucefyEEgcFD78oZE4ntBJIAKCADRn+rwikrHcfYx2WYMQoWcE/CHe0XqlEoMpIfepmGWbZ6x52gEAPVx1irIsSlqV3y1Kw5JDN1p58YecO9ZFUqCl93jKUpSETTMOIqJHs9N+cArKsgKfcNeIo3WLc+QhAOFIHr45xRlzdlYNWBy58YtCKiqROTbdsxSg/9oRwxfSMisqYHyV0SflG4NsFE9gTtghmHyryiQtVqNo/OK13zA9Nx+EbkrJd+P3XnHMy6LshT8vHyirNao+9Ymsymz9I3YpUta1CZNMsaFn2tzEilT4RJtJFkrILTJxIw50fyHxgReEnCQNzeEONzWKVMwhU0o2FFRKXALskBjVwX8IXL8T+dTKE7XOguNIXLZK2qZnOGS7HCE/yfCA1tTUcj9mDNj9kfyCLzOdHV4qJlKALKZgeJIgGoNgJzIrzBYwfmysQIzZClZt7AxGo/lhdt6NmVnkSKnUxO/lRRL42HJKwADEFvIMpYSRmPXKNBOJLZZxWVZldyrC5IqW0AqczpBVbF9kdntMwFKZeynM0JJxHLo3nHqdzzVSbMhT0Wk5jcxZR0clqR5PYVMmnvD4R6Rck0GxTXzE1bOdCmW/mR4wZeIYeQ82eSD+YUysajiJSf1b6xDarTsypkwsdog4mArXI1FYUbyvAy7ZOKSosEhSCohIdKSCBkNYK3+lDyHS5EkEUpiUshzUbm6mORRbbL6osqtKe5nKRiZacSiVFRpUUUqnKO13gFCgl4lCvtO9OBhSslLTNQAwMhRZqYgzmlHLmILvdVrQlUyYQLQgBLnDhM1iCHqGpB6ZDirLN4zJk2VNCkgYBMcaAhTEhRAqXy4x5sScS0sMIS42WL016nKPVe2kkIslqYAPOVQMKd8NN2QjzC0KcR1xwjn5HbQQ7PJbvK1IBA3Daapg7NmVy0/0wBupC0gqGoDODVnepz6QSkz1KBKm1FOAZ4ZP4k2qkD7UHLcvWL3Y+cormO2F0N4qeBxW80JozivR4MdlZDYy59sCtciYSLqaQ8lcGEbVMLKofaFafPKFy3WcrnEZuo0Gvswx2xJwq5h/PKAN4SXJPE/CG5HSBx7K0qRhQWwqBLg11KuW45Qbn2JX5i3f8vFwo29y1Y7snZJUpKZc2fJTiBVsnGQGWRkKk0pxg1fV39zLYTELJkKqnc43iObtR0ONg+SvE29vlE63C6ZFB9PmIp2edRJ4fD6RKqc6qbo7k8HIyvbFZ8j6QPkkusOCAD6ZRNaVFm3iKkkbaiAwII8tS/kIrHQj2d941ARGRWxK0SMh+rhGQBsmrOs4qMKGnUaxNLDHRjz+cUpU8/wAMXJZJGQjmKluT8N8cSr37uVOlmU4mD2ynFhILjCf06h+IgdZjMklKVqCyXJaoamvDdxiCdeSCwIIxh0u4euUI1eCqwMaLwBAmLlDDZkpBARSZUYcQpjfE2pLbhAe9rYmctK0oCKAEb1AB1MTRzGrTbJktRFWUFO5B9kJYEb31z84opClqBYJdgzuMganQDlAUH2M5XE1geZLBGZ8iT8BBqUtOJTZBwOhyaBL4Z6UmpQUuoDZ0NXbeQ3CLFktsty5FVHfvPCHkmRQw3RKStakqx4TKmYsAdQGBTkAlqDfAe/rrQlEhUvvcOBLqmy8AdQdOEglwQFHpEdutSDLWELwqIYFyOmWRy6wGs9pUpLFRKcKKEvkQBnuDwnR3ZRSSjQaskvLaT/vElpSpKJhSsZMWzKS+KKdkkDZ2dT8eEcXlIwoUQNRXmRBpC2RpcplJGhL0r7T9aGPRbPZO7sCVOcU0lZfR+7DCm4CEe6GaSWTUrcnIhx6CGa8bcsSFSzUguhIFQCo4iX02QYVu1QY+Vli0WaXaLXOUlZxpw4gpLiqAAE1rDBfSU4RMSpSiiWlIQlJJJdRUBlVLx57c19olz5pmHCSQol8TBJYvhyajAtDhbb970Tf+JKZZBCkuaO5Ll8iFZNCuOSjdk9yWZC5gmLxoK0qRhUk0BAIVTfXxiCZcIs1slTVKmHvZoVhCdkbbgK2tCUjLfEdl7RFCZcqXaQUiWGQ5dmZLMSABSK3brtYidOQiWXwEKDUUCkqJGLQuE04eB6ZBbQx9qbCLRZpyArCVKUodJgIB4PHiyCpWjUc8GhjvDtxMmoXLkocTArERtFCSrXEGIO8tAY2nZdftr1ZiTiWVOBxUBwaKpOicmrCNhtayBLd0oAwgCoxZv1EWQkgUSW48q+bwJsiFgqqUuxagO6rh3ZvGLU0K/vFGj5D5QYpKNCyzKye7bv7ydVQlgJxYlA4dkUFNTkIPWKxIlSyUzkTCZuSXBAGRLtm8Lci+Z0pBQmY0ualpgpUAq+Bi/cN5zp0o94tWAkHC36gkJSRTLAABE1F90x+y6NF21TRhVv56MYHS1ysQ70kIxHEUs+QZn4tElqFdWKTpu6QMmA8TUUb4Nwh+RWhON0wim87MkjvDMmJSJaS01WFSkkd4feCSk0AyaDFnvKQqV3KZZM9csvMK1qamLLIDCwhHVZVIUpJSytlgoAA0SThPAfVoY7lvUSv7MKWoJUFCjgFJDhOZDEiJS469F1yWS2KaMMt/sERblrZdNzQKlqCO5QXJVk2jB6xemuCeBjqWjleyhaFE9HzyjgAgBksWqd0WFh651OdM2iJS1V2Q3P6RWIktlOVLUwcjwjIsGcfdEbjUHsLCLE+um76xdkWEaqLeAfSKN1z8bkgvvgn+FStJxKCQaAsCSc6A8ojdPJRKySwXogAIwjEFUJrSoIAOnCCfaW3BdinBaaADCWqFuMJG6rDqYS1LMsqT7e2a6FPzeJbROEyWUYQCSKtuMKoK7C5Nqjm32papmN3KwFUoMylh+2GC1YZljJDCYhJYihLOSktvYnpxgJZXxBykhNBsvSpbzggq1JIIC9wLABmJIoQXO1nFXPFCKNC/Jtyt+Rd3Oe+Gu55SVS8RKQx9k5nJ28YCz5wWN78EuH1ygjMv6cZIkASxLSzAJbLVwXBfUZxOSsaP7NXvbUj8sFLl3NXTkQ2/PfA+VaEoOAEkAAEs2XBzFe0WfErEonR6n1U584toNnGIBCgSN6ifP01jUkqDFN/QeuacmdNTKlqGMgsVOBQPm0SXqpPdzZZmy8YOBVSwWH3p3pOQhasqEBQKzsA1ahI5vSsGjaLKrChQADj2F16nWFpJhSspJt5kpCUqCmd1AkipyBIzz6RDa79xrBqzAEA6deJMQ9prZJCJcizBQlhSlqxFyVFgHroAYX8UWjCOyUpNOh2WmUpa5kt0p7sqBB/5v8RL1z6GI7pwKWgTECYFKJUnExQWVVQB2hpCvdsxyQSWYksWyBr0d4l7OzEpnYi5YKObP5wYQqQJTuI/Wb8PJmKXLQEqIAIUXS4KWZ6jMZRQu2Qo4JyAH21YwlSh3jAJSCDVRclqZQKtFu72YpKAXKHYmlAauOOHwgTd15LQAgKYDJ/NoflpvCE4e0Yq2MF22+fZTMWJISJpGJIJxNXEDU4XJ1NI4vCzTk9xjSlMxKwJQSQ6AdpJmulqEVrVjAGfeG24WrPQM7ZEgnWOxNMw4nrl05QmlkZZY5qUmXhxLlAsA6CouQGdWI0J4MKUAitd14G0GYlODZUwJcAocDEa8TRjCuTvEYw3Qjq9FKf2MFtkqQrCopWwcqSktV3o5bWIrnmptBUBjAlgZLoXJIp96QCwUiSyT1ynwbOLNmPrGVGd1QenyAg4nLKSU1U/tNxgPabaqzLAQQKuSQFO1NdM/GOTblqSxUCMQNRVwcvKNTlYiCpIPPOB/pqZZvpcxUuXaFzAoqJIQDljr7JyFII3ReK0zwxSErQHUzUZwl+B3QHmSkEF0AE68QCE/KI7QE1ANEsAKs2jby8UhLKYG2rtehpVeblsQHNhXhFoXqJaAZqgXpQO3MjfCXaLH3gHdeymhK1DM8tIjvO2rLI/SkNsgNkHMIoVJy+yn/SLj1aGW9J6Jo2FlCnoQ4fOjQKFhnChmE5aq+cB7oUrvkPiAfjShhsRMBAAJZt9fWKx/ZBv6Axs8z3j4n5xkWZwGI7SvExkDIwT/wDiUpmslY7kh3/UD7vPV4rWqVLaaZiyiWgsjEMTqYMwHWsGLhupODvLX3iNazEggfxbLCLYuqTOFEqUkO0yYQkf4UpSMXMgcID4lsKmeYCaXJfPmPBolTaVb/NvhDnePYxaWMtQWMzhDLG7CCWPj0hOtagkkBa8QzC5bV40oYKVgeGdJtDF6Vz20/FMdi0nR+ikfIRU70f3g6j6Ryle5SOsCgWXTalEFgp+Sf6owTle6f2fJcU8XGV99Y2CP+l4/WANZbSTqmnFJ/qiZJf9P+VXweKUtKTR0p3YS8cJnAO9W4tAMX1K3o/yq/oirNtaA7APur/TFOZanYJxJ/xkxyn2fvfDUDsZOWVKcj75xp43NJbqYjIIAOhJ8m+cMTZPZwQx3uPL6x3dK8K8RDsk+dPjF+7rOAkFQd6jhn9IywWQJU4f2Gbi9ejAQFLIzjgK3NIAm1rilMRu1+EL16S8EygZsuUMl2KImDlAntNJOPE1MvOF7XMNVEHoShVR4OPlFhCgAwZuY+UUJS8CtQNWLHWLoWr3Zn7vpBYUyQzeI8fpGsfEfu+kc41+7M/d9I1iX7q/3fSFDZ33lMx4/wDrHIn1zHj/AOsaxr91f7vpGipT+wr930jUayTvuI8f/SNCbV3rzP8AREYK67Kv3H5RneKywqfXbMajWdicdVeR/ojRm8fI/wBMc4l+6f3n5Rycfun9xjUazYtCnYfL1EblrW1Akf4g8RFKvd/zGNKQo6D90MKE7qmpDFamIJcPzg2i8JI/U/L/AGhSCTuT4xhJGifH6wyBQxLnIJz/AMpjIAh/+n4/WNQKMPllUqYoLnc0Sz7KdxUP1L9NN8FhbCYUjeyAfbETyr3R76fGGbGQyLvFSc8nhT7az140LSkHGku6QapbXkfKL1rvFCkHCtLiuYyBctx4QIvu+AuUAgqxghiBTi7/AA4QqNIBG2L1Qjw+sc/ijrLT5x0bXOGb/tEcC3L1w9RGFM/Ep1lDxPyjpE2WSxlt1+kcG8FapT+2ODaCpSaANup4xqDYeum6kqnoSuUpmxcCBy4wX7XWWV+GUUS0oKFJqABnT0MUbtvqaoAHCQKUglfKCbJMcucIV4EfCMWSXViKzYco6QHByfR38ojagP3lF2ySAolywfx5RiBGqRsYsg7czv8ALzjdsAEqVXfBG3zB3bDIM0UrdJ/sQ+YbzHzjJmoNoQEoSOEbscsFUSLAfMdHiWygPEkylF+xyGLj4QM7RIdKuT+EGrOoaekUrwIhFL5DNfERJyG3dOvyjuSx9pRDbny6RYvWRhWeLnocUU5iWJpr9Y6CBOyP71XnGMj+9V5xzilcfARmKVuV4CANZtpf94rzjPy/7xXgY57yXuV4CM7yXuV5RjG/y/fV4GNfl+8rwjBNl+6fKM72X7p8oJrNKUjQq++saeX/ABffWN98j3TGd+n3T4xgGvy9yvL5xrFL3GNGal3w+cdfiB7vnGAZjl+6qN4pfumM/Ej3fON/iB7g8YwTO8l+4rxjIz8UPdEZBMOEwRWWI3GRZiLREuWNw8IrqlJ90eAjIyJvYUQLlJ3Dw5QPt4p1jIyFZiuDGzmOcZGQBhmuIflJ/mV6wTtX/wBWf/21fCNxkb2dMfFiLLyPIesGkJGFNBkI3GQszmRxNGwenrE88bSOkZGQo3suEVieRnGRkJ6KoKSBFW3CsajImvIL8Rc7RpFP5fjAScan70jIyOs5jcjJXKIxGRkExgzjpo1GQDGARsCMjIxifANigqoPF+3yEhAISkFzkBG4yJTeUVh7BRTtCLUtA3CMjIoyZpaRuEVwNqMjIyMzto3GRk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18" name="Picture 6" descr="http://upload.wikimedia.org/wikipedia/commons/thumb/3/3c/KlasztorHironimitowLizbona.jpg/240px-KlasztorHironimitowLizb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429140" cy="2639029"/>
          </a:xfrm>
          <a:prstGeom prst="rect">
            <a:avLst/>
          </a:prstGeom>
          <a:noFill/>
        </p:spPr>
      </p:pic>
      <p:pic>
        <p:nvPicPr>
          <p:cNvPr id="13319" name="Picture 7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500198" cy="2288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 smtClean="0">
                <a:solidFill>
                  <a:schemeClr val="tx1"/>
                </a:solidFill>
                <a:latin typeface="Gill Sans Ultra Bold" pitchFamily="34" charset="-18"/>
              </a:rPr>
              <a:t>Torre</a:t>
            </a:r>
            <a:r>
              <a:rPr lang="pl-PL" sz="6000" dirty="0" smtClean="0">
                <a:solidFill>
                  <a:schemeClr val="tx1"/>
                </a:solidFill>
                <a:latin typeface="Gill Sans Ultra Bold" pitchFamily="34" charset="-18"/>
              </a:rPr>
              <a:t> de </a:t>
            </a:r>
            <a:r>
              <a:rPr lang="pl-PL" sz="6000" dirty="0" err="1" smtClean="0">
                <a:solidFill>
                  <a:schemeClr val="tx1"/>
                </a:solidFill>
                <a:latin typeface="Gill Sans Ultra Bold" pitchFamily="34" charset="-18"/>
              </a:rPr>
              <a:t>Belém</a:t>
            </a:r>
            <a:endParaRPr lang="pl-PL" sz="6000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049078"/>
            <a:ext cx="8229600" cy="280892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Militarna budowla stojąca w Lizbonie, na jej zachodnim przedmieściu </a:t>
            </a:r>
            <a:r>
              <a:rPr lang="pl-PL" dirty="0" err="1" smtClean="0"/>
              <a:t>Belém</a:t>
            </a:r>
            <a:r>
              <a:rPr lang="pl-PL" dirty="0" smtClean="0"/>
              <a:t>, nieopodal Klasztoru </a:t>
            </a:r>
            <a:r>
              <a:rPr lang="pl-PL" dirty="0" err="1" smtClean="0"/>
              <a:t>Hieronimitów</a:t>
            </a:r>
            <a:r>
              <a:rPr lang="pl-PL" dirty="0" smtClean="0"/>
              <a:t>, u ujścia Tagu do oceanu. Jedna z największych atrakcji turystycznych stolicy Portugalii.</a:t>
            </a:r>
            <a:endParaRPr lang="pl-PL" dirty="0"/>
          </a:p>
        </p:txBody>
      </p:sp>
      <p:sp>
        <p:nvSpPr>
          <p:cNvPr id="32770" name="AutoShape 2" descr="Torre de Belém (497080366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0" name="Picture 2" descr="http://i1.trekearth.com/photos/15110/dsc_4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000528" cy="2655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Pomnik Odkrywców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73735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Monumentalny pomnik, znajdujący się w lizbońskiej dzielnicy </a:t>
            </a:r>
            <a:r>
              <a:rPr lang="pl-PL" dirty="0" err="1" smtClean="0"/>
              <a:t>Belém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266" name="Picture 2" descr="http://4.bp.blogspot.com/_Y7zvDrpo9Sk/TRyHDkcvU8I/AAAAAAAA9cE/_ND1WZKaPyQ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786345" cy="3177387"/>
          </a:xfrm>
          <a:prstGeom prst="rect">
            <a:avLst/>
          </a:prstGeom>
          <a:noFill/>
        </p:spPr>
      </p:pic>
      <p:pic>
        <p:nvPicPr>
          <p:cNvPr id="11267" name="Picture 3" descr="C:\Documents and Settings\Klaudia\Ustawienia lokalne\Temporary Internet Files\Content.IE5\ZVOLC2DT\MC9001977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2412749" cy="11573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0.04763 C 0.15053 0.03561 0.15122 0.03584 0.1599 0.03237 C 0.1632 0.02937 0.16632 0.02659 0.16962 0.02359 C 0.17153 0.02197 0.17414 0.02243 0.17622 0.02128 C 0.18178 0.0185 0.18316 0.01688 0.18768 0.01272 C 0.19428 0.0155 0.19757 0.01919 0.20244 0.02567 C 0.20487 0.03538 0.20834 0.04255 0.21077 0.05203 C 0.23091 0.04925 0.22639 0.04833 0.24184 0.04093 C 0.24914 0.03122 0.25816 0.01943 0.26806 0.0148 C 0.27136 0.0155 0.275 0.0148 0.27796 0.01711 C 0.27934 0.01827 0.27917 0.02151 0.27952 0.02359 C 0.28125 0.03237 0.28282 0.04093 0.28438 0.04972 C 0.2849 0.05272 0.28872 0.05133 0.29098 0.05203 C 0.30278 0.04787 0.30886 0.03908 0.31719 0.02798 C 0.32188 0.02174 0.33039 0.02636 0.33698 0.02567 C 0.33855 0.02498 0.34132 0.02151 0.34184 0.02359 C 0.34306 0.02844 0.34011 0.03376 0.34011 0.03885 C 0.34011 0.05226 0.34098 0.05087 0.34671 0.0585 C 0.35018 0.05781 0.35903 0.05735 0.3632 0.05411 C 0.37205 0.0474 0.37969 0.03538 0.38941 0.03237 C 0.39983 0.02544 0.40105 0.02289 0.41719 0.03006 C 0.41893 0.03076 0.41615 0.03445 0.41563 0.03677 C 0.41494 0.03954 0.41441 0.04255 0.41389 0.04532 C 0.42518 0.05295 0.42813 0.0518 0.44184 0.04972 C 0.44844 0.04116 0.45296 0.03168 0.46146 0.02798 C 0.4698 0.02081 0.46372 0.02474 0.47622 0.02128 C 0.48056 0.02012 0.48941 0.01711 0.48941 0.01711 C 0.49219 0.01781 0.49653 0.01573 0.49757 0.01919 C 0.5 0.02729 0.49428 0.04509 0.49271 0.05411 C 0.49983 0.06798 0.4948 0.06197 0.51719 0.0585 C 0.52605 0.05711 0.53178 0.04948 0.53855 0.04324 C 0.55 0.03237 0.56441 0.0259 0.57796 0.02128 C 0.62934 0.02498 0.59671 0.01989 0.62049 0.03006 C 0.62813 0.03792 0.63577 0.04301 0.64514 0.04532 C 0.65226 0.04463 0.65955 0.04486 0.6665 0.04324 C 0.66893 0.04278 0.67066 0.03977 0.67292 0.03885 C 0.67657 0.03746 0.68056 0.03746 0.68438 0.03677 C 0.69636 0.03145 0.70608 0.0259 0.71893 0.02359 C 0.72622 0.01711 0.73507 0.01642 0.74341 0.01272 C 0.75712 0.01341 0.77066 0.01365 0.78438 0.0148 C 0.79011 0.01526 0.80087 0.02128 0.80087 0.02128 C 0.81841 0.02058 0.83577 0.02035 0.8533 0.01919 C 0.85591 0.01896 0.86355 0.01688 0.8665 0.0148 C 0.86823 0.01365 0.87136 0.01041 0.87136 0.01041 " pathEditMode="relative" ptsTypes="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Smaki Lizbony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Lizbona wiosną pachnie kwiatami pomarańczy, jesienią pieczonymi kasztanami, w czerwcu grillowanymi sardynkami. Pachnie także mocną kawą espresso, ciasteczkami z cynamonem i słodką wiśniówką </a:t>
            </a:r>
            <a:r>
              <a:rPr lang="pl-PL" dirty="0" err="1" smtClean="0"/>
              <a:t>Ginjinha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4" name="Picture 2" descr="http://www.era-zdrowia.pl/images/info/olejek-kwiatu-pomaranczy-gorzki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4724">
            <a:off x="785786" y="4429132"/>
            <a:ext cx="2857500" cy="1905000"/>
          </a:xfrm>
          <a:prstGeom prst="rect">
            <a:avLst/>
          </a:prstGeom>
          <a:noFill/>
        </p:spPr>
      </p:pic>
      <p:pic>
        <p:nvPicPr>
          <p:cNvPr id="8196" name="Picture 4" descr="http://infolizbona.pl/wp-content/uploads/2014/11/Foto_Kasztany-jadalne-pieczone-gotowane-Portugalia-Lizbona-Lisbona-przepisy-smak-foto-opis-01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3101">
            <a:off x="3571868" y="4714884"/>
            <a:ext cx="3237034" cy="1785950"/>
          </a:xfrm>
          <a:prstGeom prst="rect">
            <a:avLst/>
          </a:prstGeom>
          <a:noFill/>
        </p:spPr>
      </p:pic>
      <p:pic>
        <p:nvPicPr>
          <p:cNvPr id="8197" name="Picture 5" descr="C:\Documents and Settings\Klaudia\Ustawienia lokalne\Temporary Internet Files\Content.IE5\S1F3V7VI\MC900431563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429132"/>
            <a:ext cx="1904762" cy="1917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Dzień Świętego Antoniego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     Dzień Świętego Antoniego obchodzi się 13 sierpnia. W Lizbonie organizowane są wtedy festiwale. Znajdziemy na nich muzykę, hektolitry sangrii, grillowane sardynki, girlandy, tłumy ludzi i zabawę do rana. </a:t>
            </a:r>
            <a:endParaRPr lang="pl-PL" dirty="0"/>
          </a:p>
        </p:txBody>
      </p:sp>
      <p:pic>
        <p:nvPicPr>
          <p:cNvPr id="5122" name="Picture 2" descr="http://2.bp.blogspot.com/-R0HZpF02xbE/UaOic0H3C2I/AAAAAAAAICo/_iDogwnYmMQ/s1600/IS_Lizbona+Alfama+sw+Antoniego+2013+0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5394">
            <a:off x="857224" y="4214818"/>
            <a:ext cx="3398200" cy="2273396"/>
          </a:xfrm>
          <a:prstGeom prst="rect">
            <a:avLst/>
          </a:prstGeom>
          <a:noFill/>
        </p:spPr>
      </p:pic>
      <p:pic>
        <p:nvPicPr>
          <p:cNvPr id="5124" name="Picture 4" descr="http://4.bp.blogspot.com/-akRPqXethmE/UARlVF1zNVI/AAAAAAAAEYk/E1V9_PpUGAI/s1600/P613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1524">
            <a:off x="4615025" y="3808209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SL </a:t>
            </a:r>
            <a:r>
              <a:rPr lang="pl-PL" dirty="0" err="1" smtClean="0">
                <a:solidFill>
                  <a:schemeClr val="tx1"/>
                </a:solidFill>
                <a:latin typeface="Gill Sans Ultra Bold" pitchFamily="34" charset="-18"/>
              </a:rPr>
              <a:t>Benfica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7829576" cy="2786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 Portugalski klub sportowy z siedzibą w Lizbonie, najbardziej utytułowana drużyna w kraju. Drużyna piłkarska </a:t>
            </a:r>
            <a:r>
              <a:rPr lang="pl-PL" dirty="0" err="1" smtClean="0"/>
              <a:t>Benfiki</a:t>
            </a:r>
            <a:r>
              <a:rPr lang="pl-PL" dirty="0" smtClean="0"/>
              <a:t> to siedmiokrotny finalista Ligi Mistrzów i dwukrotny zdobywca Pucharu Europy , trzykrotny finalista Pucharu UEFA, 33-krotny mistrz Portugalii, 24-krotny zdobywca pucharu tego kraju i 4-krotny zdobywca </a:t>
            </a:r>
            <a:r>
              <a:rPr lang="pl-PL" dirty="0" err="1" smtClean="0"/>
              <a:t>superpucharu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9698" name="Picture 2" descr="https://encrypted-tbn3.gstatic.com/images?q=tbn:ANd9GcSODjBmvEl0e30u8FsGVL_rwmai5_9DkhmMsNOOUVgcaXOqPZnN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4143386" cy="2869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 descr="http://i.iplsc.com/pilkarze-benfiki-beda-mieli-gdzie-mieszkac-na-stare-lata/00026MQF6XBNE392-C116-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82440" cy="42481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lobtroter.pl/przewodnik/gfx/portugalia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45013"/>
            <a:ext cx="4286280" cy="318409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kern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-18"/>
              </a:rPr>
              <a:t>Położenie</a:t>
            </a:r>
            <a:endParaRPr lang="pl-PL" sz="7200" kern="3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73735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Lizbona jest położona w zachodniej części Półwyspu Iberyjskiego, nad Oceanem Atlantyckim.</a:t>
            </a:r>
            <a:endParaRPr lang="pl-PL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00306"/>
            <a:ext cx="4143404" cy="258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Bibliografia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http://podroze.gazeta.pl/podroze/1,114158,9412620,Portugalia__Lizbona_w_pigulce,,ga.html</a:t>
            </a:r>
            <a:br>
              <a:rPr lang="pl-PL" dirty="0" smtClean="0"/>
            </a:br>
            <a:r>
              <a:rPr lang="pl-PL" dirty="0" smtClean="0"/>
              <a:t>http://www.globtroter.pl/przewodnik/Szukaj,200,portugalia,europa.html</a:t>
            </a:r>
            <a:br>
              <a:rPr lang="pl-PL" dirty="0" smtClean="0"/>
            </a:br>
            <a:r>
              <a:rPr lang="pl-PL" dirty="0" smtClean="0"/>
              <a:t>http://pl.123rf.com/</a:t>
            </a:r>
            <a:r>
              <a:rPr lang="pl-PL" dirty="0" err="1" smtClean="0"/>
              <a:t>cliparty-wektory</a:t>
            </a:r>
            <a:r>
              <a:rPr lang="pl-PL" dirty="0" smtClean="0"/>
              <a:t>/</a:t>
            </a:r>
            <a:r>
              <a:rPr lang="pl-PL" dirty="0" err="1" smtClean="0"/>
              <a:t>dotknij.html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http://pl.wikipedia.org/</a:t>
            </a:r>
            <a:br>
              <a:rPr lang="pl-PL" dirty="0" smtClean="0"/>
            </a:br>
            <a:r>
              <a:rPr lang="pl-PL" dirty="0" err="1" smtClean="0"/>
              <a:t>WWW.travelplanet.pl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Obiekty </a:t>
            </a:r>
            <a:r>
              <a:rPr lang="pl-PL" dirty="0" err="1" smtClean="0"/>
              <a:t>Clipart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WWW.globtroter.pl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WWW.tripadvisor.com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WWW.da-rowerzysty.pl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zakarnego.interia.pl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WWW.benficalizbona.com.pl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artursac.blogspot.com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www.fotolizbona.pl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www.lisbonapartments.com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www.era-zdrowia.pl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www.kszysztofgierak.pl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tx1"/>
                </a:solidFill>
                <a:latin typeface="Gill Sans Ultra Bold" pitchFamily="34" charset="-18"/>
              </a:rPr>
              <a:t>Herb</a:t>
            </a:r>
            <a:endParaRPr lang="pl-PL" sz="6600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http://www.travelin.pl/galeria/herb-lizbon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4286280" cy="47476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Język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W </a:t>
            </a:r>
            <a:r>
              <a:rPr lang="pl-PL" dirty="0" smtClean="0"/>
              <a:t>Lizbonie występuje język portugalski.</a:t>
            </a:r>
            <a:br>
              <a:rPr lang="pl-PL" dirty="0" smtClean="0"/>
            </a:br>
            <a:r>
              <a:rPr lang="pl-PL" dirty="0" smtClean="0"/>
              <a:t> Język z grupy romańskiej języków indoeuropejskich, którym posługuje się ponad 210 mln osób, zamieszkujących Portugalię oraz byłe kolonie portugalskie</a:t>
            </a:r>
            <a:endParaRPr lang="pl-PL" dirty="0"/>
          </a:p>
        </p:txBody>
      </p:sp>
      <p:pic>
        <p:nvPicPr>
          <p:cNvPr id="9218" name="Picture 2" descr="http://upload.wikimedia.org/wikipedia/commons/7/7f/Jezyki_i_dialekty_Polwyspu_Iberyjski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6786610" cy="34837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err="1" smtClean="0">
                <a:solidFill>
                  <a:schemeClr val="tx1"/>
                </a:solidFill>
                <a:latin typeface="Gill Sans Ultra Bold" pitchFamily="34" charset="-18"/>
              </a:rPr>
              <a:t>Alfama</a:t>
            </a:r>
            <a:endParaRPr lang="pl-PL" sz="7200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4786322"/>
            <a:ext cx="8401080" cy="152303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Najstarsza dzielnica Lizbony, zbudowana na skalistym podłożu nad brzegiem Tagu.</a:t>
            </a:r>
            <a:endParaRPr lang="pl-PL" dirty="0"/>
          </a:p>
        </p:txBody>
      </p:sp>
      <p:pic>
        <p:nvPicPr>
          <p:cNvPr id="1026" name="Picture 2" descr="http://www.globtroter.pl/zdjecia/portugalia/76329_portugalia_lizbona_alf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  <a:latin typeface="Gill Sans Ultra Bold" pitchFamily="34" charset="-18"/>
              </a:rPr>
              <a:t>Bairro</a:t>
            </a:r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Gill Sans Ultra Bold" pitchFamily="34" charset="-18"/>
              </a:rPr>
              <a:t>Alto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Dzielnica dla mieszkańców Lizbony kojarzy się z życiem nocnym miasta. W wąskich uliczkach znajduje się mnóstwo barów, a nocna tura po nich, pod koniec tygodnia, jest punktem obowiązkowym wielu mieszkańców portugalskiej stolicy.</a:t>
            </a:r>
            <a:endParaRPr lang="pl-PL" dirty="0"/>
          </a:p>
        </p:txBody>
      </p:sp>
      <p:pic>
        <p:nvPicPr>
          <p:cNvPr id="7170" name="Picture 2" descr="http://media-cdn.tripadvisor.com/media/photo-s/01/b9/49/5f/bairro-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20916">
            <a:off x="353755" y="3644779"/>
            <a:ext cx="3571900" cy="2675679"/>
          </a:xfrm>
          <a:prstGeom prst="rect">
            <a:avLst/>
          </a:prstGeom>
          <a:noFill/>
        </p:spPr>
      </p:pic>
      <p:pic>
        <p:nvPicPr>
          <p:cNvPr id="7172" name="Picture 4" descr="http://www.lisbonapartments.com/lisbon/wp-content/uploads/2013/04/Bairro-Alto-at-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85511">
            <a:off x="4374848" y="4182021"/>
            <a:ext cx="3846115" cy="2163440"/>
          </a:xfrm>
          <a:prstGeom prst="rect">
            <a:avLst/>
          </a:prstGeom>
          <a:noFill/>
        </p:spPr>
      </p:pic>
      <p:pic>
        <p:nvPicPr>
          <p:cNvPr id="7173" name="Picture 5" descr="C:\Documents and Settings\Klaudia\Ustawienia lokalne\Temporary Internet Files\Content.IE5\1KI0Z2J6\MC90021239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0467" y="3605793"/>
            <a:ext cx="1683533" cy="32522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Gill Sans Ultra Bold" pitchFamily="34" charset="-18"/>
              </a:rPr>
              <a:t> </a:t>
            </a:r>
            <a:r>
              <a:rPr lang="pl-PL" dirty="0" err="1" smtClean="0">
                <a:solidFill>
                  <a:schemeClr val="tx1"/>
                </a:solidFill>
                <a:latin typeface="Gill Sans Ultra Bold" pitchFamily="34" charset="-18"/>
              </a:rPr>
              <a:t>Belém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Ta dzielnica Lizbony jest doskonałym symbolem dawnej świetności Portugalii. To właśnie z </a:t>
            </a:r>
            <a:r>
              <a:rPr lang="pl-PL" dirty="0" err="1" smtClean="0"/>
              <a:t>Belém</a:t>
            </a:r>
            <a:r>
              <a:rPr lang="pl-PL" dirty="0" smtClean="0"/>
              <a:t> w 1497 roku Vasco da Gama wypłynął do Indii. Warto przyjechać tu nie tylko na słynne ciastka z </a:t>
            </a:r>
            <a:r>
              <a:rPr lang="pl-PL" dirty="0" err="1" smtClean="0"/>
              <a:t>Belém</a:t>
            </a:r>
            <a:r>
              <a:rPr lang="pl-PL" dirty="0" smtClean="0"/>
              <a:t>. Dzielnica posiada wspaniałe zabytki: Klasztor </a:t>
            </a:r>
            <a:r>
              <a:rPr lang="pl-PL" dirty="0" err="1" smtClean="0"/>
              <a:t>Hieronimitów</a:t>
            </a:r>
            <a:r>
              <a:rPr lang="pl-PL" dirty="0" smtClean="0"/>
              <a:t>, Wieża </a:t>
            </a:r>
            <a:r>
              <a:rPr lang="pl-PL" dirty="0" err="1" smtClean="0"/>
              <a:t>Belém</a:t>
            </a:r>
            <a:r>
              <a:rPr lang="pl-PL" dirty="0" smtClean="0"/>
              <a:t> i Pomnik Odkryć Geograficznych</a:t>
            </a:r>
            <a:endParaRPr lang="pl-PL" dirty="0"/>
          </a:p>
        </p:txBody>
      </p:sp>
      <p:pic>
        <p:nvPicPr>
          <p:cNvPr id="6146" name="Picture 2" descr="http://podrozujtaniej.pl/wp-content/uploads/2008/07/lisboa_jeroni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3007">
            <a:off x="428596" y="3571876"/>
            <a:ext cx="4910619" cy="2927957"/>
          </a:xfrm>
          <a:prstGeom prst="rect">
            <a:avLst/>
          </a:prstGeom>
          <a:noFill/>
        </p:spPr>
      </p:pic>
      <p:pic>
        <p:nvPicPr>
          <p:cNvPr id="6148" name="Picture 4" descr="http://fotolizbona.pl/_wpb_photos/europe/portugal/lisbon/belem/palacio_belem_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52121">
            <a:off x="4589765" y="367212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  <a:latin typeface="Gill Sans Ultra Bold" pitchFamily="34" charset="-18"/>
              </a:rPr>
              <a:t>Chiado</a:t>
            </a:r>
            <a:endParaRPr lang="pl-PL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    W </a:t>
            </a:r>
            <a:r>
              <a:rPr lang="pl-PL" b="1" dirty="0" smtClean="0"/>
              <a:t>1988 roku doszło do tragicznego pożaru, który na zawsze już odmienił  wygląd dzielnicy, a który jednocześnie uważa się za drugą największą katastrofę w historii Lizbony, jak i tej części Portugalii.</a:t>
            </a:r>
            <a:endParaRPr lang="pl-PL" dirty="0"/>
          </a:p>
        </p:txBody>
      </p:sp>
      <p:sp>
        <p:nvSpPr>
          <p:cNvPr id="33794" name="AutoShape 2" descr="data:image/jpeg;base64,/9j/4AAQSkZJRgABAQAAAQABAAD/2wCEAAkGBxQTEhQUEhQWFRQXGRgaGBgXGBgYGRoXGBoYFxYcGBwYHCggGR0lHBQYIjEiJSkrLi4uFx8zODMsNygtLisBCgoKDg0OGxAQGywlICQsLCwsLCwsLCwsLCwsLCwsLCwsLCwsLCwsLCwsLCwsLCwsLCwsLCwsLCwsLCwsLCwsLP/AABEIALgBEQMBIgACEQEDEQH/xAAcAAACAgMBAQAAAAAAAAAAAAAEBQMGAAIHAQj/xABDEAABAwIEAwUGAwQJBAMBAAABAAIRAyEEBRIxQVFhBiJxgZETMqGxwfBS0eEHFCNCFTNTYnKCkqLxFiRDwjTS4hf/xAAaAQACAwEBAAAAAAAAAAAAAAADBAECBQAG/8QAKBEAAgIBBAEEAQUBAAAAAAAAAAECEQMEEiExEyIyQVFhBSOBkaEU/9oADAMBAAIRAxEAPwDrTitCtnKJxSA+jHuQlfFQtqrktxVRSlZEnRriMwQFbHdUJjKqXVcQjeNAHmdkOd1tRELTDREISvJMr1lSAh5FSL4uZWbVKYlQPwkEjhwUjnGZTLD09bbCSs3LOjcwwVciIYW6lODk2Tupl5aJPFCuEJfzfQzGKA24YWC2qYcAIllAx4lS1GgN6oby8hSvPF/ki6DytatNa0jdHcrRKVDTCOnfgiK7ByslwfeyIdUMJKcXusk0dYoLGY3R4o9sQSTfkl+Lw+pslHxSV8kSTa4DsjxLah72oxe315J9isa4gtY0QZEEbyFTMLWNN3d3VqweaPNAuDYd4T6ShaiDU010ClF/JT3VHtq3Gx2M2STtLii53dNp4KzU2Cq8Tczcm0g3MlMc9yygWO9nTEgWjbUDfx2TsM8cc1a5BZ8TnFxTOT12lriHAgjh8U9yHGUGs01XuYdTjIaXSCwACJsdQC8bkxxDzBh5Jk7t6RyUub9mvYNaWku/EDz5+C055sU/Q3yzIjgy47nFcIe//wBADXV3Nol2ttNlO8f1YdDnxNzqG3IKqZ1mj8S5peA0MboAE8yTv1KLweV1X6oaGgwJkRy4Fa18kNNr3PeJEmw3M2kkIuPDjjLclyJ5dTOS22CZfggXEOJgcuMifqrFgiGNGiYJJ62PVV3LqhLngEDa58I+isOGowGgPBLZnaRfhHmmehGVt8hhretuguJG/gkmYVvZ4kahu1v/AD8E1p4tjSGvezc7kA9IEnpshcQ5r8WyAY0fzNIBN9pEkKUrRVOmFY/HsYGkEQRado3k+KDqZiw03CZJaR025pDWYddW4Gl0WH4iRb0W/sWN950nUOO4gHxHELllUOEW8ClTZ77X7lYidND8R+/NYo3oLsPpd6Ge5EuUFRqQZooDrFLMU5MMQUuxCtEHMSYsmUufdM8WLpfUbAMJhPgVa5A6jbrzTYeKlcvKImPFK5pD+nhyEDDiAn2WYJoaHcUuZTVkwLQWi0BYuRuTo2MktsRTmDgAZSiq2YgbqxZlhiTYeSXVMOWMOob7JJtxYTHJUgYU7Dosq4cRtZTYRsgR5qasyRASryOwl8lex1MbiyVxBT2vhHvdEIfEZS4fktHFmilTYSwSnUA33RIqkiEFiaJbE2P0ReWPkxurZKrcixoKJJstcY0iw801owDJ2XmMYHCbCUFZ6kuOCLEVCgDc7qbDY2P4Y5knf5LMc0NIDUvyvSMUz2jgGkGJm7uXonUt0XL+Ss5VRMyl7N5MkjgpcWYZLnGSL3TbF4VjQx9NwcYLtJ43+CSCgKhJNpOyrGW52yFVcEOU1QwgsEAIztZSqPp92IeIJA42+igo0BTdcHSfvzVwrUQ6jDRMiQVTNmUMkZopKPp2s5WMYMO0NdVqOfeQxjQBHJz5n0SfNMy9qRpDwAL6n6yTzs0Aeiv2Oyuk+WPEgmzhZzSqnm/Zp2HcO8HAuiIII3I+XBbWDVY58PsxdVo54+Y9CGnO0p32fw7CKgc0Ou3eLCDzQNGhc9CU0yJsOqeX/sLeqeUrMrIqQ9y7Dta9oaxoE8AN4tsFFnNMmtSgm7CLG4h17+ZCIpu094AW58h8rJfnGbUxVpuDwYa4O03gyOX3ZMQquRKW5vgr2JpgVagLtMO4yZ/NeM0CNyvMwxLH1HOaJ1XkyL8bfeyhY9DcVY3FukG+3Z+D4rxQa1iivyWs+q3KCqVM4qCqs80Ii+uUrxlWE0xASTGA3Vog8iFOMrIE1BtKIxjEucz5ozfAGMeQ9tLUIG60wtAz0lNMnpNN+XP6Iz9ztI23KzMublo2cOJJJnuBpS0pnhGQ2ELlzxBambKUAQs+m5WEyy+DGkTdA51gTVNMhzRGrcE7jhBHJHOpzsqZ2jx9Z9Zgbh6gFJxvEhxFuBu2yKo2mmCgrlaJ3U6tN5YII42+k/cJhhCSBMSeXJb0GPrDW6n7Mk3G/Df4qR2F0EQbztz8FlZMbt2uBx5E1Xyb1aDQOqr2ZYN5ILXWn4pzjMUCLKKm2fBBeTZK4lsdpWxA/IHkaksa003cleMNUvHBLcZkoc4xPFNYtS37gkcnNSFFOsDxUwp2uQgKIABnkm+EwvtKY5zAj6q+SohJOhHm9ORYwfiqri8E9zJAkiZJ3HgrpmWWPYYdfjPRL8RpZ11dE/p821UimTHHIuwvLMN7Smw6i52kXNzMd5e0cOWVDrBDQboHB432NenT2DgHA8jxHhAVpxVDWwO2mJ8OCUzSlCXPUjoyXX8A2NwzXBjmXHAKb2jo06QNN97GOCNwFINEC+0g/RSYrFUmT7R7QHbAnZKqTl6VyUlOisvxGGf3jqYR7zReTxhZ2wcHYakQZaHgDjtsT1hMKeStq3p1GOgk90ib8COCA7U4AMpU6DXGdUnawGxPx9E9iryRqweaSlBqygvZ3jHM/NSZNUDajgeLR14qd2Gu7oT81Dg6Wmp/lP38V6PGeYzrsa4jEAtcI3aRNo2/VU7H4b2bonVxmIVmrfzdPK3RJq2EL3ktBeSbW8k0xTG6YsapWNKbUcjqkSGR4+On5+qPpdm3H3nNF4MSdrlWUZF3mh9iD2ZXqsf/AE0fxj/SsVtsiPNE+h3oeoVVj+0XAn/yvHjSqfkjsu7Q4fET7GqHkbi4IHgQFluLRqxkn0G4hC18JqaDxUtWop6DppjzVS3ZU84oARFiluFpTUAN1Z89oNtA5qt1XlhkDe3guk21RONKM02PsDQaOn5pi4BzS3ad0ny7HtgauO6Y038QsnI3F8mk1fKBSPZOF5BTXD42yW4ps/GOiW0sYW7oLk+0EeNTXJbGVRwSrNazGP7xA1An1EfMKbL8UCFmPw1OsW6we6ZBBII8xwVllTjyLqG2YflQaabYuCp61EO4XCjpOgAAQFs6pum90dlMXd7rQgxWB0k2PRaYdkmJR2Mr3vtCgwtfSbjw6rAyRh5K+DQjKW0ldhwIhasqxLd16zGgkk77Ies1unqfiubincCEm+JCTFYFrRIuOJUOGzQUgRwGxC3xmKAokSdyCFVcS4z0TuDD5I+sa+OS+HMaVZgDgbb9P0VTzCl/EggGOHDojslqNjukEgEnw4gpNje0VFlV2qL8COHkiYcc/I1FFd0Ma5fAm7ZyDSe0xDRYWI3/AFRX/WgNFgI7wEEDpx6lJu1WY+0eIiIB63VcLluYtJGeOKyLoxs+rcMsnBl3xfbuGObSD9X8ryQCDxniqlicyqVH63vc5x4k/JBKRtUgEDYwDsbAzx2uOCZxaXFi9qE8uqyZO2MMFjarZcx7mkXkEg/C6tmEx/tBT1vc6tq3MnuwSZPjaOqpmWiS+fwOsi8irE12XMTzXZMCk7Ox6mUU0WKpZ7wPxH7+K1o0+/6qfEPAe7x/Je4d4Lhw3V4R5FssrQNmYhumLk+gG5+HyUVDDaWy6BMRfiRbmIa3puVDm1Aue4sLnXMHhGqPd2IslbqD7zt3riBx4gbI9VyxW7VJj+nj9hTJAtEmRA9wQRaTJK9/f43dP5bn1PySNpAI6H5BE02Axq46RIuRN5jir7mV2RG39JVPxBepfpp/2w/0OXqi2TUQMrqfYvKadGi2qCS+o0Ek8AYkeRQ2E7MYVl3M1OHFxcZI6bJ06sYEEEJST3Lg0o+l/kmxGMPNeUcy7sSP+UsxVQ7z8ED++R9/fFQoIhzaZY83xXu7cfok9S4PFD4jMPaRbZROx+lrify8EGUa6GMc0+zyriwGze36FTZbnhkyUqqV9VMFxE7SPuyX4WqA435fFAyYlOLtDWPM4yS+Dp2FrtqNHNVnXLiBwPyTzJaE06ZG5A+iTsZDnGb6nfP9FmY48yQ9up8DLBuPdjcz8E0wlebHdK8EbieBPxCMFWClsnEy0luQ9EOC1qi6Ep4vTClq1g7j5pjyRcfyJbGmQOAO4BCnq0GuaJ+CX1sawEQZ5ngt/wB5Au0yCUsmlaaDOEnVAeOo6DtY3SmtiZcTa3NWLEYuW3bPS31IVHz/ADLR3m03cfw7Dj7xVMenUp+n5Gcc6Vy+BfisxAqPBuQSDf0+CJr5W8NNVrT7MiQqbWzkai7RMmbo+t25rOGkAAARGp0QPCFtPSZFWwX/AO+Hyx7Te3QWsaBUAvPErmmYPcXnVurBU7aVySdNG/Nms+rnFI8diHVSaj9MnkAOmwTmkwTxtuXyZ+t1MMqSjfAGCsXkLZot0CfM2zUBbFqO9jSmmRUOkg+0BABYRbu3IcDMygnCCbgxxGx8Oi6zgnL6wYXE3lpHrZe5ZW01GkRvx24IMqbDmCCdhB+K4qyw1sc7XJ03iQARuB1R9F9wRyJ+BVdbiZcE2pVjYEH0K5LkFJnmHztrZEE9REENFvUmVHVzVh/knblPMx4lY/BNbBIAbFpN+NyPKy0zXCUwwOpkbgGLzPU8UbmgK2buiN2c2jQ24O4G534KRmc7fw22JO55QPDyQOO0kgsiIE+KhYq2GUYsZ/0gP7NvqsQ0DmsXWT44nbcSdpG5/NA0qkCN44KfEYpgI7wMHl4oU4qmTvc9PTwSPKXRo+lyuz3EPmOoSbFOgptif5doulGIpOcSGtLo5BTBlM0SKjiI3U7xqaQOX/CEOEc0jWC0Hmi2WEjbmoyfgtg+mD4klwLSIgXvMkAfklGFHe8E6qu2tOq3kEmZYkedyBx+CEvaGdb0X3LsWRSpR4eFxJ8kkx+Keys+CPfcLi0S7gpaeOpsY0Oe2RwBE34zcJRn2MY55cHTqM7iTvuPCFn48T3O0aM5xSTQ/wArx0dSINz4ov8AeO650ydQgm9lVMFmdJg71QObbaQSNyNrFTV8/pS4Ahog7A9d7b3QZ6eTn0HjlhXZdMHX1AHgN7bFG4ogCB0sNyqdkufhmpjhqvwNwRbwKMxHaAGO4SRxlLy00k6SOfLs2zKtBI2BvHI7WS+pmJAgE9I5pXmnaBzpBsByAkeqruJzkmwnjyTWHRt9nT1MIIuo7TElrDDiT99CkOdZkCSwmzdzzP8AMkWCr6iJ1W22C9zCqwAAi/l+Sbx6WMJCeTVbo8cCvGYgPMAAdeiEc0DjPyUra+l5IEBT1agcBLQPO/Raa44MqXPItcj8JWYGhr9jxgksM7gbEHiEJUpjgVpSouce6JRKsD0aFE4GqwaxUaSHNgFp7zXC7SJseoPAqOvh3NMOEffxUSkiycllgNUSZ2BIgbdZlQtHgt26Yub8oU7TT5/7VxDB3NXjXQjm1KPM/wCkb+i3bVoB274/wj8lyIbBaFaI6EfqnD8Y4kab9eJ5gT04pLi6jS4lpMdbKbLsQ0E6pvtDo8VeLBTjasOxGJLS7uQSIHTj6fkhnmWzseI4FeYiqwuMNPm4lRvcINvnZWbIjFBTXh7YsDHxUBaASDM+S9wJg+S2xXv+QUPotHujbu9ViiWKpfg6dXx3QIYYs8lHjJBQjnOBgGLKrSKpu+Q79+KKy3FH2oA/m38gSEvp0HHSXXk8bJlhMMG3aYcDvwvw8EvKUehuEJ9sJzkd3bmgaDLCNoUmZYgubpiHSJB5EQYW9BsAeCDN0qGsSuVkO229xe+9lWMcQRqG4JBtHhF1Z6m/mq/iRNFwEDS88RcnULDcmwnkpxMrqI8g+Ew7qhgeZNgJsCTwUj8oPfESWuIMcYnbmmXZWk3UXk9BcxO/rwVgx1RzA0s31RzmZCVz6hxntQ3p9LGUN0ig0Mrc8kMmRvNgOpjhwspnZSTQ9reQYc0hwt/KQTvN/RdDyrAuFM1XhrALjcEn6KHFd4gGL8T149UvLXy3VQeOjh8MomWh2iwg7bAJhg6L3C824rzCRfaBIHO0q3ZLLaTRO4BPnsp1OfYrothx8dlaflrjwPofySPNsuLfeaZ4eC7v2cfqpX4Ej6/VU39qlenppQRqOrb8I/VGwt7VK+/gBkkpScGv5OWYXLqjvcaeYMGPCdpQxwz5OoEHqIVjyvHvpXpvIBFxu0mJNjbzVkyEPxEuOp+lwJnYAXtFuPJXyamWPmiIaWMl3Rz7C0mNf/FY8gC4aBM84O8KDMP3d1R5YaumO5IbOrhqE7eBXZcd2ebUGlpIc8O1ucYcLcOXDyB5riOKpaHOEg6SRI2MGJHSyLpc6zW+qFtRiWNKuTai0NDtUGRN1DSzB7do6WFvBMskxQBeXwSGO9nLQ4a4tIPvcoVo7FYJ+IZiqb6dMnQ29RkkSXe7tFwL9EbJn8Sba6AQ06yVTKJXxZqGalytKgbHdDh4q8MwJo91+l1EFopVS1ocCXNJmbxf7CS9vKQGIBEDUwGAANiRsOcLoalSmootk0jhj32VqFjQvSrL2OwtJ/tm1m6hoBDtIcWkHhJETMSj5MmyO4XxYvJLahH+7NIbpdc7yIA5X4qXE5VUYYDS4cCBvz8l0TL8NhQAXUqc7R7IF3DiHAeZ5q3YFtAif3VpgC5Akg8BAiyzJ/qSi+v7NJ/p/HP+HBsVgalMgVGObNxI3HTnuFFSHeHiF37t92eoYjCkgBjqY1MIsBESD0tC4HPf/wAw+ad0upWZX8oz9Rh2ddBGIxLmucBFug6KSjXLmPDuVrKDMGzUd5fILbDtEGPwmfinU+RJxW2w7B0hqaOY8/NaZmyHj/CPmUVlt9ERYbxz+/ioM4B1tnly6/qrtekFB/uUCrFkLFQYOk5iO+FscJ3pkRBESt8YzvE9LLb2nj8ErNukM4orc7MxJ002n+8FIH3MHlt4KLFMmnv19LqCnVEbparQ62kwqq0H3pn6LU1UFica2TdB/vkrvG2d5Yx6DatSR1SfMaTWtcQ4GXdZvJ+qdYUNIuJKR48ucx7iBpDgLcDbf1KvjroFnt00OOzNIBw1bS1wuN4IHgVcMooB9ZoImAXAdRA+qo3Zar/GIcIlgN+bSL+hTvFYpzTINxBBBgyHt/NZuoj+6aump4aidBx1Jj6Zpv7sjnx6KmZhhHMLWu2ix81HW7S1XEkBo5cY9VHWzR1VjdW4J9T8glskZN20EwRcOLKvhA06geBcJ6glW/Kqk0m+A8xdc6oYktfU2Pedv4lXzLX/AMOnH4G2PP7KLrYegppZbm0Xjs5TJovvEuMHyH1XNv2lQKrPe90zO0zePVdLyKiDQLXGATwNxK5p+1Wg5ldgJkaBBPKSPhZGwRbUH+BacqlMrWVEOHAe8PMALpX7N6gFKq0gRrBnxH/5XJsnq/xWt5k/ER9F0j9n2ZBtR9JwEPAg7wWzw80TUxonG92Iuua0ZaXTs08OW1184Yptyvoogve5jhDTIi/LieO6+fM1wumrUZ+Fzh6GFX9NknKTQvqU1FIiymtpqt6mPI2XWuxNenUxFRrQWv0AXO447Acb+a45giBUaTt+n5wuk9isUGYpriARUGkm8iwIt5Qja+Kav8F9FJ7GkMqGCY4OLxrazVPIFgpgloPH6Sqf+0mkPbNc0QCDH+okfNXbA1CPby0ga8QL9GtdCRftSyV1KnRqSC10tiL/AIp80ppG1nVjOraeFnNXtiP0TvKnuokajAe2duvqk14B/L7KbZjU7mHIE9149CtjJ6ko/Zk6d7W5fQ4oZkJ3JPgQrRlGdFrIubjc2joOC5th8QSRdW3KTLTO4FuvNZ2q08dvJr6XO5umdHNY1sPWDv7Nxjysvn6oO8dtx9F3ai5wp1NJglrwAdiSCFwmuDqdw2kKn6N1NfkS/U400T4xp1u2/lnwNrLbChpJi3dMqPMv6zxAW+AN3f4T6LfXZiv2WHZM4kttMjnGx/VS9oW99piAQfmAvcrImlwsfn9+qk7TGTTgz73xIhFfsARf7oo0rF7PRYhjR03HVJcRwgrYOt/wo62HNyeCm9olMi4GMT55Mqn+HHj8Qicm7NU6mGbUc46nbCTAIMXjZB1XS3wNvRFZbjDSpkaoAsBJBO5sOKTyblH0j+NRlP1CetgGNL2FsuaYO5nqErNOHwOZTevXY+Xa9JBvuSRsCPAJZU/rLSRO6Njk65AZoq1QNXqkOIk781Hjap01GzIBBiNrNuSjq2ALiSEFjsWwNqU9BNRxEuMQGBggAcybyiXfQKmrsm7K1ycQ0k20uHyVqxdKadTz+F/oFTMofoeCBeCPVXhuJY6m4E2OqDHMc/NIauD32jU0OReOmyv1KzhEcQOH3yTfAtBF95+ELbC4RsQSDH6pjTwoAmICWyu1Q1j4dnNsUwNr1wSLVHR6lXLs9WL6TAJJHAdCQqZmxP73XAFi8qwdl8eKLocYmwuRuQd+CY1WPdjX2KaXJtySOn5OKg2s3Y/fSVQ/2yuipRvPcIk89Su2Dz5pgSB0AgfqqZ+1FpqspOA9zUOpmPyS+jajJRJzwm05Uc0y2p/GpSY77Z9QrdkuaMoY1wbNVoc8CbFzSCPL9FSjSdNgZn/hO8K/QGuLdVXVcEEH/VvzWpngpL+BXTTrg7fl+ObpaamlpIAHeDp5gbTC4j2sH/e14NtbzbkTKsv9IgtJ9qGCxAgsJO9yRcDx4qp9oKP8epLpuDq5yAfqk9FjcJsPrIxUbT+RFwlXHs5mBZjMITduqmfUXVSe7SCN5Vl7L1KdatQDnCm9paBqjSYM+8bCw4p7P7br7E9M+asvbMb7Stig3+2q2/xUBb/aq3+0R9c0qRqe5bSefdnwVy7P06bMZiaXc1H2dU3BGlzIc0HgbcOaSftKYDhWhr9YFQFo5Ah4g+FgszGms8W19GjlknicUcqdGgRMg7yPkLqwYCgKgwrXXk1R84+Sr7muFiDHmnGVYo06mHgxpeSJi0jr4rXyp7eDL08kpckOZ5e/DvIIE7gxYg8RKOyjHPvsQBy4cZhXHN8fSxPsHFjHGmeQII3cH3jSInySWviGOeWsbTpazpHsy0atUDvDTYWPLcpKOV5IVKPPyaHi8c7T4LA3ENc8yQdXu2Mx+IA7DxXLcY2HvG9h9LrqOVu9myo9tH29Sibmxpt0kk3MGeTeMCy5lmpHtHGPevGxEmbdeitoYbXKgP6lkUlEizNwLgR+EfVb5a/vOni0o6lioF6cx4Ig41n9lBjeBxWuo83ZgSyOttBmT7UOran/AKKLtV/47Rvf0UGV4ghtKOBePWPyRuNeX+yDwCAT8v0Ru40AvbksrcLFZvYUf7NYqeP8h/8AoX0XTFCxAHBQHTa3EA3HqiDhGkTpF+s28ZuhnUQLho9Pkk3FNDim0ybMXU2mKcluwc6L2mY4SlFdzT+GfHdHmlPAeg/JDYl2m0AeR38kPxhHmYFIGzmypmna7fipqNF7rgWEXjc8Y6JlQwTnffBdtSLKbfQveCBPBKv6N9s52k/cWVzpZUTuSVrhMIWOMiL+oVNyj0E2Sn7ivYDISCdQ2480xblzhYyRwuTCsrmjzRDKYIS88ljmPCkuCvYbAaWkbnwha16bgIEqyVMKDxWfu4tKXk0MxXBSsFkumo+q8anG4ET97LMRk+vakS6xJNonaFdnaeQUVRwFzfkAhyyNuy0ccUqK1lmEcxwkyRv08OlwZU/aDDe0aAU60t1S0RIuPDY/EofE052BnwlRGt1stJWqKc/KWw0RB5qPHdnC5oIJkDirNXwzgDpB+akwTKkXhM+X6YtHBXZzfB5VWa8Ofdgd+IkCBynayLz/AAps8XnkOlleK2GcQRpYPUoHE5c4EAEaYvIVlmTlbKTwehxRzHE4Vxi3wWrcvIBmFfX5PJgmQNzYb8Lcl5/RrDAMWF/omvPGhFaeaZTsrq1GOc4Ma6RB1CQPC9vFOMdVNSn/AFWgggyKjj6tceKsQyenAGkHUV7mGU0wzU4BsDcT6W3QfLByTGvFlUHFlDrVC0kao8Yj5IGo0OPM8I26q1Zl2c1TpqN6AiPluhML2eGhrvbEO3sNhtZNrNGhDwyTE9TFaWmkx50ujXAtIJOkHeL35whqYY2+oj/Lx4cVccLk1Al06nFsX928coUeKyrDtLDpdvE852m0cFXzR6L+OfdiHKs5fRZUbSdDnxE3iP5gJgOuYMTdCVtLrl3eFv1+KuJyNtVgaGwGzpHAE7wPJJqmUM/CQZgjkRuFfHkg26BZozSTfRDRxLA2LHr5KStiGlpE8AoRlbQR+E+NipX5OItZNrI6ozpY43dgeErAaP8AEUxrVg7SAbhx4xz6ISngJJEXbFp57Kc5WRcDy/Jcm+iZKLdk2o8v936L1Rfug+9SxcdSLr2Txpfhw0iTTJbJ/Ce835kJo+eVuhcfqlXZt+jDtAHFx26o92LtdKVQ/uT7Bq9SOBHol9fGja/p+iNq1/sod2J5FTyRweYfOHtENbbq1EU84qgzLY5EfkgXYjnHwWlSu2NkNphISSHT85rPbDGhhP8ANqv8kZg8xc0w9mrbvB0/MJNg8yAEaNQ++amw2JbM+zIEjj9EtNMexzQ+pZmxxjQR47I6m0HYJThtO/PZMMLUI3IS7Q5F8GYvAtd7wn1+iT4ns0wnUKlVp/u1HD6p7VqjaY9FCXniQfJDbrphKvtCH/p93DE4iOtQlaf0LXHu4mv46geXMJ/7QT7qHfiQN/qqucl8llij9C/D5NXi2LrA+DDPqFmIyvFAD/uiYM96nTt12TrBVQSOKMxrLWugvO7JeON0Ut1HGR/8hp33pD6KMU8daK9MxsPZkDzvdOsQ7TwPkoP3sckaOV18f0c8C/P9i5hzBpnXhz0LXD6oPH4/HxGml/kJHzKsdOu3bigsyrtHEKI5fV0iJYOO2UqpisUwyaf+9xv6woqWa4mZ9lJkfkOCcVK8mWkH4rxmKEgabp7fx0jP8XPuZLSzvFgAnCzFveg+SkxHaetHfwbwJ5+nBMGP7oPoI+K1xdeBt856JRZIt+1f6PvDJR97/wAKni+1Tif6tzfGEJR7QQA2HQOgP1W+aPvdoG/Dw9UqeAeAWrBRcejCy7lLsfs7TM4h5JAE6WxAn+91WlbP2ObB18D7jfG3e6JOwEiDEeARWHpHcRz9OKhwgiU5v5H2C7WUm2Iqf6B/9kPmWeYapJDqgJ4Flp52cpstoxY6bj8MeaXZvQBFtLdtgBNygQcPJ1/oxOE/Fy/8BRmDDI1W2u136qWjj2AAawepBH0SSoz6/fxWNatFGU8aHL8Q1xs4A8DdHMxbY94HzP5KtgKam1XTKPEh97Yc2/6j+SxKI6BYus7xL7Ok5U+mKDdTode3mVFisVT2DlixAGL4AXYln4p32QrqoOxWLFxWkRlaue0XknoQY9VixULpUe08W8TpJAstqWpzu8487k/RYsQ59DGJ20g5jiCP4trWiPROMPmBDYJ8FixI5DVwmwxc7+qn9s3hPkvFiUmPRXBBXxxHMqJuNJNz9VixdXBauRlgcUQQRBPp98U59sY2A8lixKz7KzSEeZv5je6SuxAmx+PxWLExiVos3QdQbIBlCZlRGknb9fvzXqxUTqZMuUVDG1gxzhsR8Y3P6qDD46SJEngJi52k7bdVixbcYJxMGc3HJwWvA1tTRF52uPTdEvZIMtMjkdhtwXqxZWRVI24O4WymZ7q7xANonjvYCdrQq9qKxYtrB7Dz+qX7jJqVUptgWAzx2HKxuf8AherFORA8bos2AuOEDgOJ4Ty2Q+ZYQEEyO9AvFievSVixZ1VM2eJYuSm4mlBI/vFRMasWLVg+DAmuSQtUtNixYiFKCNPVYsWKT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6" name="AutoShape 4" descr="data:image/jpeg;base64,/9j/4AAQSkZJRgABAQAAAQABAAD/2wCEAAkGBxQTEhQUEhQWFRQXGRgaGBgXGBgYGRoXGBoYFxYcGBwYHCggGR0lHBQYIjEiJSkrLi4uFx8zODMsNygtLisBCgoKDg0OGxAQGywlICQsLCwsLCwsLCwsLCwsLCwsLCwsLCwsLCwsLCwsLCwsLCwsLCwsLCwsLCwsLCwsLCwsLP/AABEIALgBEQMBIgACEQEDEQH/xAAcAAACAgMBAQAAAAAAAAAAAAAEBQMGAAIHAQj/xABDEAABAwIEAwUGAwQJBAMBAAABAAIRAyEEBRIxQVFhBiJxgZETMqGxwfBS0eEHFCNCFTNTYnKCkqLxFiRDwjTS4hf/xAAaAQACAwEBAAAAAAAAAAAAAAADBAECBQAG/8QAKBEAAgIBBAEEAQUBAAAAAAAAAAECEQMEEiExEyIyQVFhBSOBkaEU/9oADAMBAAIRAxEAPwDrTitCtnKJxSA+jHuQlfFQtqrktxVRSlZEnRriMwQFbHdUJjKqXVcQjeNAHmdkOd1tRELTDREISvJMr1lSAh5FSL4uZWbVKYlQPwkEjhwUjnGZTLD09bbCSs3LOjcwwVciIYW6lODk2Tupl5aJPFCuEJfzfQzGKA24YWC2qYcAIllAx4lS1GgN6oby8hSvPF/ki6DytatNa0jdHcrRKVDTCOnfgiK7ByslwfeyIdUMJKcXusk0dYoLGY3R4o9sQSTfkl+Lw+pslHxSV8kSTa4DsjxLah72oxe315J9isa4gtY0QZEEbyFTMLWNN3d3VqweaPNAuDYd4T6ShaiDU010ClF/JT3VHtq3Gx2M2STtLii53dNp4KzU2Cq8Tczcm0g3MlMc9yygWO9nTEgWjbUDfx2TsM8cc1a5BZ8TnFxTOT12lriHAgjh8U9yHGUGs01XuYdTjIaXSCwACJsdQC8bkxxDzBh5Jk7t6RyUub9mvYNaWku/EDz5+C055sU/Q3yzIjgy47nFcIe//wBADXV3Nol2ttNlO8f1YdDnxNzqG3IKqZ1mj8S5peA0MboAE8yTv1KLweV1X6oaGgwJkRy4Fa18kNNr3PeJEmw3M2kkIuPDjjLclyJ5dTOS22CZfggXEOJgcuMifqrFgiGNGiYJJ62PVV3LqhLngEDa58I+isOGowGgPBLZnaRfhHmmehGVt8hhretuguJG/gkmYVvZ4kahu1v/AD8E1p4tjSGvezc7kA9IEnpshcQ5r8WyAY0fzNIBN9pEkKUrRVOmFY/HsYGkEQRado3k+KDqZiw03CZJaR025pDWYddW4Gl0WH4iRb0W/sWN950nUOO4gHxHELllUOEW8ClTZ77X7lYidND8R+/NYo3oLsPpd6Ge5EuUFRqQZooDrFLMU5MMQUuxCtEHMSYsmUufdM8WLpfUbAMJhPgVa5A6jbrzTYeKlcvKImPFK5pD+nhyEDDiAn2WYJoaHcUuZTVkwLQWi0BYuRuTo2MktsRTmDgAZSiq2YgbqxZlhiTYeSXVMOWMOob7JJtxYTHJUgYU7Dosq4cRtZTYRsgR5qasyRASryOwl8lex1MbiyVxBT2vhHvdEIfEZS4fktHFmilTYSwSnUA33RIqkiEFiaJbE2P0ReWPkxurZKrcixoKJJstcY0iw801owDJ2XmMYHCbCUFZ6kuOCLEVCgDc7qbDY2P4Y5knf5LMc0NIDUvyvSMUz2jgGkGJm7uXonUt0XL+Ss5VRMyl7N5MkjgpcWYZLnGSL3TbF4VjQx9NwcYLtJ43+CSCgKhJNpOyrGW52yFVcEOU1QwgsEAIztZSqPp92IeIJA42+igo0BTdcHSfvzVwrUQ6jDRMiQVTNmUMkZopKPp2s5WMYMO0NdVqOfeQxjQBHJz5n0SfNMy9qRpDwAL6n6yTzs0Aeiv2Oyuk+WPEgmzhZzSqnm/Zp2HcO8HAuiIII3I+XBbWDVY58PsxdVo54+Y9CGnO0p32fw7CKgc0Ou3eLCDzQNGhc9CU0yJsOqeX/sLeqeUrMrIqQ9y7Dta9oaxoE8AN4tsFFnNMmtSgm7CLG4h17+ZCIpu094AW58h8rJfnGbUxVpuDwYa4O03gyOX3ZMQquRKW5vgr2JpgVagLtMO4yZ/NeM0CNyvMwxLH1HOaJ1XkyL8bfeyhY9DcVY3FukG+3Z+D4rxQa1iivyWs+q3KCqVM4qCqs80Ii+uUrxlWE0xASTGA3Vog8iFOMrIE1BtKIxjEucz5ozfAGMeQ9tLUIG60wtAz0lNMnpNN+XP6Iz9ztI23KzMublo2cOJJJnuBpS0pnhGQ2ELlzxBambKUAQs+m5WEyy+DGkTdA51gTVNMhzRGrcE7jhBHJHOpzsqZ2jx9Z9Zgbh6gFJxvEhxFuBu2yKo2mmCgrlaJ3U6tN5YII42+k/cJhhCSBMSeXJb0GPrDW6n7Mk3G/Df4qR2F0EQbztz8FlZMbt2uBx5E1Xyb1aDQOqr2ZYN5ILXWn4pzjMUCLKKm2fBBeTZK4lsdpWxA/IHkaksa003cleMNUvHBLcZkoc4xPFNYtS37gkcnNSFFOsDxUwp2uQgKIABnkm+EwvtKY5zAj6q+SohJOhHm9ORYwfiqri8E9zJAkiZJ3HgrpmWWPYYdfjPRL8RpZ11dE/p821UimTHHIuwvLMN7Smw6i52kXNzMd5e0cOWVDrBDQboHB432NenT2DgHA8jxHhAVpxVDWwO2mJ8OCUzSlCXPUjoyXX8A2NwzXBjmXHAKb2jo06QNN97GOCNwFINEC+0g/RSYrFUmT7R7QHbAnZKqTl6VyUlOisvxGGf3jqYR7zReTxhZ2wcHYakQZaHgDjtsT1hMKeStq3p1GOgk90ib8COCA7U4AMpU6DXGdUnawGxPx9E9iryRqweaSlBqygvZ3jHM/NSZNUDajgeLR14qd2Gu7oT81Dg6Wmp/lP38V6PGeYzrsa4jEAtcI3aRNo2/VU7H4b2bonVxmIVmrfzdPK3RJq2EL3ktBeSbW8k0xTG6YsapWNKbUcjqkSGR4+On5+qPpdm3H3nNF4MSdrlWUZF3mh9iD2ZXqsf/AE0fxj/SsVtsiPNE+h3oeoVVj+0XAn/yvHjSqfkjsu7Q4fET7GqHkbi4IHgQFluLRqxkn0G4hC18JqaDxUtWop6DppjzVS3ZU84oARFiluFpTUAN1Z89oNtA5qt1XlhkDe3guk21RONKM02PsDQaOn5pi4BzS3ad0ny7HtgauO6Y038QsnI3F8mk1fKBSPZOF5BTXD42yW4ps/GOiW0sYW7oLk+0EeNTXJbGVRwSrNazGP7xA1An1EfMKbL8UCFmPw1OsW6we6ZBBII8xwVllTjyLqG2YflQaabYuCp61EO4XCjpOgAAQFs6pum90dlMXd7rQgxWB0k2PRaYdkmJR2Mr3vtCgwtfSbjw6rAyRh5K+DQjKW0ldhwIhasqxLd16zGgkk77Ies1unqfiubincCEm+JCTFYFrRIuOJUOGzQUgRwGxC3xmKAokSdyCFVcS4z0TuDD5I+sa+OS+HMaVZgDgbb9P0VTzCl/EggGOHDojslqNjukEgEnw4gpNje0VFlV2qL8COHkiYcc/I1FFd0Ma5fAm7ZyDSe0xDRYWI3/AFRX/WgNFgI7wEEDpx6lJu1WY+0eIiIB63VcLluYtJGeOKyLoxs+rcMsnBl3xfbuGObSD9X8ryQCDxniqlicyqVH63vc5x4k/JBKRtUgEDYwDsbAzx2uOCZxaXFi9qE8uqyZO2MMFjarZcx7mkXkEg/C6tmEx/tBT1vc6tq3MnuwSZPjaOqpmWiS+fwOsi8irE12XMTzXZMCk7Ox6mUU0WKpZ7wPxH7+K1o0+/6qfEPAe7x/Je4d4Lhw3V4R5FssrQNmYhumLk+gG5+HyUVDDaWy6BMRfiRbmIa3puVDm1Aue4sLnXMHhGqPd2IslbqD7zt3riBx4gbI9VyxW7VJj+nj9hTJAtEmRA9wQRaTJK9/f43dP5bn1PySNpAI6H5BE02Axq46RIuRN5jir7mV2RG39JVPxBepfpp/2w/0OXqi2TUQMrqfYvKadGi2qCS+o0Ek8AYkeRQ2E7MYVl3M1OHFxcZI6bJ06sYEEEJST3Lg0o+l/kmxGMPNeUcy7sSP+UsxVQ7z8ED++R9/fFQoIhzaZY83xXu7cfok9S4PFD4jMPaRbZROx+lrify8EGUa6GMc0+zyriwGze36FTZbnhkyUqqV9VMFxE7SPuyX4WqA435fFAyYlOLtDWPM4yS+Dp2FrtqNHNVnXLiBwPyTzJaE06ZG5A+iTsZDnGb6nfP9FmY48yQ9up8DLBuPdjcz8E0wlebHdK8EbieBPxCMFWClsnEy0luQ9EOC1qi6Ep4vTClq1g7j5pjyRcfyJbGmQOAO4BCnq0GuaJ+CX1sawEQZ5ngt/wB5Au0yCUsmlaaDOEnVAeOo6DtY3SmtiZcTa3NWLEYuW3bPS31IVHz/ADLR3m03cfw7Dj7xVMenUp+n5Gcc6Vy+BfisxAqPBuQSDf0+CJr5W8NNVrT7MiQqbWzkai7RMmbo+t25rOGkAAARGp0QPCFtPSZFWwX/AO+Hyx7Te3QWsaBUAvPErmmYPcXnVurBU7aVySdNG/Nms+rnFI8diHVSaj9MnkAOmwTmkwTxtuXyZ+t1MMqSjfAGCsXkLZot0CfM2zUBbFqO9jSmmRUOkg+0BABYRbu3IcDMygnCCbgxxGx8Oi6zgnL6wYXE3lpHrZe5ZW01GkRvx24IMqbDmCCdhB+K4qyw1sc7XJ03iQARuB1R9F9wRyJ+BVdbiZcE2pVjYEH0K5LkFJnmHztrZEE9REENFvUmVHVzVh/knblPMx4lY/BNbBIAbFpN+NyPKy0zXCUwwOpkbgGLzPU8UbmgK2buiN2c2jQ24O4G534KRmc7fw22JO55QPDyQOO0kgsiIE+KhYq2GUYsZ/0gP7NvqsQ0DmsXWT44nbcSdpG5/NA0qkCN44KfEYpgI7wMHl4oU4qmTvc9PTwSPKXRo+lyuz3EPmOoSbFOgptif5doulGIpOcSGtLo5BTBlM0SKjiI3U7xqaQOX/CEOEc0jWC0Hmi2WEjbmoyfgtg+mD4klwLSIgXvMkAfklGFHe8E6qu2tOq3kEmZYkedyBx+CEvaGdb0X3LsWRSpR4eFxJ8kkx+Keys+CPfcLi0S7gpaeOpsY0Oe2RwBE34zcJRn2MY55cHTqM7iTvuPCFn48T3O0aM5xSTQ/wArx0dSINz4ov8AeO650ydQgm9lVMFmdJg71QObbaQSNyNrFTV8/pS4Ahog7A9d7b3QZ6eTn0HjlhXZdMHX1AHgN7bFG4ogCB0sNyqdkufhmpjhqvwNwRbwKMxHaAGO4SRxlLy00k6SOfLs2zKtBI2BvHI7WS+pmJAgE9I5pXmnaBzpBsByAkeqruJzkmwnjyTWHRt9nT1MIIuo7TElrDDiT99CkOdZkCSwmzdzzP8AMkWCr6iJ1W22C9zCqwAAi/l+Sbx6WMJCeTVbo8cCvGYgPMAAdeiEc0DjPyUra+l5IEBT1agcBLQPO/Raa44MqXPItcj8JWYGhr9jxgksM7gbEHiEJUpjgVpSouce6JRKsD0aFE4GqwaxUaSHNgFp7zXC7SJseoPAqOvh3NMOEffxUSkiycllgNUSZ2BIgbdZlQtHgt26Yub8oU7TT5/7VxDB3NXjXQjm1KPM/wCkb+i3bVoB274/wj8lyIbBaFaI6EfqnD8Y4kab9eJ5gT04pLi6jS4lpMdbKbLsQ0E6pvtDo8VeLBTjasOxGJLS7uQSIHTj6fkhnmWzseI4FeYiqwuMNPm4lRvcINvnZWbIjFBTXh7YsDHxUBaASDM+S9wJg+S2xXv+QUPotHujbu9ViiWKpfg6dXx3QIYYs8lHjJBQjnOBgGLKrSKpu+Q79+KKy3FH2oA/m38gSEvp0HHSXXk8bJlhMMG3aYcDvwvw8EvKUehuEJ9sJzkd3bmgaDLCNoUmZYgubpiHSJB5EQYW9BsAeCDN0qGsSuVkO229xe+9lWMcQRqG4JBtHhF1Z6m/mq/iRNFwEDS88RcnULDcmwnkpxMrqI8g+Ew7qhgeZNgJsCTwUj8oPfESWuIMcYnbmmXZWk3UXk9BcxO/rwVgx1RzA0s31RzmZCVz6hxntQ3p9LGUN0ig0Mrc8kMmRvNgOpjhwspnZSTQ9reQYc0hwt/KQTvN/RdDyrAuFM1XhrALjcEn6KHFd4gGL8T149UvLXy3VQeOjh8MomWh2iwg7bAJhg6L3C824rzCRfaBIHO0q3ZLLaTRO4BPnsp1OfYrothx8dlaflrjwPofySPNsuLfeaZ4eC7v2cfqpX4Ej6/VU39qlenppQRqOrb8I/VGwt7VK+/gBkkpScGv5OWYXLqjvcaeYMGPCdpQxwz5OoEHqIVjyvHvpXpvIBFxu0mJNjbzVkyEPxEuOp+lwJnYAXtFuPJXyamWPmiIaWMl3Rz7C0mNf/FY8gC4aBM84O8KDMP3d1R5YaumO5IbOrhqE7eBXZcd2ebUGlpIc8O1ucYcLcOXDyB5riOKpaHOEg6SRI2MGJHSyLpc6zW+qFtRiWNKuTai0NDtUGRN1DSzB7do6WFvBMskxQBeXwSGO9nLQ4a4tIPvcoVo7FYJ+IZiqb6dMnQ29RkkSXe7tFwL9EbJn8Sba6AQ06yVTKJXxZqGalytKgbHdDh4q8MwJo91+l1EFopVS1ocCXNJmbxf7CS9vKQGIBEDUwGAANiRsOcLoalSmootk0jhj32VqFjQvSrL2OwtJ/tm1m6hoBDtIcWkHhJETMSj5MmyO4XxYvJLahH+7NIbpdc7yIA5X4qXE5VUYYDS4cCBvz8l0TL8NhQAXUqc7R7IF3DiHAeZ5q3YFtAif3VpgC5Akg8BAiyzJ/qSi+v7NJ/p/HP+HBsVgalMgVGObNxI3HTnuFFSHeHiF37t92eoYjCkgBjqY1MIsBESD0tC4HPf/wAw+ad0upWZX8oz9Rh2ddBGIxLmucBFug6KSjXLmPDuVrKDMGzUd5fILbDtEGPwmfinU+RJxW2w7B0hqaOY8/NaZmyHj/CPmUVlt9ERYbxz+/ioM4B1tnly6/qrtekFB/uUCrFkLFQYOk5iO+FscJ3pkRBESt8YzvE9LLb2nj8ErNukM4orc7MxJ002n+8FIH3MHlt4KLFMmnv19LqCnVEbparQ62kwqq0H3pn6LU1UFica2TdB/vkrvG2d5Yx6DatSR1SfMaTWtcQ4GXdZvJ+qdYUNIuJKR48ucx7iBpDgLcDbf1KvjroFnt00OOzNIBw1bS1wuN4IHgVcMooB9ZoImAXAdRA+qo3Zar/GIcIlgN+bSL+hTvFYpzTINxBBBgyHt/NZuoj+6aump4aidBx1Jj6Zpv7sjnx6KmZhhHMLWu2ix81HW7S1XEkBo5cY9VHWzR1VjdW4J9T8glskZN20EwRcOLKvhA06geBcJ6glW/Kqk0m+A8xdc6oYktfU2Pedv4lXzLX/AMOnH4G2PP7KLrYegppZbm0Xjs5TJovvEuMHyH1XNv2lQKrPe90zO0zePVdLyKiDQLXGATwNxK5p+1Wg5ldgJkaBBPKSPhZGwRbUH+BacqlMrWVEOHAe8PMALpX7N6gFKq0gRrBnxH/5XJsnq/xWt5k/ER9F0j9n2ZBtR9JwEPAg7wWzw80TUxonG92Iuua0ZaXTs08OW1184Yptyvoogve5jhDTIi/LieO6+fM1wumrUZ+Fzh6GFX9NknKTQvqU1FIiymtpqt6mPI2XWuxNenUxFRrQWv0AXO447Acb+a45giBUaTt+n5wuk9isUGYpriARUGkm8iwIt5Qja+Kav8F9FJ7GkMqGCY4OLxrazVPIFgpgloPH6Sqf+0mkPbNc0QCDH+okfNXbA1CPby0ga8QL9GtdCRftSyV1KnRqSC10tiL/AIp80ppG1nVjOraeFnNXtiP0TvKnuokajAe2duvqk14B/L7KbZjU7mHIE9149CtjJ6ko/Zk6d7W5fQ4oZkJ3JPgQrRlGdFrIubjc2joOC5th8QSRdW3KTLTO4FuvNZ2q08dvJr6XO5umdHNY1sPWDv7Nxjysvn6oO8dtx9F3ai5wp1NJglrwAdiSCFwmuDqdw2kKn6N1NfkS/U400T4xp1u2/lnwNrLbChpJi3dMqPMv6zxAW+AN3f4T6LfXZiv2WHZM4kttMjnGx/VS9oW99piAQfmAvcrImlwsfn9+qk7TGTTgz73xIhFfsARf7oo0rF7PRYhjR03HVJcRwgrYOt/wo62HNyeCm9olMi4GMT55Mqn+HHj8Qicm7NU6mGbUc46nbCTAIMXjZB1XS3wNvRFZbjDSpkaoAsBJBO5sOKTyblH0j+NRlP1CetgGNL2FsuaYO5nqErNOHwOZTevXY+Xa9JBvuSRsCPAJZU/rLSRO6Njk65AZoq1QNXqkOIk781Hjap01GzIBBiNrNuSjq2ALiSEFjsWwNqU9BNRxEuMQGBggAcybyiXfQKmrsm7K1ycQ0k20uHyVqxdKadTz+F/oFTMofoeCBeCPVXhuJY6m4E2OqDHMc/NIauD32jU0OReOmyv1KzhEcQOH3yTfAtBF95+ELbC4RsQSDH6pjTwoAmICWyu1Q1j4dnNsUwNr1wSLVHR6lXLs9WL6TAJJHAdCQqZmxP73XAFi8qwdl8eKLocYmwuRuQd+CY1WPdjX2KaXJtySOn5OKg2s3Y/fSVQ/2yuipRvPcIk89Su2Dz5pgSB0AgfqqZ+1FpqspOA9zUOpmPyS+jajJRJzwm05Uc0y2p/GpSY77Z9QrdkuaMoY1wbNVoc8CbFzSCPL9FSjSdNgZn/hO8K/QGuLdVXVcEEH/VvzWpngpL+BXTTrg7fl+ObpaamlpIAHeDp5gbTC4j2sH/e14NtbzbkTKsv9IgtJ9qGCxAgsJO9yRcDx4qp9oKP8epLpuDq5yAfqk9FjcJsPrIxUbT+RFwlXHs5mBZjMITduqmfUXVSe7SCN5Vl7L1KdatQDnCm9paBqjSYM+8bCw4p7P7br7E9M+asvbMb7Stig3+2q2/xUBb/aq3+0R9c0qRqe5bSefdnwVy7P06bMZiaXc1H2dU3BGlzIc0HgbcOaSftKYDhWhr9YFQFo5Ah4g+FgszGms8W19GjlknicUcqdGgRMg7yPkLqwYCgKgwrXXk1R84+Sr7muFiDHmnGVYo06mHgxpeSJi0jr4rXyp7eDL08kpckOZ5e/DvIIE7gxYg8RKOyjHPvsQBy4cZhXHN8fSxPsHFjHGmeQII3cH3jSInySWviGOeWsbTpazpHsy0atUDvDTYWPLcpKOV5IVKPPyaHi8c7T4LA3ENc8yQdXu2Mx+IA7DxXLcY2HvG9h9LrqOVu9myo9tH29Sibmxpt0kk3MGeTeMCy5lmpHtHGPevGxEmbdeitoYbXKgP6lkUlEizNwLgR+EfVb5a/vOni0o6lioF6cx4Ig41n9lBjeBxWuo83ZgSyOttBmT7UOran/AKKLtV/47Rvf0UGV4ghtKOBePWPyRuNeX+yDwCAT8v0Ru40AvbksrcLFZvYUf7NYqeP8h/8AoX0XTFCxAHBQHTa3EA3HqiDhGkTpF+s28ZuhnUQLho9Pkk3FNDim0ybMXU2mKcluwc6L2mY4SlFdzT+GfHdHmlPAeg/JDYl2m0AeR38kPxhHmYFIGzmypmna7fipqNF7rgWEXjc8Y6JlQwTnffBdtSLKbfQveCBPBKv6N9s52k/cWVzpZUTuSVrhMIWOMiL+oVNyj0E2Sn7ivYDISCdQ2480xblzhYyRwuTCsrmjzRDKYIS88ljmPCkuCvYbAaWkbnwha16bgIEqyVMKDxWfu4tKXk0MxXBSsFkumo+q8anG4ET97LMRk+vakS6xJNonaFdnaeQUVRwFzfkAhyyNuy0ccUqK1lmEcxwkyRv08OlwZU/aDDe0aAU60t1S0RIuPDY/EofE052BnwlRGt1stJWqKc/KWw0RB5qPHdnC5oIJkDirNXwzgDpB+akwTKkXhM+X6YtHBXZzfB5VWa8Ofdgd+IkCBynayLz/AAps8XnkOlleK2GcQRpYPUoHE5c4EAEaYvIVlmTlbKTwehxRzHE4Vxi3wWrcvIBmFfX5PJgmQNzYb8Lcl5/RrDAMWF/omvPGhFaeaZTsrq1GOc4Ma6RB1CQPC9vFOMdVNSn/AFWgggyKjj6tceKsQyenAGkHUV7mGU0wzU4BsDcT6W3QfLByTGvFlUHFlDrVC0kao8Yj5IGo0OPM8I26q1Zl2c1TpqN6AiPluhML2eGhrvbEO3sNhtZNrNGhDwyTE9TFaWmkx50ujXAtIJOkHeL35whqYY2+oj/Lx4cVccLk1Al06nFsX928coUeKyrDtLDpdvE852m0cFXzR6L+OfdiHKs5fRZUbSdDnxE3iP5gJgOuYMTdCVtLrl3eFv1+KuJyNtVgaGwGzpHAE7wPJJqmUM/CQZgjkRuFfHkg26BZozSTfRDRxLA2LHr5KStiGlpE8AoRlbQR+E+NipX5OItZNrI6ozpY43dgeErAaP8AEUxrVg7SAbhx4xz6ISngJJEXbFp57Kc5WRcDy/Jcm+iZKLdk2o8v936L1Rfug+9SxcdSLr2Txpfhw0iTTJbJ/Ce835kJo+eVuhcfqlXZt+jDtAHFx26o92LtdKVQ/uT7Bq9SOBHol9fGja/p+iNq1/sod2J5FTyRweYfOHtENbbq1EU84qgzLY5EfkgXYjnHwWlSu2NkNphISSHT85rPbDGhhP8ANqv8kZg8xc0w9mrbvB0/MJNg8yAEaNQ++amw2JbM+zIEjj9EtNMexzQ+pZmxxjQR47I6m0HYJThtO/PZMMLUI3IS7Q5F8GYvAtd7wn1+iT4ns0wnUKlVp/u1HD6p7VqjaY9FCXniQfJDbrphKvtCH/p93DE4iOtQlaf0LXHu4mv46geXMJ/7QT7qHfiQN/qqucl8llij9C/D5NXi2LrA+DDPqFmIyvFAD/uiYM96nTt12TrBVQSOKMxrLWugvO7JeON0Ut1HGR/8hp33pD6KMU8daK9MxsPZkDzvdOsQ7TwPkoP3sckaOV18f0c8C/P9i5hzBpnXhz0LXD6oPH4/HxGml/kJHzKsdOu3bigsyrtHEKI5fV0iJYOO2UqpisUwyaf+9xv6woqWa4mZ9lJkfkOCcVK8mWkH4rxmKEgabp7fx0jP8XPuZLSzvFgAnCzFveg+SkxHaetHfwbwJ5+nBMGP7oPoI+K1xdeBt856JRZIt+1f6PvDJR97/wAKni+1Tif6tzfGEJR7QQA2HQOgP1W+aPvdoG/Dw9UqeAeAWrBRcejCy7lLsfs7TM4h5JAE6WxAn+91WlbP2ObB18D7jfG3e6JOwEiDEeARWHpHcRz9OKhwgiU5v5H2C7WUm2Iqf6B/9kPmWeYapJDqgJ4Flp52cpstoxY6bj8MeaXZvQBFtLdtgBNygQcPJ1/oxOE/Fy/8BRmDDI1W2u136qWjj2AAawepBH0SSoz6/fxWNatFGU8aHL8Q1xs4A8DdHMxbY94HzP5KtgKam1XTKPEh97Yc2/6j+SxKI6BYus7xL7Ok5U+mKDdTode3mVFisVT2DlixAGL4AXYln4p32QrqoOxWLFxWkRlaue0XknoQY9VixULpUe08W8TpJAstqWpzu8487k/RYsQ59DGJ20g5jiCP4trWiPROMPmBDYJ8FixI5DVwmwxc7+qn9s3hPkvFiUmPRXBBXxxHMqJuNJNz9VixdXBauRlgcUQQRBPp98U59sY2A8lixKz7KzSEeZv5je6SuxAmx+PxWLExiVos3QdQbIBlCZlRGknb9fvzXqxUTqZMuUVDG1gxzhsR8Y3P6qDD46SJEngJi52k7bdVixbcYJxMGc3HJwWvA1tTRF52uPTdEvZIMtMjkdhtwXqxZWRVI24O4WymZ7q7xANonjvYCdrQq9qKxYtrB7Dz+qX7jJqVUptgWAzx2HKxuf8AherFORA8bos2AuOEDgOJ4Ty2Q+ZYQEEyO9AvFievSVixZ1VM2eJYuSm4mlBI/vFRMasWLVg+DAmuSQtUtNixYiFKCNPVYsWKT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798" name="Picture 6" descr="http://infolizbona.pl/wp-content/uploads/2013/08/Chiado-fire-Lisbon-1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7515">
            <a:off x="785786" y="3929066"/>
            <a:ext cx="3810000" cy="2571751"/>
          </a:xfrm>
          <a:prstGeom prst="rect">
            <a:avLst/>
          </a:prstGeom>
          <a:noFill/>
        </p:spPr>
      </p:pic>
      <p:pic>
        <p:nvPicPr>
          <p:cNvPr id="33800" name="Picture 8" descr="http://fotolizbona.pl/_wpb_photos/europe/portugal/lisbon/chiado/chiado_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2970">
            <a:off x="4214810" y="3929066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tx1"/>
                </a:solidFill>
                <a:latin typeface="Gill Sans Ultra Bold" pitchFamily="34" charset="-18"/>
              </a:rPr>
              <a:t>Park </a:t>
            </a:r>
            <a:r>
              <a:rPr lang="pl-PL" sz="5400" dirty="0" err="1" smtClean="0">
                <a:solidFill>
                  <a:schemeClr val="tx1"/>
                </a:solidFill>
                <a:latin typeface="Gill Sans Ultra Bold" pitchFamily="34" charset="-18"/>
              </a:rPr>
              <a:t>Monsanto</a:t>
            </a:r>
            <a:endParaRPr lang="pl-PL" sz="5400" dirty="0">
              <a:solidFill>
                <a:schemeClr val="tx1"/>
              </a:solidFill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643446"/>
            <a:ext cx="8043890" cy="1665914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Znajdują się w nim chronione lasy komunalne</a:t>
            </a:r>
            <a:br>
              <a:rPr lang="pl-PL" dirty="0" smtClean="0"/>
            </a:br>
            <a:r>
              <a:rPr lang="pl-PL" dirty="0" smtClean="0"/>
              <a:t>Największy zielony płat w mieście, którego powierzchnia jest równa 1000 ha</a:t>
            </a:r>
            <a:endParaRPr lang="pl-PL" dirty="0"/>
          </a:p>
        </p:txBody>
      </p:sp>
      <p:pic>
        <p:nvPicPr>
          <p:cNvPr id="16386" name="Picture 2" descr="http://media-cdn.tripadvisor.com/media/photo-s/04/1e/f3/ab/parque-florestal-de-monsa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238750" cy="2943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202</Words>
  <Application>Microsoft Office PowerPoint</Application>
  <PresentationFormat>Pokaz na ekranie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Wierzchołek</vt:lpstr>
      <vt:lpstr>LIZBONA</vt:lpstr>
      <vt:lpstr>Położenie</vt:lpstr>
      <vt:lpstr>Herb</vt:lpstr>
      <vt:lpstr>Język</vt:lpstr>
      <vt:lpstr>Alfama</vt:lpstr>
      <vt:lpstr>Bairro Alto</vt:lpstr>
      <vt:lpstr> Belém</vt:lpstr>
      <vt:lpstr>Chiado</vt:lpstr>
      <vt:lpstr>Park Monsanto</vt:lpstr>
      <vt:lpstr>Tramwaj 28</vt:lpstr>
      <vt:lpstr>Zamek św. Jerzego</vt:lpstr>
      <vt:lpstr>Katedra Najświętszej Maryi Panny</vt:lpstr>
      <vt:lpstr>Klasztor Hieronimitów </vt:lpstr>
      <vt:lpstr>Torre de Belém</vt:lpstr>
      <vt:lpstr>Pomnik Odkrywców</vt:lpstr>
      <vt:lpstr>Smaki Lizbony</vt:lpstr>
      <vt:lpstr>Dzień Świętego Antoniego</vt:lpstr>
      <vt:lpstr>SL Benfica</vt:lpstr>
      <vt:lpstr>Slajd 19</vt:lpstr>
      <vt:lpstr>Bibliografia</vt:lpstr>
    </vt:vector>
  </TitlesOfParts>
  <Company>Prywatny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LIZBONA</dc:title>
  <dc:creator>Użytkownik</dc:creator>
  <cp:lastModifiedBy>Użytkownik</cp:lastModifiedBy>
  <cp:revision>19</cp:revision>
  <dcterms:created xsi:type="dcterms:W3CDTF">2014-11-21T18:23:39Z</dcterms:created>
  <dcterms:modified xsi:type="dcterms:W3CDTF">2014-11-25T16:33:15Z</dcterms:modified>
</cp:coreProperties>
</file>