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tags+xml" PartName="/ppt/tags/tag6.xml"/>
  <Override ContentType="application/vnd.openxmlformats-officedocument.presentationml.tags+xml" PartName="/ppt/tags/tag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tags+xml" PartName="/ppt/tags/tag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tags+xml" PartName="/ppt/tags/tag2.xml"/>
  <Override ContentType="application/vnd.openxmlformats-officedocument.presentationml.tags+xml" PartName="/ppt/tags/tag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presentationml.tags+xml" PartName="/ppt/tags/tag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tags+xml" PartName="/ppt/tags/tag7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tags+xml" PartName="/ppt/tags/tag5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9" r:id="rId2"/>
    <p:sldId id="260" r:id="rId3"/>
    <p:sldId id="262" r:id="rId4"/>
    <p:sldId id="264" r:id="rId5"/>
    <p:sldId id="263" r:id="rId6"/>
    <p:sldId id="261" r:id="rId7"/>
    <p:sldId id="265" r:id="rId8"/>
    <p:sldId id="266" r:id="rId9"/>
    <p:sldId id="277" r:id="rId10"/>
    <p:sldId id="279" r:id="rId11"/>
    <p:sldId id="280" r:id="rId12"/>
    <p:sldId id="267" r:id="rId13"/>
    <p:sldId id="268" r:id="rId14"/>
    <p:sldId id="270" r:id="rId15"/>
    <p:sldId id="276" r:id="rId16"/>
    <p:sldId id="271" r:id="rId17"/>
    <p:sldId id="272" r:id="rId18"/>
    <p:sldId id="274" r:id="rId19"/>
    <p:sldId id="269" r:id="rId20"/>
    <p:sldId id="278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65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DF86-FF45-44A5-9608-DD59E1A3D4F8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F5414-C4C5-4221-8D75-C4A055152B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DF86-FF45-44A5-9608-DD59E1A3D4F8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14-C4C5-4221-8D75-C4A055152B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DF86-FF45-44A5-9608-DD59E1A3D4F8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14-C4C5-4221-8D75-C4A055152B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09DF86-FF45-44A5-9608-DD59E1A3D4F8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AF5414-C4C5-4221-8D75-C4A055152B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DF86-FF45-44A5-9608-DD59E1A3D4F8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14-C4C5-4221-8D75-C4A055152B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DF86-FF45-44A5-9608-DD59E1A3D4F8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14-C4C5-4221-8D75-C4A055152B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med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14-C4C5-4221-8D75-C4A055152B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DF86-FF45-44A5-9608-DD59E1A3D4F8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DF86-FF45-44A5-9608-DD59E1A3D4F8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14-C4C5-4221-8D75-C4A055152B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DF86-FF45-44A5-9608-DD59E1A3D4F8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14-C4C5-4221-8D75-C4A055152B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09DF86-FF45-44A5-9608-DD59E1A3D4F8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AF5414-C4C5-4221-8D75-C4A055152B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DF86-FF45-44A5-9608-DD59E1A3D4F8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F5414-C4C5-4221-8D75-C4A055152B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09DF86-FF45-44A5-9608-DD59E1A3D4F8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AF5414-C4C5-4221-8D75-C4A055152B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 advClick="0" advTm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file:///C:\Users\Natalka\Pulpit\Downloads\Portuguese%20Fado%20-%20Amalia%20Rodrigues-Tudo%20Isto%20-%20Fado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 ?><Relationships xmlns="http://schemas.openxmlformats.org/package/2006/relationships"><Relationship Id="rId3" Target="../slideLayouts/slideLayout6.xml" Type="http://schemas.openxmlformats.org/officeDocument/2006/relationships/slideLayout"/><Relationship Id="rId2" Target="../media/audio3.wav" Type="http://schemas.openxmlformats.org/officeDocument/2006/relationships/audio"/><Relationship Id="rId1" Target="../tags/tag3.xml" Type="http://schemas.openxmlformats.org/officeDocument/2006/relationships/tags"/><Relationship Id="rId6" Target="../media/image9.png" Type="http://schemas.openxmlformats.org/officeDocument/2006/relationships/image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763344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9512" y="908720"/>
            <a:ext cx="49685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800" dirty="0" smtClean="0">
                <a:latin typeface="Algerian" pitchFamily="82" charset="0"/>
                <a:cs typeface="Aharoni" pitchFamily="2" charset="-79"/>
              </a:rPr>
              <a:t>Lizbona</a:t>
            </a:r>
            <a:endParaRPr lang="pl-PL" sz="8800" b="1" dirty="0" smtClean="0">
              <a:latin typeface="Monotype Corsiva" pitchFamily="66" charset="0"/>
              <a:cs typeface="Aharoni" pitchFamily="2" charset="-79"/>
            </a:endParaRPr>
          </a:p>
          <a:p>
            <a:r>
              <a:rPr lang="pl-PL" sz="6600" b="1" dirty="0" smtClean="0">
                <a:latin typeface="Monotype Corsiva" pitchFamily="66" charset="0"/>
                <a:cs typeface="Aharoni" pitchFamily="2" charset="-79"/>
              </a:rPr>
              <a:t>  – miasto </a:t>
            </a:r>
          </a:p>
          <a:p>
            <a:r>
              <a:rPr lang="pl-PL" sz="6600" b="1" dirty="0" smtClean="0">
                <a:latin typeface="Monotype Corsiva" pitchFamily="66" charset="0"/>
                <a:cs typeface="Aharoni" pitchFamily="2" charset="-79"/>
              </a:rPr>
              <a:t>    o wielu </a:t>
            </a:r>
          </a:p>
          <a:p>
            <a:r>
              <a:rPr lang="pl-PL" sz="6600" b="1" dirty="0" smtClean="0">
                <a:latin typeface="Monotype Corsiva" pitchFamily="66" charset="0"/>
                <a:cs typeface="Aharoni" pitchFamily="2" charset="-79"/>
              </a:rPr>
              <a:t>   obliczach</a:t>
            </a:r>
            <a:endParaRPr lang="pl-PL" sz="6600" dirty="0">
              <a:latin typeface="Monotype Corsiva" pitchFamily="66" charset="0"/>
            </a:endParaRPr>
          </a:p>
        </p:txBody>
      </p:sp>
      <p:pic>
        <p:nvPicPr>
          <p:cNvPr id="1027" name="Picture 3" descr="C:\Users\Natalka\Pulpit\640px-Lisbon_set_of_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660"/>
            <a:ext cx="4086448" cy="617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ortuguese Fado - Amalia Rodrigues-Tudo Isto - Fad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~PP619.WAV">
            <a:hlinkClick r:id="" action="ppaction://media"/>
          </p:cNvPr>
          <p:cNvPicPr>
            <a:picLocks noRot="1" noChangeAspect="1"/>
          </p:cNvPicPr>
          <p:nvPr>
            <a:wavAudioFile r:embed="rId3" name="~PP619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3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000" numSld="20"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320480" cy="5256584"/>
          </a:xfrm>
        </p:spPr>
        <p:txBody>
          <a:bodyPr>
            <a:noAutofit/>
          </a:bodyPr>
          <a:lstStyle/>
          <a:p>
            <a:r>
              <a:rPr lang="pl-PL" sz="3600" dirty="0" err="1" smtClean="0">
                <a:latin typeface="Tw Cen MT Condensed Extra Bold" pitchFamily="34" charset="-18"/>
              </a:rPr>
              <a:t>Alfama</a:t>
            </a:r>
            <a:r>
              <a:rPr lang="pl-PL" sz="2400" dirty="0" smtClean="0">
                <a:latin typeface="Tw Cen MT Condensed Extra Bold" pitchFamily="34" charset="-18"/>
              </a:rPr>
              <a:t> </a:t>
            </a:r>
            <a:r>
              <a:rPr lang="pl-PL" sz="2600" dirty="0" smtClean="0">
                <a:latin typeface="Tw Cen MT Condensed Extra Bold" pitchFamily="34" charset="-18"/>
              </a:rPr>
              <a:t>powstała ponad 1000 lat temu, jeszcze za panowania Maurów i z uwagi na położenie jej na skałach, oparła się niszczącej sile trzęsienia ziemi w 1755 roku. </a:t>
            </a:r>
            <a:br>
              <a:rPr lang="pl-PL" sz="2600" dirty="0" smtClean="0">
                <a:latin typeface="Tw Cen MT Condensed Extra Bold" pitchFamily="34" charset="-18"/>
              </a:rPr>
            </a:br>
            <a:r>
              <a:rPr lang="pl-PL" sz="3600" dirty="0" err="1" smtClean="0">
                <a:latin typeface="Tw Cen MT Condensed Extra Bold" pitchFamily="34" charset="-18"/>
              </a:rPr>
              <a:t>Oriente</a:t>
            </a:r>
            <a:r>
              <a:rPr lang="pl-PL" sz="3600" dirty="0" smtClean="0">
                <a:latin typeface="Tw Cen MT Condensed Extra Bold" pitchFamily="34" charset="-18"/>
              </a:rPr>
              <a:t> -</a:t>
            </a:r>
            <a:r>
              <a:rPr lang="pl-PL" sz="2600" dirty="0" smtClean="0">
                <a:latin typeface="Tw Cen MT Condensed Extra Bold" pitchFamily="34" charset="-18"/>
              </a:rPr>
              <a:t> podziwiać tu można nowoczesną architekturę, słynne lizbońskie Oceanarium, kolejkę linową , ażurowy dworzec </a:t>
            </a:r>
            <a:r>
              <a:rPr lang="pl-PL" sz="2600" dirty="0" err="1" smtClean="0">
                <a:latin typeface="Tw Cen MT Condensed Extra Bold" pitchFamily="34" charset="-18"/>
              </a:rPr>
              <a:t>Oriente</a:t>
            </a:r>
            <a:r>
              <a:rPr lang="pl-PL" sz="2600" dirty="0" smtClean="0">
                <a:latin typeface="Tw Cen MT Condensed Extra Bold" pitchFamily="34" charset="-18"/>
              </a:rPr>
              <a:t> oraz most Vasco da Gama.</a:t>
            </a:r>
            <a:br>
              <a:rPr lang="pl-PL" sz="2600" dirty="0" smtClean="0">
                <a:latin typeface="Tw Cen MT Condensed Extra Bold" pitchFamily="34" charset="-18"/>
              </a:rPr>
            </a:br>
            <a:r>
              <a:rPr lang="pl-PL" sz="2600" dirty="0" smtClean="0">
                <a:latin typeface="Tw Cen MT Condensed Extra Bold" pitchFamily="34" charset="-18"/>
              </a:rPr>
              <a:t/>
            </a:r>
            <a:br>
              <a:rPr lang="pl-PL" sz="2600" dirty="0" smtClean="0">
                <a:latin typeface="Tw Cen MT Condensed Extra Bold" pitchFamily="34" charset="-18"/>
              </a:rPr>
            </a:br>
            <a:endParaRPr lang="pl-PL" sz="2600" dirty="0">
              <a:latin typeface="Tw Cen MT Condensed Extra Bold" pitchFamily="34" charset="-18"/>
            </a:endParaRPr>
          </a:p>
        </p:txBody>
      </p:sp>
      <p:pic>
        <p:nvPicPr>
          <p:cNvPr id="32770" name="Picture 2" descr="http://lizbona.24stolice.pl/images/phocagallery/01_Lizbona_2010/thumbs/phoca_thumb_l_30%20alfama%20-%20lizb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4248472" cy="358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C:\Users\Natalka\Pulpit\torre_vasco_i_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429000"/>
            <a:ext cx="2520280" cy="1208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467544" y="52292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32772" name="Picture 4" descr="C:\Users\Natalka\Pulpit\vasco_ponte_v_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56992"/>
            <a:ext cx="2232248" cy="158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C:\Users\Natalka\Pulpit\gare_night_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797152"/>
            <a:ext cx="2596843" cy="187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C:\Users\Natalka\Pulpit\oceanario_i_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97152"/>
            <a:ext cx="3168352" cy="180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5" name="Picture 7" descr="C:\Users\Natalka\Pulpit\teleferico_iii_250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533601"/>
            <a:ext cx="3168352" cy="20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237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392488" cy="4896544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latin typeface="Tw Cen MT Condensed Extra Bold" pitchFamily="34" charset="-18"/>
              </a:rPr>
              <a:t>Belém</a:t>
            </a:r>
            <a:r>
              <a:rPr lang="pl-PL" sz="3600" dirty="0" smtClean="0">
                <a:latin typeface="Tw Cen MT Condensed Extra Bold" pitchFamily="34" charset="-18"/>
              </a:rPr>
              <a:t> </a:t>
            </a:r>
            <a:r>
              <a:rPr lang="pl-PL" sz="2600" dirty="0" smtClean="0">
                <a:latin typeface="Tw Cen MT Condensed Extra Bold" pitchFamily="34" charset="-18"/>
              </a:rPr>
              <a:t>jest doskonałym symbolem dawnej świetności Portugalii. To właśnie stąd w 1497 roku Vasco da Gama wypłynął do Indii.  Dzielnica posiada też liczne, wspaniałe  zabytki.</a:t>
            </a:r>
            <a:br>
              <a:rPr lang="pl-PL" sz="2600" dirty="0" smtClean="0">
                <a:latin typeface="Tw Cen MT Condensed Extra Bold" pitchFamily="34" charset="-18"/>
              </a:rPr>
            </a:br>
            <a:r>
              <a:rPr lang="pl-PL" sz="3600" dirty="0" err="1" smtClean="0">
                <a:latin typeface="Tw Cen MT Condensed Extra Bold" pitchFamily="34" charset="-18"/>
              </a:rPr>
              <a:t>Baixa</a:t>
            </a:r>
            <a:r>
              <a:rPr lang="pl-PL" sz="3600" dirty="0" smtClean="0">
                <a:latin typeface="Tw Cen MT Condensed Extra Bold" pitchFamily="34" charset="-18"/>
              </a:rPr>
              <a:t>,</a:t>
            </a:r>
            <a:r>
              <a:rPr lang="pl-PL" sz="2600" dirty="0" smtClean="0">
                <a:latin typeface="Tw Cen MT Condensed Extra Bold" pitchFamily="34" charset="-18"/>
              </a:rPr>
              <a:t> czyli Dolne Miasto</a:t>
            </a:r>
            <a:br>
              <a:rPr lang="pl-PL" sz="2600" dirty="0" smtClean="0">
                <a:latin typeface="Tw Cen MT Condensed Extra Bold" pitchFamily="34" charset="-18"/>
              </a:rPr>
            </a:br>
            <a:r>
              <a:rPr lang="pl-PL" sz="2600" dirty="0" smtClean="0">
                <a:latin typeface="Tw Cen MT Condensed Extra Bold" pitchFamily="34" charset="-18"/>
              </a:rPr>
              <a:t> -  znajdują się tu znane place np.:  </a:t>
            </a:r>
            <a:r>
              <a:rPr lang="pl-PL" sz="2600" dirty="0" err="1" smtClean="0">
                <a:latin typeface="Tw Cen MT Condensed Extra Bold" pitchFamily="34" charset="-18"/>
              </a:rPr>
              <a:t>Comércio</a:t>
            </a:r>
            <a:r>
              <a:rPr lang="pl-PL" sz="2600" dirty="0" smtClean="0">
                <a:latin typeface="Tw Cen MT Condensed Extra Bold" pitchFamily="34" charset="-18"/>
              </a:rPr>
              <a:t>, </a:t>
            </a:r>
            <a:r>
              <a:rPr lang="pl-PL" sz="2600" dirty="0" err="1" smtClean="0">
                <a:latin typeface="Tw Cen MT Condensed Extra Bold" pitchFamily="34" charset="-18"/>
              </a:rPr>
              <a:t>Rossio</a:t>
            </a:r>
            <a:r>
              <a:rPr lang="pl-PL" sz="2600" dirty="0" smtClean="0">
                <a:latin typeface="Tw Cen MT Condensed Extra Bold" pitchFamily="34" charset="-18"/>
              </a:rPr>
              <a:t>, </a:t>
            </a:r>
            <a:r>
              <a:rPr lang="pl-PL" sz="2600" dirty="0" err="1" smtClean="0">
                <a:latin typeface="Tw Cen MT Condensed Extra Bold" pitchFamily="34" charset="-18"/>
              </a:rPr>
              <a:t>Restauradores</a:t>
            </a:r>
            <a:r>
              <a:rPr lang="pl-PL" sz="2600" dirty="0" smtClean="0">
                <a:latin typeface="Tw Cen MT Condensed Extra Bold" pitchFamily="34" charset="-18"/>
              </a:rPr>
              <a:t>, </a:t>
            </a:r>
            <a:r>
              <a:rPr lang="pl-PL" sz="2600" dirty="0" err="1" smtClean="0">
                <a:latin typeface="Tw Cen MT Condensed Extra Bold" pitchFamily="34" charset="-18"/>
              </a:rPr>
              <a:t>Figueira</a:t>
            </a:r>
            <a:r>
              <a:rPr lang="pl-PL" sz="2600" dirty="0" smtClean="0">
                <a:latin typeface="Tw Cen MT Condensed Extra Bold" pitchFamily="34" charset="-18"/>
              </a:rPr>
              <a:t>, </a:t>
            </a:r>
            <a:r>
              <a:rPr lang="pl-PL" sz="2600" dirty="0" err="1" smtClean="0">
                <a:latin typeface="Tw Cen MT Condensed Extra Bold" pitchFamily="34" charset="-18"/>
              </a:rPr>
              <a:t>São</a:t>
            </a:r>
            <a:r>
              <a:rPr lang="pl-PL" sz="2600" dirty="0" smtClean="0">
                <a:latin typeface="Tw Cen MT Condensed Extra Bold" pitchFamily="34" charset="-18"/>
              </a:rPr>
              <a:t> Domingos, a na środku każdego z nich pomnik.</a:t>
            </a:r>
            <a:endParaRPr lang="pl-PL" sz="2600" dirty="0">
              <a:latin typeface="Tw Cen MT Condensed Extra Bold" pitchFamily="34" charset="-18"/>
            </a:endParaRPr>
          </a:p>
        </p:txBody>
      </p:sp>
      <p:pic>
        <p:nvPicPr>
          <p:cNvPr id="3" name="Picture 2" descr="C:\Users\Natalka\Pulpit\phoca_thumb_l_17 plac rossio. fontanna pomnik niedoszego cesarza meksyku i teatr narodo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85184"/>
            <a:ext cx="2376264" cy="158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lizbona.24stolice.pl/images/phocagallery/01_Lizbona_2010/thumbs/phoca_thumb_l_06%20fontanna%20na%20placu%20rossio.%20w%20gbi%20ruiny%20kocioa%20karmelitw%20zburzonego%20w%201755%20ro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085184"/>
            <a:ext cx="2244455" cy="158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8" name="Picture 2" descr="C:\Users\Natalka\Pulpit\bel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8640"/>
            <a:ext cx="4253458" cy="233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C:\Users\Natalka\Pulpit\discoveries_ii_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204864"/>
            <a:ext cx="2381250" cy="1374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Picture 5" descr="C:\Users\Natalka\Pulpit\torre_de_belem_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348880"/>
            <a:ext cx="2309242" cy="125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C:\Users\Natalka\Pulpit\baixa_i_2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501008"/>
            <a:ext cx="4248472" cy="2068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3" name="Picture 7" descr="C:\Users\Natalka\Pulpit\restauradores_ii_2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5301208"/>
            <a:ext cx="2021210" cy="123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5" name="Picture 9" descr="C:\Users\Natalka\Pulpit\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5373216"/>
            <a:ext cx="2232248" cy="1302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955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63272" cy="1512168"/>
          </a:xfrm>
        </p:spPr>
        <p:txBody>
          <a:bodyPr>
            <a:normAutofit fontScale="90000"/>
          </a:bodyPr>
          <a:lstStyle/>
          <a:p>
            <a:r>
              <a:rPr lang="pl-PL" sz="5300" b="1" dirty="0" smtClean="0">
                <a:latin typeface="Algerian" pitchFamily="82" charset="0"/>
              </a:rPr>
              <a:t>Lizbona…</a:t>
            </a:r>
            <a:r>
              <a:rPr lang="pl-PL" sz="2800" dirty="0" smtClean="0">
                <a:latin typeface="Tw Cen MT Condensed Extra Bold" pitchFamily="34" charset="-18"/>
              </a:rPr>
              <a:t> obiekty z listy światowego dziedzictwa UNESCO: </a:t>
            </a:r>
            <a:r>
              <a:rPr lang="pl-PL" sz="2800" i="1" dirty="0" smtClean="0">
                <a:latin typeface="Tw Cen MT Condensed Extra Bold" pitchFamily="34" charset="-18"/>
              </a:rPr>
              <a:t>Klasztor </a:t>
            </a:r>
            <a:r>
              <a:rPr lang="pl-PL" sz="2800" i="1" dirty="0" err="1" smtClean="0">
                <a:latin typeface="Tw Cen MT Condensed Extra Bold" pitchFamily="34" charset="-18"/>
              </a:rPr>
              <a:t>Hieronimitów</a:t>
            </a:r>
            <a:r>
              <a:rPr lang="pl-PL" sz="2800" i="1" dirty="0" smtClean="0">
                <a:latin typeface="Tw Cen MT Condensed Extra Bold" pitchFamily="34" charset="-18"/>
              </a:rPr>
              <a:t> </a:t>
            </a:r>
            <a:r>
              <a:rPr lang="pl-PL" sz="2800" i="1" dirty="0" err="1" smtClean="0">
                <a:latin typeface="Tw Cen MT Condensed Extra Bold" pitchFamily="34" charset="-18"/>
              </a:rPr>
              <a:t>Belém</a:t>
            </a:r>
            <a:r>
              <a:rPr lang="pl-PL" sz="2800" i="1" baseline="30000" dirty="0" smtClean="0">
                <a:latin typeface="Tw Cen MT Condensed Extra Bold" pitchFamily="34" charset="-18"/>
              </a:rPr>
              <a:t> </a:t>
            </a:r>
            <a:r>
              <a:rPr lang="pl-PL" sz="2800" i="1" dirty="0" smtClean="0">
                <a:latin typeface="Tw Cen MT Condensed Extra Bold" pitchFamily="34" charset="-18"/>
              </a:rPr>
              <a:t> </a:t>
            </a:r>
            <a:r>
              <a:rPr lang="pl-PL" sz="2800" dirty="0" smtClean="0">
                <a:latin typeface="Tw Cen MT Condensed Extra Bold" pitchFamily="34" charset="-18"/>
              </a:rPr>
              <a:t>oraz </a:t>
            </a:r>
            <a:r>
              <a:rPr lang="pl-PL" sz="2800" b="1" dirty="0" smtClean="0">
                <a:latin typeface="Tw Cen MT Condensed Extra Bold" pitchFamily="34" charset="-18"/>
              </a:rPr>
              <a:t> </a:t>
            </a:r>
            <a:r>
              <a:rPr lang="pl-PL" sz="2800" i="1" dirty="0" err="1" smtClean="0">
                <a:latin typeface="Tw Cen MT Condensed Extra Bold" pitchFamily="34" charset="-18"/>
              </a:rPr>
              <a:t>Torre</a:t>
            </a:r>
            <a:r>
              <a:rPr lang="pl-PL" sz="2800" i="1" dirty="0" smtClean="0">
                <a:latin typeface="Tw Cen MT Condensed Extra Bold" pitchFamily="34" charset="-18"/>
              </a:rPr>
              <a:t> de </a:t>
            </a:r>
            <a:r>
              <a:rPr lang="pl-PL" sz="2800" i="1" dirty="0" err="1" smtClean="0">
                <a:latin typeface="Tw Cen MT Condensed Extra Bold" pitchFamily="34" charset="-18"/>
              </a:rPr>
              <a:t>Belém</a:t>
            </a:r>
            <a:r>
              <a:rPr lang="pl-PL" sz="2800" i="1" dirty="0" smtClean="0">
                <a:latin typeface="Tw Cen MT Condensed Extra Bold" pitchFamily="34" charset="-18"/>
              </a:rPr>
              <a:t>,                      </a:t>
            </a:r>
            <a:r>
              <a:rPr lang="pl-PL" sz="2800" dirty="0" smtClean="0">
                <a:latin typeface="Tw Cen MT Condensed Extra Bold" pitchFamily="34" charset="-18"/>
              </a:rPr>
              <a:t/>
            </a:r>
            <a:br>
              <a:rPr lang="pl-PL" sz="2800" dirty="0" smtClean="0">
                <a:latin typeface="Tw Cen MT Condensed Extra Bold" pitchFamily="34" charset="-18"/>
              </a:rPr>
            </a:br>
            <a:r>
              <a:rPr lang="pl-PL" sz="2800" dirty="0" smtClean="0">
                <a:latin typeface="Tw Cen MT Condensed Extra Bold" pitchFamily="34" charset="-18"/>
              </a:rPr>
              <a:t>a na przedmieściach – </a:t>
            </a:r>
            <a:r>
              <a:rPr lang="pl-PL" sz="2800" i="1" dirty="0" smtClean="0">
                <a:latin typeface="Tw Cen MT Condensed Extra Bold" pitchFamily="34" charset="-18"/>
              </a:rPr>
              <a:t>Kulturowy Krajobraz  </a:t>
            </a:r>
            <a:r>
              <a:rPr lang="pl-PL" sz="2800" i="1" dirty="0" err="1" smtClean="0">
                <a:latin typeface="Tw Cen MT Condensed Extra Bold" pitchFamily="34" charset="-18"/>
              </a:rPr>
              <a:t>Sintry</a:t>
            </a:r>
            <a:r>
              <a:rPr lang="pl-PL" sz="2800" i="1" dirty="0" smtClean="0">
                <a:latin typeface="Tw Cen MT Condensed Extra Bold" pitchFamily="34" charset="-18"/>
              </a:rPr>
              <a:t>.</a:t>
            </a:r>
            <a:endParaRPr lang="pl-PL" sz="2800" dirty="0">
              <a:latin typeface="Tw Cen MT Condensed Extra Bold" pitchFamily="34" charset="-18"/>
            </a:endParaRPr>
          </a:p>
        </p:txBody>
      </p:sp>
      <p:pic>
        <p:nvPicPr>
          <p:cNvPr id="4099" name="Picture 3" descr="C:\Users\Natalka\Pulpit\phoca_thumb_l_12 klasztor zakonu w. hieronima - najwspanialszy zabytek sztuki manueliski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49694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0" y="5805264"/>
            <a:ext cx="9828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sz="2600" dirty="0" smtClean="0">
                <a:latin typeface="Tw Cen MT Condensed Extra Bold" pitchFamily="34" charset="-18"/>
              </a:rPr>
              <a:t>Klasztor </a:t>
            </a:r>
            <a:r>
              <a:rPr lang="pl-PL" sz="2600" dirty="0" err="1" smtClean="0">
                <a:latin typeface="Tw Cen MT Condensed Extra Bold" pitchFamily="34" charset="-18"/>
              </a:rPr>
              <a:t>Hieronimitów</a:t>
            </a:r>
            <a:r>
              <a:rPr lang="pl-PL" sz="2600" dirty="0" smtClean="0">
                <a:latin typeface="Tw Cen MT Condensed Extra Bold" pitchFamily="34" charset="-18"/>
              </a:rPr>
              <a:t> - najokazalszy przykład sztuki manuelińskiej…</a:t>
            </a:r>
            <a:endParaRPr lang="pl-PL" sz="2600" dirty="0">
              <a:latin typeface="Tw Cen MT Condensed Extra Bold" pitchFamily="34" charset="-18"/>
            </a:endParaRPr>
          </a:p>
        </p:txBody>
      </p:sp>
      <p:pic>
        <p:nvPicPr>
          <p:cNvPr id="7" name="Picture 3" descr="C:\Users\Natalka\Pulpit\klasz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052736"/>
            <a:ext cx="249665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Click="0" advTm="51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lka\Pulpit\800px-Torre_de_Belém_(49708036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8791405" cy="594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323528" y="26064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smtClean="0">
                <a:latin typeface="Tw Cen MT Condensed Extra Bold" pitchFamily="34" charset="-18"/>
              </a:rPr>
              <a:t>Wieża </a:t>
            </a:r>
            <a:r>
              <a:rPr lang="pl-PL" sz="2700" dirty="0" err="1" smtClean="0">
                <a:latin typeface="Tw Cen MT Condensed Extra Bold" pitchFamily="34" charset="-18"/>
              </a:rPr>
              <a:t>Belém</a:t>
            </a:r>
            <a:r>
              <a:rPr lang="pl-PL" sz="2700" dirty="0" smtClean="0">
                <a:latin typeface="Tw Cen MT Condensed Extra Bold" pitchFamily="34" charset="-18"/>
              </a:rPr>
              <a:t> - najbardziej znany symbol Lizbony…</a:t>
            </a:r>
            <a:br>
              <a:rPr lang="pl-PL" sz="2700" dirty="0" smtClean="0">
                <a:latin typeface="Tw Cen MT Condensed Extra Bold" pitchFamily="34" charset="-18"/>
              </a:rPr>
            </a:br>
            <a:endParaRPr lang="pl-PL" sz="2700" dirty="0">
              <a:latin typeface="Tw Cen MT Condensed Extra Bold" pitchFamily="34" charset="-18"/>
            </a:endParaRPr>
          </a:p>
        </p:txBody>
      </p:sp>
      <p:pic>
        <p:nvPicPr>
          <p:cNvPr id="5124" name="Picture 4" descr="C:\Users\Natalka\Pulpit\inde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3206162" cy="214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Click="0" advTm="58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6696744" cy="900336"/>
          </a:xfrm>
        </p:spPr>
        <p:txBody>
          <a:bodyPr>
            <a:normAutofit fontScale="90000"/>
          </a:bodyPr>
          <a:lstStyle/>
          <a:p>
            <a:r>
              <a:rPr lang="pl-PL" sz="5300" b="1" dirty="0" smtClean="0">
                <a:latin typeface="Algerian" pitchFamily="82" charset="0"/>
              </a:rPr>
              <a:t>Lizbona… </a:t>
            </a:r>
            <a:r>
              <a:rPr lang="pl-PL" sz="5300" dirty="0" smtClean="0">
                <a:latin typeface="Tw Cen MT Condensed Extra Bold" pitchFamily="34" charset="-18"/>
              </a:rPr>
              <a:t> </a:t>
            </a:r>
            <a:br>
              <a:rPr lang="pl-PL" sz="5300" dirty="0" smtClean="0">
                <a:latin typeface="Tw Cen MT Condensed Extra Bold" pitchFamily="34" charset="-18"/>
              </a:rPr>
            </a:br>
            <a:r>
              <a:rPr lang="pl-PL" sz="3100" dirty="0" smtClean="0">
                <a:latin typeface="Tw Cen MT Condensed Extra Bold" pitchFamily="34" charset="-18"/>
              </a:rPr>
              <a:t>znajdują się  tu liczne zabytki…</a:t>
            </a:r>
            <a:endParaRPr lang="pl-PL" sz="3100" dirty="0">
              <a:latin typeface="Tw Cen MT Condensed Extra Bold" pitchFamily="34" charset="-18"/>
            </a:endParaRPr>
          </a:p>
        </p:txBody>
      </p:sp>
      <p:pic>
        <p:nvPicPr>
          <p:cNvPr id="24578" name="Picture 2" descr="C:\Users\Natalka\Pulpit\zam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71296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0" y="5949280"/>
            <a:ext cx="939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smtClean="0">
                <a:latin typeface="Tw Cen MT Condensed Extra Bold" pitchFamily="34" charset="-18"/>
              </a:rPr>
              <a:t>Zamek św. Jerzego  położony w jednej z najstarszych części miasta… </a:t>
            </a:r>
            <a:endParaRPr lang="pl-PL" sz="2700" dirty="0"/>
          </a:p>
        </p:txBody>
      </p:sp>
      <p:pic>
        <p:nvPicPr>
          <p:cNvPr id="24579" name="Picture 3" descr="C:\Users\Natalka\Pulpit\th0_7382_zamek_sw._jerze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0648"/>
            <a:ext cx="2965698" cy="1604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Click="0" advTm="48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Tw Cen MT Condensed Extra Bold" pitchFamily="34" charset="-18"/>
              </a:rPr>
              <a:t>Katedra </a:t>
            </a:r>
            <a:r>
              <a:rPr lang="pl-PL" sz="2800" dirty="0" err="1" smtClean="0">
                <a:latin typeface="Tw Cen MT Condensed Extra Bold" pitchFamily="34" charset="-18"/>
              </a:rPr>
              <a:t>Sé</a:t>
            </a:r>
            <a:r>
              <a:rPr lang="pl-PL" sz="2800" dirty="0" smtClean="0">
                <a:latin typeface="Tw Cen MT Condensed Extra Bold" pitchFamily="34" charset="-18"/>
              </a:rPr>
              <a:t> </a:t>
            </a:r>
            <a:r>
              <a:rPr lang="pl-PL" sz="2800" i="1" dirty="0" smtClean="0">
                <a:latin typeface="Tw Cen MT Condensed Extra Bold" pitchFamily="34" charset="-18"/>
              </a:rPr>
              <a:t>(</a:t>
            </a:r>
            <a:r>
              <a:rPr lang="pl-PL" sz="2800" i="1" dirty="0" err="1" smtClean="0">
                <a:latin typeface="Tw Cen MT Condensed Extra Bold" pitchFamily="34" charset="-18"/>
              </a:rPr>
              <a:t>Sé</a:t>
            </a:r>
            <a:r>
              <a:rPr lang="pl-PL" sz="2800" i="1" dirty="0" smtClean="0">
                <a:latin typeface="Tw Cen MT Condensed Extra Bold" pitchFamily="34" charset="-18"/>
              </a:rPr>
              <a:t> </a:t>
            </a:r>
            <a:r>
              <a:rPr lang="pl-PL" sz="2800" i="1" dirty="0" err="1" smtClean="0">
                <a:latin typeface="Tw Cen MT Condensed Extra Bold" pitchFamily="34" charset="-18"/>
              </a:rPr>
              <a:t>Patriarcal</a:t>
            </a:r>
            <a:r>
              <a:rPr lang="pl-PL" sz="2800" i="1" dirty="0" smtClean="0">
                <a:latin typeface="Tw Cen MT Condensed Extra Bold" pitchFamily="34" charset="-18"/>
              </a:rPr>
              <a:t>) </a:t>
            </a:r>
            <a:r>
              <a:rPr lang="pl-PL" sz="2800" dirty="0" smtClean="0">
                <a:latin typeface="Tw Cen MT Condensed Extra Bold" pitchFamily="34" charset="-18"/>
              </a:rPr>
              <a:t> na Largo da </a:t>
            </a:r>
            <a:r>
              <a:rPr lang="pl-PL" sz="2800" dirty="0" err="1" smtClean="0">
                <a:latin typeface="Tw Cen MT Condensed Extra Bold" pitchFamily="34" charset="-18"/>
              </a:rPr>
              <a:t>Sé</a:t>
            </a:r>
            <a:r>
              <a:rPr lang="pl-PL" sz="2800" dirty="0" smtClean="0">
                <a:latin typeface="Tw Cen MT Condensed Extra Bold" pitchFamily="34" charset="-18"/>
              </a:rPr>
              <a:t>…</a:t>
            </a:r>
            <a:endParaRPr lang="pl-PL" sz="2800" dirty="0">
              <a:latin typeface="Tw Cen MT Condensed Extra Bold" pitchFamily="34" charset="-18"/>
            </a:endParaRPr>
          </a:p>
        </p:txBody>
      </p:sp>
      <p:pic>
        <p:nvPicPr>
          <p:cNvPr id="30722" name="Picture 2" descr="C:\Users\Natalka\Pulpit\se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6237"/>
            <a:ext cx="8712968" cy="556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Click="0" advTm="27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496944" cy="133238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>
                <a:latin typeface="Tw Cen MT Condensed Extra Bold" pitchFamily="34" charset="-18"/>
              </a:rPr>
              <a:t>Pomnik króla José I na Praça do Comércio</a:t>
            </a:r>
            <a:r>
              <a:rPr lang="pl-PL" sz="3100" dirty="0" smtClean="0">
                <a:latin typeface="Tw Cen MT Condensed Extra Bold" pitchFamily="34" charset="-18"/>
              </a:rPr>
              <a:t>…</a:t>
            </a:r>
            <a:r>
              <a:rPr lang="pt-BR" dirty="0" smtClean="0"/>
              <a:t/>
            </a:r>
            <a:br>
              <a:rPr lang="pt-BR" dirty="0" smtClean="0"/>
            </a:br>
            <a:endParaRPr lang="pl-PL" dirty="0"/>
          </a:p>
        </p:txBody>
      </p:sp>
      <p:pic>
        <p:nvPicPr>
          <p:cNvPr id="25602" name="Picture 2" descr="C:\Users\Natalka\Pulpit\phoca_thumb_l_08 praa do comrcio - pomnik krla jose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8640960" cy="564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Click="0" advTm="3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>
                <a:latin typeface="Tw Cen MT Condensed Extra Bold" pitchFamily="34" charset="-18"/>
              </a:rPr>
              <a:t>Pomnik Odkrywców w portowej dzielnicy </a:t>
            </a:r>
            <a:r>
              <a:rPr lang="pl-PL" sz="3200" dirty="0" err="1" smtClean="0">
                <a:latin typeface="Tw Cen MT Condensed Extra Bold" pitchFamily="34" charset="-18"/>
              </a:rPr>
              <a:t>Belém</a:t>
            </a:r>
            <a:r>
              <a:rPr lang="pl-PL" sz="3200" dirty="0" smtClean="0">
                <a:latin typeface="Tw Cen MT Condensed Extra Bold" pitchFamily="34" charset="-18"/>
              </a:rPr>
              <a:t> </a:t>
            </a:r>
            <a:r>
              <a:rPr lang="pl-PL" sz="3100" dirty="0" smtClean="0">
                <a:latin typeface="Tw Cen MT Condensed Extra Bold" pitchFamily="34" charset="-18"/>
              </a:rPr>
              <a:t>…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6626" name="Picture 2" descr="C:\Users\Natalka\Pulpit\phoca_thumb_l_09 port jachtowy i pomnik odkrywcw w dzielnicy be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640960" cy="567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Click="0" advTm="38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00336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t-BR" sz="3100" dirty="0" smtClean="0">
                <a:latin typeface="Tw Cen MT Condensed Extra Bold" pitchFamily="34" charset="-18"/>
              </a:rPr>
              <a:t>Panteão</a:t>
            </a:r>
            <a:r>
              <a:rPr lang="pl-PL" sz="3100" dirty="0" smtClean="0">
                <a:latin typeface="Tw Cen MT Condensed Extra Bold" pitchFamily="34" charset="-18"/>
              </a:rPr>
              <a:t> </a:t>
            </a:r>
            <a:r>
              <a:rPr lang="pl-PL" sz="3100" dirty="0" err="1" smtClean="0">
                <a:latin typeface="Tw Cen MT Condensed Extra Bold" pitchFamily="34" charset="-18"/>
              </a:rPr>
              <a:t>Nacional</a:t>
            </a:r>
            <a:r>
              <a:rPr lang="pl-PL" sz="3100" dirty="0" smtClean="0">
                <a:latin typeface="Tw Cen MT Condensed Extra Bold" pitchFamily="34" charset="-18"/>
              </a:rPr>
              <a:t> </a:t>
            </a:r>
            <a:r>
              <a:rPr lang="pl-PL" sz="3100" i="1" dirty="0" smtClean="0">
                <a:latin typeface="Tw Cen MT Condensed Extra Bold" pitchFamily="34" charset="-18"/>
              </a:rPr>
              <a:t>(</a:t>
            </a:r>
            <a:r>
              <a:rPr lang="pt-BR" sz="3100" i="1" dirty="0" smtClean="0">
                <a:latin typeface="Tw Cen MT Condensed Extra Bold" pitchFamily="34" charset="-18"/>
              </a:rPr>
              <a:t>Kości</a:t>
            </a:r>
            <a:r>
              <a:rPr lang="pl-PL" sz="3100" i="1" dirty="0" err="1" smtClean="0">
                <a:latin typeface="Tw Cen MT Condensed Extra Bold" pitchFamily="34" charset="-18"/>
              </a:rPr>
              <a:t>ół</a:t>
            </a:r>
            <a:r>
              <a:rPr lang="pt-BR" sz="3100" i="1" dirty="0" smtClean="0">
                <a:latin typeface="Tw Cen MT Condensed Extra Bold" pitchFamily="34" charset="-18"/>
              </a:rPr>
              <a:t> Santa Engrácia)</a:t>
            </a:r>
            <a:r>
              <a:rPr lang="pl-PL" sz="3100" i="1" dirty="0" smtClean="0">
                <a:latin typeface="Tw Cen MT Condensed Extra Bold" pitchFamily="34" charset="-18"/>
              </a:rPr>
              <a:t/>
            </a:r>
            <a:br>
              <a:rPr lang="pl-PL" sz="3100" i="1" dirty="0" smtClean="0">
                <a:latin typeface="Tw Cen MT Condensed Extra Bold" pitchFamily="34" charset="-18"/>
              </a:rPr>
            </a:br>
            <a:r>
              <a:rPr lang="pl-PL" sz="3100" dirty="0" smtClean="0">
                <a:latin typeface="Tw Cen MT Condensed Extra Bold" pitchFamily="34" charset="-18"/>
              </a:rPr>
              <a:t>  - Narodowy Panteon…  </a:t>
            </a:r>
            <a:endParaRPr lang="pl-PL" sz="3100" dirty="0">
              <a:latin typeface="Tw Cen MT Condensed Extra Bold" pitchFamily="34" charset="-18"/>
            </a:endParaRPr>
          </a:p>
        </p:txBody>
      </p:sp>
      <p:pic>
        <p:nvPicPr>
          <p:cNvPr id="28674" name="Picture 2" descr="C:\Users\Natalka\Pulpit\phoca_thumb_l_04 narodowy panteon - lizb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12968" cy="550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Users\Natalka\Pulpit\panteao_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3033464" cy="202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Click="0" advTm="64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820472" cy="3132584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Tw Cen MT Condensed Extra Bold" pitchFamily="34" charset="-18"/>
              </a:rPr>
              <a:t>Zwiedzając Lizbonę, można nie tylko zachwycić się jej urodą - labiryntem splątanych uliczek, malowniczymi zakątkami, czy siedmioma wzgórzami, z których rozciągają się niezwykłe widoki – ale przede wszystkim  dostrzec  tu </a:t>
            </a:r>
            <a:br>
              <a:rPr lang="pl-PL" sz="3200" dirty="0" smtClean="0">
                <a:latin typeface="Tw Cen MT Condensed Extra Bold" pitchFamily="34" charset="-18"/>
              </a:rPr>
            </a:br>
            <a:r>
              <a:rPr lang="pl-PL" sz="3200" dirty="0" smtClean="0">
                <a:latin typeface="Tw Cen MT Condensed Extra Bold" pitchFamily="34" charset="-18"/>
              </a:rPr>
              <a:t>różnorodność i wielokulturowość tego miasta, w którym  mieszają się bogate tradycje, obrzędy i zwyczaje.</a:t>
            </a:r>
            <a:endParaRPr lang="pl-PL" sz="3200" dirty="0">
              <a:latin typeface="Tw Cen MT Condensed Extra Bold" pitchFamily="34" charset="-18"/>
            </a:endParaRPr>
          </a:p>
        </p:txBody>
      </p:sp>
      <p:pic>
        <p:nvPicPr>
          <p:cNvPr id="23554" name="Picture 2" descr="C:\Users\Natalka\Pulpit\phoca_thumb_l_15 lizbona - widok na alfam. katedra se i rozlewisku ta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8640960" cy="345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Natalka\Pulpit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780928"/>
            <a:ext cx="1408634" cy="138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Click="0" advTm="161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89640" cy="2520280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latin typeface="Algerian" pitchFamily="82" charset="0"/>
              </a:rPr>
              <a:t>Lizbona…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>
                <a:latin typeface="Tw Cen MT Condensed Extra Bold" pitchFamily="34" charset="-18"/>
              </a:rPr>
              <a:t>Piękna architektura, ciepły klimat, ruch i gwar. </a:t>
            </a:r>
            <a:br>
              <a:rPr lang="pl-PL" sz="2800" dirty="0" smtClean="0">
                <a:latin typeface="Tw Cen MT Condensed Extra Bold" pitchFamily="34" charset="-18"/>
              </a:rPr>
            </a:br>
            <a:r>
              <a:rPr lang="pl-PL" sz="2800" dirty="0" smtClean="0">
                <a:latin typeface="Tw Cen MT Condensed Extra Bold" pitchFamily="34" charset="-18"/>
              </a:rPr>
              <a:t>Cudowne miasto tysiąca kultur, tętniące życiem </a:t>
            </a:r>
            <a:br>
              <a:rPr lang="pl-PL" sz="2800" dirty="0" smtClean="0">
                <a:latin typeface="Tw Cen MT Condensed Extra Bold" pitchFamily="34" charset="-18"/>
              </a:rPr>
            </a:br>
            <a:r>
              <a:rPr lang="pl-PL" sz="2800" dirty="0" smtClean="0">
                <a:latin typeface="Tw Cen MT Condensed Extra Bold" pitchFamily="34" charset="-18"/>
              </a:rPr>
              <a:t>przez całą dobę. W ciągu dwóch ostatnich tysiącleci</a:t>
            </a:r>
            <a:br>
              <a:rPr lang="pl-PL" sz="2800" dirty="0" smtClean="0">
                <a:latin typeface="Tw Cen MT Condensed Extra Bold" pitchFamily="34" charset="-18"/>
              </a:rPr>
            </a:br>
            <a:r>
              <a:rPr lang="pl-PL" sz="2800" dirty="0" smtClean="0">
                <a:latin typeface="Tw Cen MT Condensed Extra Bold" pitchFamily="34" charset="-18"/>
              </a:rPr>
              <a:t> nieoczekiwanie stało się wielokulturową metropolią.</a:t>
            </a:r>
            <a:endParaRPr lang="pl-PL" sz="2800" dirty="0">
              <a:latin typeface="Tw Cen MT Condensed Extra Bold" pitchFamily="34" charset="-18"/>
            </a:endParaRPr>
          </a:p>
        </p:txBody>
      </p:sp>
      <p:pic>
        <p:nvPicPr>
          <p:cNvPr id="2050" name="Picture 2" descr="C:\Users\Natalka\Pulpit\lizbona-stolica-portugalii-235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0400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Natalka\Pulpit\Baixa, Rua da Conceicao - widok na kościół Santo Anton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636912"/>
            <a:ext cx="3492134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Natalka\Pulpit\1587284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88640"/>
            <a:ext cx="246513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2091.WAV">
            <a:hlinkClick r:id="" action="ppaction://media"/>
          </p:cNvPr>
          <p:cNvPicPr>
            <a:picLocks noRot="1" noChangeAspect="1"/>
          </p:cNvPicPr>
          <p:nvPr>
            <a:wavAudioFile r:embed="rId2" name="~PP2091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69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615692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b="1" dirty="0" smtClean="0">
                <a:latin typeface="+mn-lt"/>
              </a:rPr>
              <a:t>Źródło:</a:t>
            </a:r>
            <a:br>
              <a:rPr lang="pl-PL" sz="2700" b="1" dirty="0" smtClean="0">
                <a:latin typeface="+mn-lt"/>
              </a:rPr>
            </a:br>
            <a:r>
              <a:rPr lang="pl-PL" sz="2700" b="1" dirty="0" smtClean="0">
                <a:latin typeface="+mn-lt"/>
              </a:rPr>
              <a:t>-</a:t>
            </a:r>
            <a:r>
              <a:rPr lang="pl-PL" sz="2700" b="1" dirty="0" err="1" smtClean="0">
                <a:latin typeface="+mn-lt"/>
              </a:rPr>
              <a:t>pl.wikipedia.org/wik</a:t>
            </a:r>
            <a:r>
              <a:rPr lang="pl-PL" sz="2700" b="1" dirty="0" smtClean="0">
                <a:latin typeface="+mn-lt"/>
              </a:rPr>
              <a:t>i/Lizbona</a:t>
            </a:r>
            <a:br>
              <a:rPr lang="pl-PL" sz="2700" b="1" dirty="0" smtClean="0">
                <a:latin typeface="+mn-lt"/>
              </a:rPr>
            </a:br>
            <a:r>
              <a:rPr lang="pl-PL" sz="2700" b="1" dirty="0" smtClean="0">
                <a:latin typeface="+mn-lt"/>
              </a:rPr>
              <a:t>-</a:t>
            </a:r>
            <a:r>
              <a:rPr lang="pl-PL" sz="2700" b="1" dirty="0" err="1" smtClean="0">
                <a:latin typeface="+mn-lt"/>
              </a:rPr>
              <a:t>fotolizbona.pl</a:t>
            </a:r>
            <a:r>
              <a:rPr lang="pl-PL" sz="2700" b="1" dirty="0" smtClean="0">
                <a:latin typeface="+mn-lt"/>
              </a:rPr>
              <a:t/>
            </a:r>
            <a:br>
              <a:rPr lang="pl-PL" sz="2700" b="1" dirty="0" smtClean="0">
                <a:latin typeface="+mn-lt"/>
              </a:rPr>
            </a:br>
            <a:r>
              <a:rPr lang="pl-PL" sz="2700" b="1" dirty="0" smtClean="0">
                <a:latin typeface="+mn-lt"/>
              </a:rPr>
              <a:t>-lizbona.24stolice.pl</a:t>
            </a:r>
            <a:br>
              <a:rPr lang="pl-PL" sz="2700" b="1" dirty="0" smtClean="0">
                <a:latin typeface="+mn-lt"/>
              </a:rPr>
            </a:br>
            <a:r>
              <a:rPr lang="pl-PL" sz="2700" b="1" dirty="0" smtClean="0">
                <a:latin typeface="+mn-lt"/>
              </a:rPr>
              <a:t>-</a:t>
            </a:r>
            <a:r>
              <a:rPr lang="pl-PL" sz="2700" b="1" dirty="0" err="1" smtClean="0">
                <a:latin typeface="+mn-lt"/>
              </a:rPr>
              <a:t>wikipedia.org/wik</a:t>
            </a:r>
            <a:r>
              <a:rPr lang="pl-PL" sz="2700" b="1" dirty="0" smtClean="0">
                <a:latin typeface="+mn-lt"/>
              </a:rPr>
              <a:t>i/</a:t>
            </a:r>
            <a:r>
              <a:rPr lang="pl-PL" sz="2700" b="1" dirty="0" err="1" smtClean="0">
                <a:latin typeface="+mn-lt"/>
              </a:rPr>
              <a:t>Lisbon</a:t>
            </a:r>
            <a:r>
              <a:rPr lang="pl-PL" sz="2700" b="1" dirty="0" smtClean="0">
                <a:latin typeface="+mn-lt"/>
              </a:rPr>
              <a:t/>
            </a:r>
            <a:br>
              <a:rPr lang="pl-PL" sz="2700" b="1" dirty="0" smtClean="0">
                <a:latin typeface="+mn-lt"/>
              </a:rPr>
            </a:br>
            <a:r>
              <a:rPr lang="pl-PL" sz="2700" b="1" dirty="0" smtClean="0">
                <a:latin typeface="+mn-lt"/>
              </a:rPr>
              <a:t>- podkład muzyczny: </a:t>
            </a:r>
            <a:r>
              <a:rPr lang="pl-PL" sz="2700" b="1" dirty="0" err="1" smtClean="0">
                <a:latin typeface="+mn-lt"/>
              </a:rPr>
              <a:t>Amália</a:t>
            </a:r>
            <a:r>
              <a:rPr lang="pl-PL" sz="2700" b="1" dirty="0" smtClean="0">
                <a:latin typeface="+mn-lt"/>
              </a:rPr>
              <a:t> Rodrigues - </a:t>
            </a:r>
            <a:r>
              <a:rPr lang="pl-PL" sz="2700" b="1" dirty="0" err="1" smtClean="0">
                <a:latin typeface="+mn-lt"/>
              </a:rPr>
              <a:t>Fado</a:t>
            </a:r>
            <a:r>
              <a:rPr lang="pl-PL" sz="2700" b="1" dirty="0" smtClean="0">
                <a:latin typeface="+mn-lt"/>
              </a:rPr>
              <a:t> </a:t>
            </a:r>
            <a:r>
              <a:rPr lang="pl-PL" sz="2700" b="1" dirty="0" err="1" smtClean="0">
                <a:latin typeface="+mn-lt"/>
              </a:rPr>
              <a:t>Português</a:t>
            </a:r>
            <a:r>
              <a:rPr lang="pl-PL" sz="2700" b="1" dirty="0" smtClean="0">
                <a:latin typeface="+mn-lt"/>
              </a:rPr>
              <a:t> </a:t>
            </a:r>
            <a:br>
              <a:rPr lang="pl-PL" sz="2700" b="1" dirty="0" smtClean="0">
                <a:latin typeface="+mn-lt"/>
              </a:rPr>
            </a:br>
            <a:r>
              <a:rPr lang="pl-PL" sz="2800" b="1" dirty="0" smtClean="0">
                <a:latin typeface="Arial Rounded MT Bold" pitchFamily="34" charset="0"/>
              </a:rPr>
              <a:t/>
            </a:r>
            <a:br>
              <a:rPr lang="pl-PL" sz="2800" b="1" dirty="0" smtClean="0">
                <a:latin typeface="Arial Rounded MT Bold" pitchFamily="34" charset="0"/>
              </a:rPr>
            </a:br>
            <a:r>
              <a:rPr lang="pl-PL" sz="2800" b="1" dirty="0" smtClean="0">
                <a:latin typeface="Arial Rounded MT Bold" pitchFamily="34" charset="0"/>
              </a:rPr>
              <a:t/>
            </a:r>
            <a:br>
              <a:rPr lang="pl-PL" sz="2800" b="1" dirty="0" smtClean="0">
                <a:latin typeface="Arial Rounded MT Bold" pitchFamily="34" charset="0"/>
              </a:rPr>
            </a:br>
            <a:r>
              <a:rPr lang="pl-PL" sz="8900" dirty="0" smtClean="0">
                <a:latin typeface="Algerian" pitchFamily="82" charset="0"/>
              </a:rPr>
              <a:t>Koniec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b="1" dirty="0" smtClean="0"/>
              <a:t>Autor: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Natalia Woźnicka</a:t>
            </a:r>
            <a:br>
              <a:rPr lang="pl-PL" b="1" dirty="0" smtClean="0"/>
            </a:br>
            <a:r>
              <a:rPr lang="pl-PL" sz="2700" b="1" dirty="0" smtClean="0"/>
              <a:t>Gimnazjum w Korzeniewie </a:t>
            </a:r>
            <a:endParaRPr lang="pl-PL" sz="2700" b="1" dirty="0"/>
          </a:p>
        </p:txBody>
      </p:sp>
    </p:spTree>
  </p:cSld>
  <p:clrMapOvr>
    <a:masterClrMapping/>
  </p:clrMapOvr>
  <p:transition spd="med" advClick="0" advTm="819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536504" cy="3996680"/>
          </a:xfrm>
        </p:spPr>
        <p:txBody>
          <a:bodyPr>
            <a:normAutofit fontScale="90000"/>
          </a:bodyPr>
          <a:lstStyle/>
          <a:p>
            <a:r>
              <a:rPr lang="pl-PL" sz="5300" b="1" dirty="0" smtClean="0">
                <a:latin typeface="Algerian" pitchFamily="82" charset="0"/>
              </a:rPr>
              <a:t>Lizbona…</a:t>
            </a:r>
            <a:r>
              <a:rPr lang="pl-PL" sz="4400" b="1" dirty="0" smtClean="0">
                <a:latin typeface="Algerian" pitchFamily="82" charset="0"/>
              </a:rPr>
              <a:t/>
            </a:r>
            <a:br>
              <a:rPr lang="pl-PL" sz="4400" b="1" dirty="0" smtClean="0">
                <a:latin typeface="Algerian" pitchFamily="82" charset="0"/>
              </a:rPr>
            </a:br>
            <a:r>
              <a:rPr lang="pl-PL" sz="3100" i="1" dirty="0" smtClean="0">
                <a:latin typeface="Tw Cen MT Condensed Extra Bold" pitchFamily="34" charset="-18"/>
              </a:rPr>
              <a:t>port. </a:t>
            </a:r>
            <a:r>
              <a:rPr lang="pl-PL" sz="3100" i="1" dirty="0" err="1" smtClean="0">
                <a:latin typeface="Tw Cen MT Condensed Extra Bold" pitchFamily="34" charset="-18"/>
              </a:rPr>
              <a:t>Lisboa</a:t>
            </a:r>
            <a:r>
              <a:rPr lang="pl-PL" sz="3100" i="1" dirty="0" smtClean="0">
                <a:latin typeface="Tw Cen MT Condensed Extra Bold" pitchFamily="34" charset="-18"/>
              </a:rPr>
              <a:t/>
            </a:r>
            <a:br>
              <a:rPr lang="pl-PL" sz="3100" i="1" dirty="0" smtClean="0">
                <a:latin typeface="Tw Cen MT Condensed Extra Bold" pitchFamily="34" charset="-18"/>
              </a:rPr>
            </a:br>
            <a:r>
              <a:rPr lang="pl-PL" sz="3100" i="1" dirty="0" smtClean="0">
                <a:latin typeface="Tw Cen MT Condensed Extra Bold" pitchFamily="34" charset="-18"/>
              </a:rPr>
              <a:t> </a:t>
            </a:r>
            <a:r>
              <a:rPr lang="pl-PL" sz="3100" dirty="0" smtClean="0">
                <a:latin typeface="Tw Cen MT Condensed Extra Bold" pitchFamily="34" charset="-18"/>
              </a:rPr>
              <a:t>– stolica Portugalii, zlokalizowana  w zachodniej części  Półwyspu Iberyjskiego.  Miasto leży na północnym brzegu  estuarium rzeki Tag, 17 kilometrów  od Oceanu Atlantyckiego. 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3100" dirty="0">
              <a:latin typeface="Tw Cen MT Condensed Extra Bold" pitchFamily="34" charset="-18"/>
            </a:endParaRPr>
          </a:p>
        </p:txBody>
      </p:sp>
      <p:pic>
        <p:nvPicPr>
          <p:cNvPr id="8195" name="Picture 3" descr="C:\Users\Natalka\Pulpit\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8784976" cy="225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Natalka\Pulpit\Bez tytuł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60649"/>
            <a:ext cx="3816921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3999.WAV">
            <a:hlinkClick r:id="" action="ppaction://media"/>
          </p:cNvPr>
          <p:cNvPicPr>
            <a:picLocks noRot="1" noChangeAspect="1"/>
          </p:cNvPicPr>
          <p:nvPr>
            <a:wavAudioFile r:embed="rId2" name="~PP3999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13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186808" cy="2664296"/>
          </a:xfrm>
        </p:spPr>
        <p:txBody>
          <a:bodyPr>
            <a:normAutofit fontScale="90000"/>
          </a:bodyPr>
          <a:lstStyle/>
          <a:p>
            <a:r>
              <a:rPr lang="pl-PL" sz="5300" b="1" dirty="0" smtClean="0">
                <a:latin typeface="Algerian" pitchFamily="82" charset="0"/>
              </a:rPr>
              <a:t>Lizbona</a:t>
            </a:r>
            <a:r>
              <a:rPr lang="pl-PL" sz="5400" b="1" dirty="0" smtClean="0">
                <a:latin typeface="Algerian" pitchFamily="82" charset="0"/>
              </a:rPr>
              <a:t>…</a:t>
            </a:r>
            <a:br>
              <a:rPr lang="pl-PL" sz="5400" b="1" dirty="0" smtClean="0">
                <a:latin typeface="Algerian" pitchFamily="82" charset="0"/>
              </a:rPr>
            </a:br>
            <a:r>
              <a:rPr lang="pl-PL" sz="3100" dirty="0" smtClean="0">
                <a:latin typeface="Tw Cen MT Condensed Extra Bold" pitchFamily="34" charset="-18"/>
              </a:rPr>
              <a:t>Stanowi centrum polityczne, ekonomiczne i kulturalne kraju. Swoją siedzibę ma tu rząd oraz głowa państwa.</a:t>
            </a:r>
            <a:endParaRPr lang="pl-PL" sz="3100" dirty="0"/>
          </a:p>
        </p:txBody>
      </p:sp>
      <p:pic>
        <p:nvPicPr>
          <p:cNvPr id="6146" name="Picture 2" descr="C:\Users\Natalka\Pulpit\h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789040"/>
            <a:ext cx="2340386" cy="2592288"/>
          </a:xfrm>
          <a:prstGeom prst="rect">
            <a:avLst/>
          </a:prstGeom>
          <a:noFill/>
        </p:spPr>
      </p:pic>
      <p:pic>
        <p:nvPicPr>
          <p:cNvPr id="6147" name="Picture 3" descr="C:\Users\Natalka\Pulpit\Pt-lsb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234167" cy="324036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724128" y="530120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Herb Lizbony</a:t>
            </a:r>
            <a:endParaRPr lang="pl-PL" sz="20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932040" y="692696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Flaga Lizbony</a:t>
            </a:r>
            <a:endParaRPr lang="pl-PL" sz="2000" b="1" dirty="0"/>
          </a:p>
        </p:txBody>
      </p:sp>
      <p:pic>
        <p:nvPicPr>
          <p:cNvPr id="6148" name="Picture 4" descr="C:\Users\Natalka\Pulpit\290px-Assembleia_Republica_Portugal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996952"/>
            <a:ext cx="5184576" cy="3545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pole tekstowe 9"/>
          <p:cNvSpPr txBox="1"/>
          <p:nvPr/>
        </p:nvSpPr>
        <p:spPr>
          <a:xfrm>
            <a:off x="4139952" y="314096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Parlament</a:t>
            </a:r>
            <a:endParaRPr lang="pl-PL" sz="2000" b="1" dirty="0"/>
          </a:p>
        </p:txBody>
      </p:sp>
    </p:spTree>
    <p:custDataLst>
      <p:tags r:id="rId1"/>
    </p:custDataLst>
  </p:cSld>
  <p:clrMapOvr>
    <a:masterClrMapping/>
  </p:clrMapOvr>
  <p:transition spd="med" advClick="0" advTm="8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3132584"/>
          </a:xfrm>
        </p:spPr>
        <p:txBody>
          <a:bodyPr>
            <a:normAutofit fontScale="90000"/>
          </a:bodyPr>
          <a:lstStyle/>
          <a:p>
            <a:r>
              <a:rPr lang="pl-PL" sz="5300" b="1" dirty="0" smtClean="0">
                <a:latin typeface="Algerian" pitchFamily="82" charset="0"/>
              </a:rPr>
              <a:t>Lizbona…</a:t>
            </a:r>
            <a:r>
              <a:rPr lang="pl-PL" sz="4000" b="1" dirty="0" smtClean="0">
                <a:latin typeface="Algerian" pitchFamily="82" charset="0"/>
              </a:rPr>
              <a:t/>
            </a:r>
            <a:br>
              <a:rPr lang="pl-PL" sz="4000" b="1" dirty="0" smtClean="0">
                <a:latin typeface="Algerian" pitchFamily="82" charset="0"/>
              </a:rPr>
            </a:br>
            <a:r>
              <a:rPr lang="pl-PL" sz="3100" dirty="0" smtClean="0">
                <a:latin typeface="Tw Cen MT Condensed Extra Bold" pitchFamily="34" charset="-18"/>
              </a:rPr>
              <a:t>Liczy około 550 tysięcy mieszkańców, jednakże zespół miejski „Grande </a:t>
            </a:r>
            <a:r>
              <a:rPr lang="pl-PL" sz="3100" dirty="0" err="1" smtClean="0">
                <a:latin typeface="Tw Cen MT Condensed Extra Bold" pitchFamily="34" charset="-18"/>
              </a:rPr>
              <a:t>Lisboa</a:t>
            </a:r>
            <a:r>
              <a:rPr lang="pl-PL" sz="3100" dirty="0" smtClean="0">
                <a:latin typeface="Tw Cen MT Condensed Extra Bold" pitchFamily="34" charset="-18"/>
              </a:rPr>
              <a:t>”, który wchłonął wiele otaczających wiosek, zamieszkuje blisko 2 miliony ludzi.  Jest tu również dużo turystów</a:t>
            </a:r>
            <a:br>
              <a:rPr lang="pl-PL" sz="3100" dirty="0" smtClean="0">
                <a:latin typeface="Tw Cen MT Condensed Extra Bold" pitchFamily="34" charset="-18"/>
              </a:rPr>
            </a:br>
            <a:r>
              <a:rPr lang="pl-PL" sz="3100" dirty="0" smtClean="0">
                <a:latin typeface="Tw Cen MT Condensed Extra Bold" pitchFamily="34" charset="-18"/>
              </a:rPr>
              <a:t> i imigrantów z różny części  świata. Splata się tu wiele</a:t>
            </a:r>
            <a:br>
              <a:rPr lang="pl-PL" sz="3100" dirty="0" smtClean="0">
                <a:latin typeface="Tw Cen MT Condensed Extra Bold" pitchFamily="34" charset="-18"/>
              </a:rPr>
            </a:br>
            <a:r>
              <a:rPr lang="pl-PL" sz="3100" dirty="0" smtClean="0">
                <a:latin typeface="Tw Cen MT Condensed Extra Bold" pitchFamily="34" charset="-18"/>
              </a:rPr>
              <a:t>                                                           odmiennych kultur.</a:t>
            </a:r>
            <a:endParaRPr lang="pl-PL" sz="3100" dirty="0">
              <a:latin typeface="Tw Cen MT Condensed Extra Bold" pitchFamily="34" charset="-18"/>
            </a:endParaRPr>
          </a:p>
        </p:txBody>
      </p:sp>
      <p:pic>
        <p:nvPicPr>
          <p:cNvPr id="5123" name="Picture 3" descr="C:\Users\Natalka\Pulpit\wielokulturowo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4752528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Natalka\Pulpit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3888432" cy="260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Natalka\Pulpit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636912"/>
            <a:ext cx="11430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med" advClick="0" advTm="9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4320480"/>
          </a:xfrm>
        </p:spPr>
        <p:txBody>
          <a:bodyPr>
            <a:normAutofit fontScale="90000"/>
          </a:bodyPr>
          <a:lstStyle/>
          <a:p>
            <a:r>
              <a:rPr lang="pl-PL" sz="5300" b="1" dirty="0" smtClean="0">
                <a:latin typeface="Algerian" pitchFamily="82" charset="0"/>
              </a:rPr>
              <a:t>Lizbona…</a:t>
            </a:r>
            <a:r>
              <a:rPr lang="pl-PL" sz="2800" b="1" dirty="0" smtClean="0">
                <a:latin typeface="Algerian" pitchFamily="82" charset="0"/>
              </a:rPr>
              <a:t/>
            </a:r>
            <a:br>
              <a:rPr lang="pl-PL" sz="2800" b="1" dirty="0" smtClean="0">
                <a:latin typeface="Algerian" pitchFamily="82" charset="0"/>
              </a:rPr>
            </a:br>
            <a:r>
              <a:rPr lang="pl-PL" sz="3100" dirty="0" smtClean="0">
                <a:latin typeface="Tw Cen MT Condensed Extra Bold" pitchFamily="34" charset="-18"/>
              </a:rPr>
              <a:t>Miasto o bogatej historii, której echa pobrzmiewają jeszcze dziś pośród murów wspaniałych zabytków architektury i przedmiotów zgromadzonych w muzeach. Poznać Lizbonę to nic innego jak zagubić się w jej krętych, stromych uliczkach, z których każda mogłaby opowiedzieć inną historię. Wędrując nimi, co krok natrafić można na  ślady przeszłości. Historia tego miasta obfituje w momenty triumfu i upadku, zwycięstwa i klęski. To mieszanka dumy z chwalebnej przeszłości i nowoczesnej wielokulturowości.                                       </a:t>
            </a:r>
            <a:endParaRPr lang="pl-PL" sz="3100" dirty="0">
              <a:latin typeface="Tw Cen MT Condensed Extra Bold" pitchFamily="34" charset="-18"/>
            </a:endParaRPr>
          </a:p>
        </p:txBody>
      </p:sp>
      <p:pic>
        <p:nvPicPr>
          <p:cNvPr id="1028" name="Picture 4" descr="C:\Users\Natalka\Pulpit\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63264"/>
            <a:ext cx="8640960" cy="210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Click="0" advTm="146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92088"/>
          </a:xfrm>
        </p:spPr>
        <p:txBody>
          <a:bodyPr/>
          <a:lstStyle/>
          <a:p>
            <a:r>
              <a:rPr lang="pl-PL" b="1" dirty="0" smtClean="0"/>
              <a:t>Oblicza  </a:t>
            </a:r>
            <a:r>
              <a:rPr lang="pl-PL" sz="4400" b="1" dirty="0" smtClean="0">
                <a:latin typeface="Algerian" pitchFamily="82" charset="0"/>
              </a:rPr>
              <a:t>Lizbony…</a:t>
            </a:r>
            <a:endParaRPr lang="pl-PL" dirty="0"/>
          </a:p>
        </p:txBody>
      </p:sp>
      <p:pic>
        <p:nvPicPr>
          <p:cNvPr id="2050" name="Picture 2" descr="C:\Users\Natalka\Pulpit\lisbona-eiffel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1200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5292080" y="234888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w Cen MT Condensed Extra Bold" pitchFamily="34" charset="-18"/>
              </a:rPr>
              <a:t>cudowne miasto…</a:t>
            </a:r>
            <a:endParaRPr lang="pl-PL" sz="2400" dirty="0">
              <a:latin typeface="Tw Cen MT Condensed Extra Bold" pitchFamily="34" charset="-18"/>
            </a:endParaRPr>
          </a:p>
        </p:txBody>
      </p:sp>
      <p:pic>
        <p:nvPicPr>
          <p:cNvPr id="2051" name="Picture 3" descr="C:\Users\Natalka\Pulpit\Bairro Al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4428493" cy="295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Natalka\Pulpit\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852936"/>
            <a:ext cx="473329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323528" y="551723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w Cen MT Condensed Extra Bold" pitchFamily="34" charset="-18"/>
              </a:rPr>
              <a:t>liczne , wąskie uliczki…</a:t>
            </a:r>
            <a:endParaRPr lang="pl-PL" sz="2400" dirty="0">
              <a:latin typeface="Tw Cen MT Condensed Extra Bold" pitchFamily="34" charset="-18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580112" y="59492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w Cen MT Condensed Extra Bold" pitchFamily="34" charset="-18"/>
              </a:rPr>
              <a:t>słynne, żółte tramwaje…</a:t>
            </a:r>
            <a:endParaRPr lang="pl-PL" sz="2400" dirty="0">
              <a:latin typeface="Tw Cen MT Condensed Extra Bold" pitchFamily="34" charset="-18"/>
            </a:endParaRPr>
          </a:p>
        </p:txBody>
      </p:sp>
      <p:pic>
        <p:nvPicPr>
          <p:cNvPr id="2055" name="Picture 7" descr="C:\Users\Natalka\Pulpit\phoca_thumb_l_28 elewator - winda. tramwaj kursujcy pomidzy dwoma punktami o znacznej rznicy wysokoc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301208"/>
            <a:ext cx="2016910" cy="134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465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92088"/>
          </a:xfrm>
        </p:spPr>
        <p:txBody>
          <a:bodyPr/>
          <a:lstStyle/>
          <a:p>
            <a:r>
              <a:rPr lang="pl-PL" b="1" dirty="0" smtClean="0"/>
              <a:t>Oblicza  </a:t>
            </a:r>
            <a:r>
              <a:rPr lang="pl-PL" sz="4400" b="1" dirty="0" smtClean="0">
                <a:latin typeface="Algerian" pitchFamily="82" charset="0"/>
              </a:rPr>
              <a:t>Lizbony…</a:t>
            </a:r>
            <a:endParaRPr lang="pl-PL" dirty="0"/>
          </a:p>
        </p:txBody>
      </p:sp>
      <p:pic>
        <p:nvPicPr>
          <p:cNvPr id="3075" name="Picture 3" descr="C:\Users\Natalka\Pulpit\phoca_thumb_l_34 charakterystyczne dl lizbony fasady domw kryte pytkami azulej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13052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763960" y="502156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323528" y="4437112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sz="2400" dirty="0" smtClean="0">
                <a:latin typeface="Tw Cen MT Condensed Extra Bold" pitchFamily="34" charset="-18"/>
              </a:rPr>
              <a:t>kafelki </a:t>
            </a:r>
            <a:r>
              <a:rPr lang="pl-PL" sz="2400" dirty="0" err="1" smtClean="0">
                <a:latin typeface="Tw Cen MT Condensed Extra Bold" pitchFamily="34" charset="-18"/>
              </a:rPr>
              <a:t>azulejos</a:t>
            </a:r>
            <a:r>
              <a:rPr lang="pl-PL" sz="2400" dirty="0" smtClean="0">
                <a:latin typeface="Tw Cen MT Condensed Extra Bold" pitchFamily="34" charset="-18"/>
              </a:rPr>
              <a:t> zdobiące fasady wielu domów…</a:t>
            </a:r>
            <a:endParaRPr lang="pl-PL" sz="2400" dirty="0">
              <a:latin typeface="Tw Cen MT Condensed Extra Bold" pitchFamily="34" charset="-18"/>
            </a:endParaRPr>
          </a:p>
        </p:txBody>
      </p:sp>
      <p:pic>
        <p:nvPicPr>
          <p:cNvPr id="3077" name="Picture 5" descr="C:\Users\Natalka\Pulpit\phoca_thumb_l_18 lizbona - taras soca - ulubiony przez turystw punkt widokow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62150"/>
            <a:ext cx="4236255" cy="281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Natalka\Pulpit\rua_augu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2656"/>
            <a:ext cx="377256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le tekstowe 10"/>
          <p:cNvSpPr txBox="1"/>
          <p:nvPr/>
        </p:nvSpPr>
        <p:spPr>
          <a:xfrm flipH="1">
            <a:off x="5543600" y="314096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w Cen MT Condensed Extra Bold" pitchFamily="34" charset="-18"/>
              </a:rPr>
              <a:t>klimatyczne kawiarenki…</a:t>
            </a:r>
            <a:endParaRPr lang="pl-PL" sz="2400" dirty="0">
              <a:latin typeface="Tw Cen MT Condensed Extra Bold" pitchFamily="34" charset="-18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339752" y="5750004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dirty="0" smtClean="0">
                <a:latin typeface="Tw Cen MT Condensed Extra Bold" pitchFamily="34" charset="-18"/>
                <a:cs typeface="Arial" charset="0"/>
              </a:rPr>
              <a:t>tarasowa zabudowa </a:t>
            </a:r>
          </a:p>
          <a:p>
            <a:pPr lvl="0"/>
            <a:r>
              <a:rPr lang="pl-PL" sz="2400" dirty="0" smtClean="0">
                <a:latin typeface="Tw Cen MT Condensed Extra Bold" pitchFamily="34" charset="-18"/>
                <a:cs typeface="Arial" charset="0"/>
              </a:rPr>
              <a:t>dzielnicy </a:t>
            </a:r>
            <a:r>
              <a:rPr lang="pl-PL" sz="2400" dirty="0" err="1" smtClean="0">
                <a:latin typeface="Tw Cen MT Condensed Extra Bold" pitchFamily="34" charset="-18"/>
                <a:cs typeface="Arial" charset="0"/>
              </a:rPr>
              <a:t>Alfama</a:t>
            </a:r>
            <a:r>
              <a:rPr lang="pl-PL" sz="2400" dirty="0" smtClean="0">
                <a:latin typeface="Tw Cen MT Condensed Extra Bold" pitchFamily="34" charset="-18"/>
                <a:cs typeface="Arial" charset="0"/>
              </a:rPr>
              <a:t> …</a:t>
            </a:r>
          </a:p>
          <a:p>
            <a:endParaRPr lang="pl-PL" dirty="0"/>
          </a:p>
        </p:txBody>
      </p:sp>
    </p:spTree>
  </p:cSld>
  <p:clrMapOvr>
    <a:masterClrMapping/>
  </p:clrMapOvr>
  <p:transition spd="med" advClick="0" advTm="3978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Autofit/>
          </a:bodyPr>
          <a:lstStyle/>
          <a:p>
            <a:r>
              <a:rPr lang="pl-PL" sz="3800" b="1" dirty="0" smtClean="0"/>
              <a:t>Oblicza  </a:t>
            </a:r>
            <a:r>
              <a:rPr lang="pl-PL" sz="3800" b="1" dirty="0" smtClean="0">
                <a:latin typeface="Algerian" pitchFamily="82" charset="0"/>
              </a:rPr>
              <a:t>Lizbony…</a:t>
            </a:r>
            <a:r>
              <a:rPr lang="pl-PL" sz="4000" dirty="0" smtClean="0"/>
              <a:t> </a:t>
            </a:r>
            <a:r>
              <a:rPr lang="pl-PL" sz="2800" dirty="0" smtClean="0">
                <a:latin typeface="Tw Cen MT Condensed Extra Bold" pitchFamily="34" charset="-18"/>
              </a:rPr>
              <a:t> położona na siedmiu wzgórzach, z których rozciągają się piękne widoki …</a:t>
            </a:r>
            <a:r>
              <a:rPr lang="pl-PL" sz="3800" b="1" dirty="0" smtClean="0">
                <a:latin typeface="Algerian" pitchFamily="82" charset="0"/>
              </a:rPr>
              <a:t/>
            </a:r>
            <a:br>
              <a:rPr lang="pl-PL" sz="3800" b="1" dirty="0" smtClean="0">
                <a:latin typeface="Algerian" pitchFamily="82" charset="0"/>
              </a:rPr>
            </a:br>
            <a:endParaRPr lang="pl-PL" sz="2800" dirty="0">
              <a:latin typeface="Tw Cen MT Condensed Extra Bold" pitchFamily="34" charset="-18"/>
            </a:endParaRPr>
          </a:p>
        </p:txBody>
      </p:sp>
      <p:pic>
        <p:nvPicPr>
          <p:cNvPr id="31750" name="Picture 6" descr="C:\Users\Natalka\Pulpit\1920px-CastleSaintGeo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496944" cy="197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179512" y="3861048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 smtClean="0">
                <a:latin typeface="Tw Cen MT Condensed Extra Bold" pitchFamily="34" charset="-18"/>
              </a:rPr>
              <a:t>Alfama</a:t>
            </a:r>
            <a:r>
              <a:rPr lang="pl-PL" sz="2700" dirty="0" smtClean="0">
                <a:latin typeface="Tw Cen MT Condensed Extra Bold" pitchFamily="34" charset="-18"/>
              </a:rPr>
              <a:t>, </a:t>
            </a:r>
            <a:r>
              <a:rPr lang="pl-PL" sz="2700" dirty="0" err="1" smtClean="0">
                <a:latin typeface="Tw Cen MT Condensed Extra Bold" pitchFamily="34" charset="-18"/>
              </a:rPr>
              <a:t>Belém</a:t>
            </a:r>
            <a:r>
              <a:rPr lang="pl-PL" sz="2700" dirty="0" smtClean="0">
                <a:latin typeface="Tw Cen MT Condensed Extra Bold" pitchFamily="34" charset="-18"/>
              </a:rPr>
              <a:t>, </a:t>
            </a:r>
            <a:r>
              <a:rPr lang="pl-PL" sz="2700" dirty="0" err="1" smtClean="0">
                <a:latin typeface="Tw Cen MT Condensed Extra Bold" pitchFamily="34" charset="-18"/>
              </a:rPr>
              <a:t>Baixa-Chiado</a:t>
            </a:r>
            <a:r>
              <a:rPr lang="pl-PL" sz="2700" dirty="0" smtClean="0">
                <a:latin typeface="Tw Cen MT Condensed Extra Bold" pitchFamily="34" charset="-18"/>
              </a:rPr>
              <a:t> i </a:t>
            </a:r>
            <a:r>
              <a:rPr lang="pl-PL" sz="2700" dirty="0" err="1" smtClean="0">
                <a:latin typeface="Tw Cen MT Condensed Extra Bold" pitchFamily="34" charset="-18"/>
              </a:rPr>
              <a:t>Oriente</a:t>
            </a:r>
            <a:r>
              <a:rPr lang="pl-PL" sz="2700" dirty="0" smtClean="0">
                <a:latin typeface="Tw Cen MT Condensed Extra Bold" pitchFamily="34" charset="-18"/>
              </a:rPr>
              <a:t> to znane dzielnice Lizbony. Mimo, że są częściami jednego miasta różnią się między sobą. </a:t>
            </a:r>
          </a:p>
          <a:p>
            <a:r>
              <a:rPr lang="pl-PL" sz="2700" dirty="0" smtClean="0">
                <a:latin typeface="Tw Cen MT Condensed Extra Bold" pitchFamily="34" charset="-18"/>
              </a:rPr>
              <a:t>Stara </a:t>
            </a:r>
            <a:r>
              <a:rPr lang="pl-PL" sz="2700" dirty="0" err="1" smtClean="0">
                <a:latin typeface="Tw Cen MT Condensed Extra Bold" pitchFamily="34" charset="-18"/>
              </a:rPr>
              <a:t>Alfama</a:t>
            </a:r>
            <a:r>
              <a:rPr lang="pl-PL" sz="2700" dirty="0" smtClean="0">
                <a:latin typeface="Tw Cen MT Condensed Extra Bold" pitchFamily="34" charset="-18"/>
              </a:rPr>
              <a:t> kontrastuje z nowoczesnym </a:t>
            </a:r>
            <a:r>
              <a:rPr lang="pl-PL" sz="2700" dirty="0" err="1" smtClean="0">
                <a:latin typeface="Tw Cen MT Condensed Extra Bold" pitchFamily="34" charset="-18"/>
              </a:rPr>
              <a:t>Oriente</a:t>
            </a:r>
            <a:r>
              <a:rPr lang="pl-PL" sz="2700" dirty="0" smtClean="0">
                <a:latin typeface="Tw Cen MT Condensed Extra Bold" pitchFamily="34" charset="-18"/>
              </a:rPr>
              <a:t>, </a:t>
            </a:r>
            <a:r>
              <a:rPr lang="pl-PL" sz="2700" dirty="0" err="1" smtClean="0">
                <a:latin typeface="Tw Cen MT Condensed Extra Bold" pitchFamily="34" charset="-18"/>
              </a:rPr>
              <a:t>Belém</a:t>
            </a:r>
            <a:r>
              <a:rPr lang="pl-PL" sz="2700" dirty="0" smtClean="0">
                <a:latin typeface="Tw Cen MT Condensed Extra Bold" pitchFamily="34" charset="-18"/>
              </a:rPr>
              <a:t> posiada klimat z czasów Wielkich Odkryć Geograficznych, natomiast </a:t>
            </a:r>
            <a:r>
              <a:rPr lang="pl-PL" sz="2700" dirty="0" err="1" smtClean="0">
                <a:latin typeface="Tw Cen MT Condensed Extra Bold" pitchFamily="34" charset="-18"/>
              </a:rPr>
              <a:t>Baixa-Chiado</a:t>
            </a:r>
            <a:r>
              <a:rPr lang="pl-PL" sz="2700" dirty="0" smtClean="0">
                <a:latin typeface="Tw Cen MT Condensed Extra Bold" pitchFamily="34" charset="-18"/>
              </a:rPr>
              <a:t> to centrum miasta odbudowanego po trzęsieniu ziemi w 1755 roku.</a:t>
            </a:r>
            <a:endParaRPr lang="pl-PL" sz="2700" dirty="0"/>
          </a:p>
        </p:txBody>
      </p:sp>
    </p:spTree>
    <p:custDataLst>
      <p:tags r:id="rId1"/>
    </p:custDataLst>
  </p:cSld>
  <p:clrMapOvr>
    <a:masterClrMapping/>
  </p:clrMapOvr>
  <p:transition spd="med" advClick="0" advTm="73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5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936</TotalTime>
  <Words>193</Words>
  <Application>Microsoft Office PowerPoint</Application>
  <PresentationFormat>Pokaz na ekranie (4:3)</PresentationFormat>
  <Paragraphs>40</Paragraphs>
  <Slides>20</Slides>
  <Notes>0</Notes>
  <HiddenSlides>0</HiddenSlides>
  <MMClips>4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Papier</vt:lpstr>
      <vt:lpstr>Slajd 1</vt:lpstr>
      <vt:lpstr>Lizbona… Piękna architektura, ciepły klimat, ruch i gwar.  Cudowne miasto tysiąca kultur, tętniące życiem  przez całą dobę. W ciągu dwóch ostatnich tysiącleci  nieoczekiwanie stało się wielokulturową metropolią.</vt:lpstr>
      <vt:lpstr>Lizbona… port. Lisboa  – stolica Portugalii, zlokalizowana  w zachodniej części  Półwyspu Iberyjskiego.  Miasto leży na północnym brzegu  estuarium rzeki Tag, 17 kilometrów  od Oceanu Atlantyckiego.  </vt:lpstr>
      <vt:lpstr>Lizbona… Stanowi centrum polityczne, ekonomiczne i kulturalne kraju. Swoją siedzibę ma tu rząd oraz głowa państwa.</vt:lpstr>
      <vt:lpstr>Lizbona… Liczy około 550 tysięcy mieszkańców, jednakże zespół miejski „Grande Lisboa”, który wchłonął wiele otaczających wiosek, zamieszkuje blisko 2 miliony ludzi.  Jest tu również dużo turystów  i imigrantów z różny części  świata. Splata się tu wiele                                                            odmiennych kultur.</vt:lpstr>
      <vt:lpstr>Lizbona… Miasto o bogatej historii, której echa pobrzmiewają jeszcze dziś pośród murów wspaniałych zabytków architektury i przedmiotów zgromadzonych w muzeach. Poznać Lizbonę to nic innego jak zagubić się w jej krętych, stromych uliczkach, z których każda mogłaby opowiedzieć inną historię. Wędrując nimi, co krok natrafić można na  ślady przeszłości. Historia tego miasta obfituje w momenty triumfu i upadku, zwycięstwa i klęski. To mieszanka dumy z chwalebnej przeszłości i nowoczesnej wielokulturowości.                                       </vt:lpstr>
      <vt:lpstr>Oblicza  Lizbony…</vt:lpstr>
      <vt:lpstr>Oblicza  Lizbony…</vt:lpstr>
      <vt:lpstr>Oblicza  Lizbony…  położona na siedmiu wzgórzach, z których rozciągają się piękne widoki … </vt:lpstr>
      <vt:lpstr>Alfama powstała ponad 1000 lat temu, jeszcze za panowania Maurów i z uwagi na położenie jej na skałach, oparła się niszczącej sile trzęsienia ziemi w 1755 roku.  Oriente - podziwiać tu można nowoczesną architekturę, słynne lizbońskie Oceanarium, kolejkę linową , ażurowy dworzec Oriente oraz most Vasco da Gama.  </vt:lpstr>
      <vt:lpstr>Belém jest doskonałym symbolem dawnej świetności Portugalii. To właśnie stąd w 1497 roku Vasco da Gama wypłynął do Indii.  Dzielnica posiada też liczne, wspaniałe  zabytki. Baixa, czyli Dolne Miasto  -  znajdują się tu znane place np.:  Comércio, Rossio, Restauradores, Figueira, São Domingos, a na środku każdego z nich pomnik.</vt:lpstr>
      <vt:lpstr>Lizbona… obiekty z listy światowego dziedzictwa UNESCO: Klasztor Hieronimitów Belém  oraz  Torre de Belém,                       a na przedmieściach – Kulturowy Krajobraz  Sintry.</vt:lpstr>
      <vt:lpstr>Slajd 13</vt:lpstr>
      <vt:lpstr>Lizbona…   znajdują się  tu liczne zabytki…</vt:lpstr>
      <vt:lpstr>Katedra Sé (Sé Patriarcal)  na Largo da Sé…</vt:lpstr>
      <vt:lpstr> Pomnik króla José I na Praça do Comércio… </vt:lpstr>
      <vt:lpstr>          Pomnik Odkrywców w portowej dzielnicy Belém …  </vt:lpstr>
      <vt:lpstr> Panteão Nacional (Kościół Santa Engrácia)   - Narodowy Panteon…  </vt:lpstr>
      <vt:lpstr>Zwiedzając Lizbonę, można nie tylko zachwycić się jej urodą - labiryntem splątanych uliczek, malowniczymi zakątkami, czy siedmioma wzgórzami, z których rozciągają się niezwykłe widoki – ale przede wszystkim  dostrzec  tu  różnorodność i wielokulturowość tego miasta, w którym  mieszają się bogate tradycje, obrzędy i zwyczaje.</vt:lpstr>
      <vt:lpstr>               Źródło: -pl.wikipedia.org/wiki/Lizbona -fotolizbona.pl -lizbona.24stolice.pl -wikipedia.org/wiki/Lisbon - podkład muzyczny: Amália Rodrigues - Fado Português    Koniec  Autor:  Natalia Woźnicka Gimnazjum w Korzeniewie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Natalka</dc:creator>
  <cp:lastModifiedBy>Natalka</cp:lastModifiedBy>
  <cp:revision>105</cp:revision>
  <dcterms:created xsi:type="dcterms:W3CDTF">2014-11-21T16:29:19Z</dcterms:created>
  <dcterms:modified xsi:type="dcterms:W3CDTF">2014-11-24T19:21:50Z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2309471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D6.2.5</vt:lpwstr>
  </property>
</Properties>
</file>