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7" r:id="rId11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008000"/>
    <a:srgbClr val="68D26B"/>
    <a:srgbClr val="00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0" autoAdjust="0"/>
    <p:restoredTop sz="94723" autoAdjust="0"/>
  </p:normalViewPr>
  <p:slideViewPr>
    <p:cSldViewPr>
      <p:cViewPr>
        <p:scale>
          <a:sx n="60" d="100"/>
          <a:sy n="60" d="100"/>
        </p:scale>
        <p:origin x="-1456" y="-1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43FA64-F38A-40A3-AD69-B14CFA0C847A}" type="datetimeFigureOut">
              <a:rPr lang="pl-PL" smtClean="0"/>
              <a:pPr/>
              <a:t>21.09.2024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20191E-114A-404A-B168-F152F49202B1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0191E-114A-404A-B168-F152F49202B1}" type="slidenum">
              <a:rPr lang="pl-PL" smtClean="0"/>
              <a:pPr/>
              <a:t>1</a:t>
            </a:fld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7960A-41E7-4DB2-8F42-1EE5199524D6}" type="datetimeFigureOut">
              <a:rPr lang="pl-PL" smtClean="0"/>
              <a:pPr/>
              <a:t>21.09.2024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28C4D-4735-4298-AAF4-1F281744843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7960A-41E7-4DB2-8F42-1EE5199524D6}" type="datetimeFigureOut">
              <a:rPr lang="pl-PL" smtClean="0"/>
              <a:pPr/>
              <a:t>21.09.2024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28C4D-4735-4298-AAF4-1F281744843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7960A-41E7-4DB2-8F42-1EE5199524D6}" type="datetimeFigureOut">
              <a:rPr lang="pl-PL" smtClean="0"/>
              <a:pPr/>
              <a:t>21.09.2024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28C4D-4735-4298-AAF4-1F281744843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7960A-41E7-4DB2-8F42-1EE5199524D6}" type="datetimeFigureOut">
              <a:rPr lang="pl-PL" smtClean="0"/>
              <a:pPr/>
              <a:t>21.09.2024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28C4D-4735-4298-AAF4-1F281744843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7960A-41E7-4DB2-8F42-1EE5199524D6}" type="datetimeFigureOut">
              <a:rPr lang="pl-PL" smtClean="0"/>
              <a:pPr/>
              <a:t>21.09.2024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28C4D-4735-4298-AAF4-1F281744843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7960A-41E7-4DB2-8F42-1EE5199524D6}" type="datetimeFigureOut">
              <a:rPr lang="pl-PL" smtClean="0"/>
              <a:pPr/>
              <a:t>21.09.2024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28C4D-4735-4298-AAF4-1F281744843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7960A-41E7-4DB2-8F42-1EE5199524D6}" type="datetimeFigureOut">
              <a:rPr lang="pl-PL" smtClean="0"/>
              <a:pPr/>
              <a:t>21.09.2024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28C4D-4735-4298-AAF4-1F281744843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7960A-41E7-4DB2-8F42-1EE5199524D6}" type="datetimeFigureOut">
              <a:rPr lang="pl-PL" smtClean="0"/>
              <a:pPr/>
              <a:t>21.09.2024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28C4D-4735-4298-AAF4-1F281744843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7960A-41E7-4DB2-8F42-1EE5199524D6}" type="datetimeFigureOut">
              <a:rPr lang="pl-PL" smtClean="0"/>
              <a:pPr/>
              <a:t>21.09.2024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28C4D-4735-4298-AAF4-1F281744843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7960A-41E7-4DB2-8F42-1EE5199524D6}" type="datetimeFigureOut">
              <a:rPr lang="pl-PL" smtClean="0"/>
              <a:pPr/>
              <a:t>21.09.2024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28C4D-4735-4298-AAF4-1F281744843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7960A-41E7-4DB2-8F42-1EE5199524D6}" type="datetimeFigureOut">
              <a:rPr lang="pl-PL" smtClean="0"/>
              <a:pPr/>
              <a:t>21.09.2024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28C4D-4735-4298-AAF4-1F281744843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37960A-41E7-4DB2-8F42-1EE5199524D6}" type="datetimeFigureOut">
              <a:rPr lang="pl-PL" smtClean="0"/>
              <a:pPr/>
              <a:t>21.09.2024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628C4D-4735-4298-AAF4-1F2817448432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od-giszowiec.cba.pl/files/dab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od-giszowiec.cba.pl/files/buk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od-giszowiec.cba.pl/files/kasztanowiec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od-giszowiec.cba.pl/files/lipa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152128"/>
          </a:xfrm>
          <a:blipFill>
            <a:blip r:embed="rId3" cstate="print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pl-PL" b="1" dirty="0" smtClean="0"/>
              <a:t/>
            </a:r>
            <a:br>
              <a:rPr lang="pl-PL" b="1" dirty="0" smtClean="0"/>
            </a:br>
            <a:r>
              <a:rPr lang="pl-PL" sz="5300" b="1" dirty="0" smtClean="0">
                <a:solidFill>
                  <a:srgbClr val="008000"/>
                </a:solidFill>
                <a:latin typeface="Monotype Corsiva" pitchFamily="66" charset="0"/>
              </a:rPr>
              <a:t>Terapeutyczne </a:t>
            </a:r>
            <a:r>
              <a:rPr lang="pl-PL" sz="5300" b="1" dirty="0">
                <a:solidFill>
                  <a:srgbClr val="008000"/>
                </a:solidFill>
                <a:latin typeface="Monotype Corsiva" pitchFamily="66" charset="0"/>
              </a:rPr>
              <a:t>właściwości drzew</a:t>
            </a:r>
            <a:r>
              <a:rPr lang="pl-PL" sz="5300" dirty="0"/>
              <a:t/>
            </a:r>
            <a:br>
              <a:rPr lang="pl-PL" sz="5300" dirty="0"/>
            </a:br>
            <a:endParaRPr lang="pl-PL" sz="53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683568" y="1988840"/>
            <a:ext cx="7848872" cy="4320480"/>
          </a:xfrm>
          <a:solidFill>
            <a:srgbClr val="CCFFCC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just"/>
            <a:r>
              <a:rPr lang="pl-PL" sz="1800" dirty="0" smtClean="0">
                <a:solidFill>
                  <a:schemeClr val="tx1"/>
                </a:solidFill>
                <a:latin typeface="Monotype Corsiva" pitchFamily="66" charset="0"/>
              </a:rPr>
              <a:t>	</a:t>
            </a:r>
            <a:r>
              <a:rPr lang="pl-PL" sz="1900" dirty="0" smtClean="0">
                <a:solidFill>
                  <a:schemeClr val="tx1"/>
                </a:solidFill>
                <a:latin typeface="Monotype Corsiva" pitchFamily="66" charset="0"/>
              </a:rPr>
              <a:t>Drzewa - codziennie mijamy pojedyncze lub ich mniejsze czy większe skupiska. Z reguły przechodzimy koło nich obojętnie, bo są stałym elementem krajobrazu. Tylko czasem, zwłaszcza wiosną i jesienią zachwycamy się ich przemianą.  </a:t>
            </a:r>
          </a:p>
          <a:p>
            <a:pPr algn="just"/>
            <a:r>
              <a:rPr lang="pl-PL" sz="1900" dirty="0" smtClean="0">
                <a:solidFill>
                  <a:schemeClr val="tx1"/>
                </a:solidFill>
                <a:latin typeface="Monotype Corsiva" pitchFamily="66" charset="0"/>
              </a:rPr>
              <a:t>	Z biegiem lat, w procesie dydaktycznym, dowiadujemy się, że drzewa produkują tlen, a pochłaniają dwutlenek węgla. Mają zdolność oczyszczania powietrza z wielu zanieczyszczeń. Tworzą środowisko życia dla wielu gatunków zwierząt, a systemy korzeniowe drzew chronią glebę przed erozją i zatrzymują w niej wilgoć. Dają miły cień w upalne dni, a szpalery drzew wyciszają hałasy. Spacery po lesie lub w parkach dają odprężenie i pozwalają wypocząć.</a:t>
            </a:r>
          </a:p>
          <a:p>
            <a:pPr algn="just"/>
            <a:r>
              <a:rPr lang="pl-PL" sz="1900" dirty="0" smtClean="0">
                <a:solidFill>
                  <a:schemeClr val="tx1"/>
                </a:solidFill>
                <a:latin typeface="Monotype Corsiva" pitchFamily="66" charset="0"/>
              </a:rPr>
              <a:t>	Wiemy też, że wykorzystuje się je w przemyśle: zielarskim i farmaceutycznym, spożywczym, meblarskim, budowniczym, papierniczym i wielu innych.</a:t>
            </a:r>
          </a:p>
          <a:p>
            <a:pPr algn="just"/>
            <a:r>
              <a:rPr lang="pl-PL" sz="1900" dirty="0" smtClean="0">
                <a:solidFill>
                  <a:schemeClr val="tx1"/>
                </a:solidFill>
                <a:latin typeface="Monotype Corsiva" pitchFamily="66" charset="0"/>
              </a:rPr>
              <a:t>	Znacznie mniej natomiast wiemy o leczniczych właściwościach drzew i właśnie ten temat chcemy Wam przybliżyć. </a:t>
            </a:r>
          </a:p>
          <a:p>
            <a:pPr marL="108000" algn="l"/>
            <a:endParaRPr lang="pl-PL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02234"/>
          </a:xfrm>
          <a:solidFill>
            <a:srgbClr val="CCFFCC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just"/>
            <a:r>
              <a:rPr lang="pl-PL" sz="2000" dirty="0" smtClean="0">
                <a:latin typeface="Monotype Corsiva" pitchFamily="66" charset="0"/>
              </a:rPr>
              <a:t>	</a:t>
            </a:r>
            <a:r>
              <a:rPr lang="pl-PL" sz="1900" dirty="0" smtClean="0">
                <a:latin typeface="Monotype Corsiva" pitchFamily="66" charset="0"/>
              </a:rPr>
              <a:t>Trzeba jednak wiedzieć, że takie gatunki drzew jak topola, wiąz i osika lepiej unikać bowiem już w medycynie ludowej uważane były za wampiry energetyczne.</a:t>
            </a:r>
            <a:br>
              <a:rPr lang="pl-PL" sz="1900" dirty="0" smtClean="0">
                <a:latin typeface="Monotype Corsiva" pitchFamily="66" charset="0"/>
              </a:rPr>
            </a:br>
            <a:r>
              <a:rPr lang="pl-PL" sz="1900" dirty="0" smtClean="0">
                <a:latin typeface="Monotype Corsiva" pitchFamily="66" charset="0"/>
              </a:rPr>
              <a:t>	Mamy nadzieję, że ten krótki materiał będzie początkiem do bogacenia wiedzy o wspaniałych i dobroczynnych oddziaływaniach drzew na  ludzki organizm oraz stanie się przyczynkiem do częstego obcowania z naturą i bezpośredniego kontaktu z wybranymi przez Was drzewami.</a:t>
            </a:r>
            <a:endParaRPr lang="pl-PL" sz="1900" dirty="0">
              <a:latin typeface="Monotype Corsiva" pitchFamily="66" charset="0"/>
            </a:endParaRPr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4248472"/>
          </a:xfrm>
          <a:solidFill>
            <a:srgbClr val="CCFFCC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fontScale="55000" lnSpcReduction="20000"/>
          </a:bodyPr>
          <a:lstStyle/>
          <a:p>
            <a:pPr>
              <a:buNone/>
            </a:pPr>
            <a:endParaRPr lang="pl-PL" sz="3300" dirty="0" smtClean="0">
              <a:latin typeface="Monotype Corsiva" pitchFamily="66" charset="0"/>
            </a:endParaRPr>
          </a:p>
          <a:p>
            <a:pPr>
              <a:buNone/>
            </a:pPr>
            <a:r>
              <a:rPr lang="pl-PL" sz="3300" dirty="0" smtClean="0">
                <a:latin typeface="Monotype Corsiva" pitchFamily="66" charset="0"/>
              </a:rPr>
              <a:t>Materiał opracowany przez Małgorzatę </a:t>
            </a:r>
            <a:r>
              <a:rPr lang="pl-PL" sz="3300" dirty="0" smtClean="0">
                <a:latin typeface="Monotype Corsiva" pitchFamily="66" charset="0"/>
              </a:rPr>
              <a:t>Skrzypczak</a:t>
            </a:r>
            <a:endParaRPr lang="pl-PL" sz="3300" dirty="0" smtClean="0">
              <a:latin typeface="Monotype Corsiva" pitchFamily="66" charset="0"/>
            </a:endParaRPr>
          </a:p>
          <a:p>
            <a:pPr>
              <a:buNone/>
            </a:pPr>
            <a:r>
              <a:rPr lang="pl-PL" sz="3300" dirty="0" smtClean="0">
                <a:latin typeface="Monotype Corsiva" pitchFamily="66" charset="0"/>
              </a:rPr>
              <a:t>w oparciu o następujące źródła:</a:t>
            </a:r>
          </a:p>
          <a:p>
            <a:pPr>
              <a:buNone/>
            </a:pPr>
            <a:r>
              <a:rPr lang="pl-PL" sz="2200" dirty="0" smtClean="0"/>
              <a:t>https://zdrowieinatura24.pl/akacja_303_0.html</a:t>
            </a:r>
          </a:p>
          <a:p>
            <a:pPr>
              <a:buNone/>
            </a:pPr>
            <a:r>
              <a:rPr lang="pl-PL" sz="2200" dirty="0" smtClean="0"/>
              <a:t>http://www.rod-giszowiec.cba.pl/drzewo.html</a:t>
            </a:r>
          </a:p>
          <a:p>
            <a:pPr>
              <a:buNone/>
            </a:pPr>
            <a:r>
              <a:rPr lang="pl-PL" sz="2200" dirty="0" smtClean="0"/>
              <a:t>https://www.poradnikzdrowie.pl/zdrowie/metody-alternatywne/spacery-po-lesie-sa-zdrowe-wlasciwosci-lecznicze-drzew-aa-nj5U-ygZp-vrqi.html</a:t>
            </a:r>
          </a:p>
          <a:p>
            <a:pPr>
              <a:buNone/>
            </a:pPr>
            <a:r>
              <a:rPr lang="pl-PL" sz="2200" dirty="0" smtClean="0"/>
              <a:t>https://www.poradnikzdrowie.pl/zdrowie/metody-alternatywne/drzewa-poprawiaja-samopoczucie-i-dzialaja-leczniczo-aa-oJGe-kvte-HcJc.html</a:t>
            </a:r>
          </a:p>
          <a:p>
            <a:pPr>
              <a:buNone/>
            </a:pPr>
            <a:r>
              <a:rPr lang="pl-PL" sz="2200" dirty="0" smtClean="0"/>
              <a:t>https://innemedium.pl/wiadomosc/drzewa-moga-miec-lecznicze-wlasciwosci</a:t>
            </a:r>
          </a:p>
          <a:p>
            <a:pPr>
              <a:buNone/>
            </a:pPr>
            <a:r>
              <a:rPr lang="pl-PL" sz="2200" dirty="0" smtClean="0"/>
              <a:t>https://kobieta.interia.pl/zdrowie/news-do-lasu-po-zdrowie,nId,400215</a:t>
            </a:r>
          </a:p>
          <a:p>
            <a:pPr>
              <a:buNone/>
            </a:pPr>
            <a:r>
              <a:rPr lang="pl-PL" sz="2200" dirty="0" smtClean="0"/>
              <a:t>https://azjatyckamedycyna.pl/wlasciwosci-lecznicze-drzew-o-ktorych-nie-miales-pojecia/</a:t>
            </a:r>
          </a:p>
          <a:p>
            <a:pPr>
              <a:buNone/>
            </a:pPr>
            <a:r>
              <a:rPr lang="pl-PL" sz="2200" dirty="0" smtClean="0"/>
              <a:t>https://www.zeberka.pl/lifestyle/dendroterapia-terapeutyczne-wlasciwosci-drzew/</a:t>
            </a:r>
          </a:p>
          <a:p>
            <a:pPr>
              <a:buNone/>
            </a:pPr>
            <a:r>
              <a:rPr lang="pl-PL" sz="2200" dirty="0" smtClean="0"/>
              <a:t>https://ktociewyleczy.pl/wiedza/wellbeing/hyde-park/6285-magiczna-moc-drzew</a:t>
            </a:r>
          </a:p>
          <a:p>
            <a:pPr>
              <a:buNone/>
            </a:pPr>
            <a:r>
              <a:rPr lang="pl-PL" sz="2200" dirty="0" smtClean="0"/>
              <a:t>https://www.pieknamilosc.pl/milosc-do-swiata-drzewa-1-2/</a:t>
            </a:r>
          </a:p>
          <a:p>
            <a:pPr>
              <a:buNone/>
            </a:pPr>
            <a:r>
              <a:rPr lang="pl-PL" sz="2200" dirty="0" smtClean="0"/>
              <a:t>https://www.pieknamilosc.pl/z-miloscia-o-drzewach-i-lasach-2-2/</a:t>
            </a:r>
          </a:p>
          <a:p>
            <a:pPr>
              <a:buNone/>
            </a:pPr>
            <a:r>
              <a:rPr lang="pl-PL" sz="2200" dirty="0" smtClean="0"/>
              <a:t>https://dobrewiadomosci.net.pl/190-magiczne-wlasciwosci-drzew/</a:t>
            </a:r>
          </a:p>
          <a:p>
            <a:pPr>
              <a:buNone/>
            </a:pPr>
            <a:r>
              <a:rPr lang="pl-PL" sz="2000" dirty="0" smtClean="0"/>
              <a:t> </a:t>
            </a:r>
          </a:p>
          <a:p>
            <a:pPr>
              <a:buNone/>
            </a:pPr>
            <a:r>
              <a:rPr lang="pl-PL" sz="3300" dirty="0" smtClean="0">
                <a:latin typeface="Monotype Corsiva" pitchFamily="66" charset="0"/>
              </a:rPr>
              <a:t>Zdjęcia zaczerpnięte  z:</a:t>
            </a:r>
          </a:p>
          <a:p>
            <a:pPr>
              <a:buNone/>
            </a:pPr>
            <a:r>
              <a:rPr lang="pl-PL" sz="2200" dirty="0" smtClean="0"/>
              <a:t>http://www.encyklopedia.lasypolskie.pl</a:t>
            </a:r>
          </a:p>
          <a:p>
            <a:pPr>
              <a:buNone/>
            </a:pPr>
            <a:r>
              <a:rPr lang="pl-PL" sz="2200" dirty="0" smtClean="0"/>
              <a:t>https://pl.wikipedia.org/wiki/Wikipedia</a:t>
            </a:r>
            <a:endParaRPr lang="pl-PL" sz="2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395536" y="404664"/>
            <a:ext cx="5328592" cy="6120680"/>
          </a:xfrm>
          <a:solidFill>
            <a:srgbClr val="CCFFCC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lnSpcReduction="10000"/>
          </a:bodyPr>
          <a:lstStyle/>
          <a:p>
            <a:pPr algn="just"/>
            <a:r>
              <a:rPr lang="pl-PL" sz="1800" dirty="0" smtClean="0">
                <a:latin typeface="Monotype Corsiva" pitchFamily="66" charset="0"/>
              </a:rPr>
              <a:t>	</a:t>
            </a:r>
            <a:r>
              <a:rPr lang="pl-PL" sz="1900" dirty="0" smtClean="0">
                <a:latin typeface="Monotype Corsiva" pitchFamily="66" charset="0"/>
              </a:rPr>
              <a:t>Właściwościami leczniczymi drzew zajmują się bioenergoterapeuci, naukowcy i nawet lekarze. Wiadomo, że już  półgodzinny kontakt człowieka ze zdrowym (bez pasożytów np. jemioły) drzewem daje ładunek ogromnej energii i wzmacnia nasz układ odpornościowy. Daje odprężenie i usprawnia procesy myślowe. Pola energetyczne drzew mają potencjał ujemny, a zatem korzystny dla ludzi chorych lub zestresowanych. Oprócz tego naukowcy odkryli, że rośliny (nie tylko drzewa) wydzielają tzw. fitoncydy czyli lotne substancje, które hamują rozwój i niszczą szkodliwe bakterie i grzyby oraz oczyszczają powietrze  z wielu zanieczyszczeń.</a:t>
            </a:r>
          </a:p>
          <a:p>
            <a:pPr algn="just"/>
            <a:r>
              <a:rPr lang="pl-PL" sz="1900" dirty="0" smtClean="0">
                <a:latin typeface="Monotype Corsiva" pitchFamily="66" charset="0"/>
              </a:rPr>
              <a:t>	Najpopularniejszymi roślinami produkującymi te związki są: cebula, czosnek i czarna porzeczka; natomiast wśród drzew jest to dąb, buk, brzoza, kasztanowiec, lipa, jodła  i sosna. Dlatego też warto skorzystać z dobroczynnych właściwości wybranego drzewa. Wystarczy objąć je rękoma, oprzeć się plecami lub po prostu usiąść przy nim, zamknąć oczy, zrelaksować się i wsłuchać się w  odgłosy przyrody.</a:t>
            </a:r>
          </a:p>
          <a:p>
            <a:pPr algn="just"/>
            <a:r>
              <a:rPr lang="pl-PL" sz="1900" dirty="0" smtClean="0">
                <a:latin typeface="Monotype Corsiva" pitchFamily="66" charset="0"/>
              </a:rPr>
              <a:t>	Oto kilka przykładów właściwości terapeutycznych popularnych gatunków drzew.</a:t>
            </a:r>
            <a:endParaRPr lang="pl-PL" sz="1900" dirty="0">
              <a:latin typeface="Monotype Corsiva" pitchFamily="66" charset="0"/>
            </a:endParaRPr>
          </a:p>
        </p:txBody>
      </p:sp>
      <p:pic>
        <p:nvPicPr>
          <p:cNvPr id="5" name="Symbol zastępczy zawartości 4" descr="https://upload.wikimedia.org/wikipedia/commons/thumb/d/d7/Beechforest062005.jpg/220px-Beechforest062005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1772816"/>
            <a:ext cx="2721992" cy="3168352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ffectLst>
            <a:glow rad="101600">
              <a:srgbClr val="008000">
                <a:alpha val="60000"/>
              </a:srgbClr>
            </a:glow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blipFill>
            <a:blip r:embed="rId2" cstate="print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pl-PL" b="1" dirty="0" smtClean="0">
                <a:hlinkClick r:id="rId3"/>
              </a:rPr>
              <a:t/>
            </a:r>
            <a:br>
              <a:rPr lang="pl-PL" b="1" dirty="0" smtClean="0">
                <a:hlinkClick r:id="rId3"/>
              </a:rPr>
            </a:br>
            <a:r>
              <a:rPr lang="pl-PL" b="1" dirty="0" smtClean="0">
                <a:solidFill>
                  <a:srgbClr val="008000"/>
                </a:solidFill>
                <a:latin typeface="Monotype Corsiva" pitchFamily="66" charset="0"/>
              </a:rPr>
              <a:t>DĄB </a:t>
            </a:r>
            <a:r>
              <a:rPr lang="pl-PL" dirty="0" smtClean="0">
                <a:latin typeface="Monotype Corsiva" pitchFamily="66" charset="0"/>
              </a:rPr>
              <a:t>– </a:t>
            </a:r>
            <a:r>
              <a:rPr lang="pl-PL" b="1" dirty="0" smtClean="0">
                <a:latin typeface="Monotype Corsiva" pitchFamily="66" charset="0"/>
              </a:rPr>
              <a:t>drzewo potężne i długowieczne </a:t>
            </a: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4008" y="1916832"/>
            <a:ext cx="4038600" cy="3412975"/>
          </a:xfrm>
          <a:solidFill>
            <a:srgbClr val="CCFFCC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lvl="0">
              <a:buFont typeface="Wingdings" pitchFamily="2" charset="2"/>
              <a:buChar char="ü"/>
            </a:pPr>
            <a:r>
              <a:rPr lang="pl-PL" dirty="0" smtClean="0">
                <a:latin typeface="Monotype Corsiva" pitchFamily="66" charset="0"/>
              </a:rPr>
              <a:t>wzmacnia organizm zwłaszcza po długiej chorobie,</a:t>
            </a:r>
          </a:p>
          <a:p>
            <a:pPr lvl="0">
              <a:buFont typeface="Wingdings" pitchFamily="2" charset="2"/>
              <a:buChar char="ü"/>
            </a:pPr>
            <a:r>
              <a:rPr lang="pl-PL" dirty="0" smtClean="0">
                <a:latin typeface="Monotype Corsiva" pitchFamily="66" charset="0"/>
              </a:rPr>
              <a:t>poprawia krążenie krwi,</a:t>
            </a:r>
          </a:p>
          <a:p>
            <a:pPr lvl="0">
              <a:buFont typeface="Wingdings" pitchFamily="2" charset="2"/>
              <a:buChar char="ü"/>
            </a:pPr>
            <a:r>
              <a:rPr lang="pl-PL" dirty="0" smtClean="0">
                <a:latin typeface="Monotype Corsiva" pitchFamily="66" charset="0"/>
              </a:rPr>
              <a:t>aktywizuje i wzmacnia psychikę,</a:t>
            </a:r>
          </a:p>
          <a:p>
            <a:pPr lvl="0">
              <a:buFont typeface="Wingdings" pitchFamily="2" charset="2"/>
              <a:buChar char="ü"/>
            </a:pPr>
            <a:r>
              <a:rPr lang="pl-PL" dirty="0" smtClean="0">
                <a:latin typeface="Monotype Corsiva" pitchFamily="66" charset="0"/>
              </a:rPr>
              <a:t>przywraca energię życiową.</a:t>
            </a:r>
          </a:p>
          <a:p>
            <a:endParaRPr lang="pl-PL" dirty="0"/>
          </a:p>
        </p:txBody>
      </p:sp>
      <p:pic>
        <p:nvPicPr>
          <p:cNvPr id="9" name="Symbol zastępczy zawartości 8" descr="C:\Users\doram\Downloads\dąb OEL.jpg"/>
          <p:cNvPicPr>
            <a:picLocks noGrp="1"/>
          </p:cNvPicPr>
          <p:nvPr>
            <p:ph sz="half" idx="1"/>
          </p:nvPr>
        </p:nvPicPr>
        <p:blipFill>
          <a:blip r:embed="rId4" cstate="print"/>
          <a:srcRect l="1890" r="3780"/>
          <a:stretch>
            <a:fillRect/>
          </a:stretch>
        </p:blipFill>
        <p:spPr bwMode="auto">
          <a:xfrm>
            <a:off x="539552" y="1844824"/>
            <a:ext cx="3816424" cy="3672408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ffectLst>
            <a:glow rad="101600">
              <a:srgbClr val="009900">
                <a:alpha val="60000"/>
              </a:srgbClr>
            </a:glow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blipFill>
            <a:blip r:embed="rId2" cstate="print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pl-PL" sz="3600" b="1" dirty="0" smtClean="0">
                <a:hlinkClick r:id="rId3"/>
              </a:rPr>
              <a:t/>
            </a:r>
            <a:br>
              <a:rPr lang="pl-PL" sz="3600" b="1" dirty="0" smtClean="0">
                <a:hlinkClick r:id="rId3"/>
              </a:rPr>
            </a:br>
            <a:r>
              <a:rPr lang="pl-PL" sz="3600" b="1" dirty="0" smtClean="0"/>
              <a:t> </a:t>
            </a:r>
            <a:r>
              <a:rPr lang="pl-PL" b="1" dirty="0" smtClean="0">
                <a:solidFill>
                  <a:srgbClr val="008000"/>
                </a:solidFill>
                <a:latin typeface="Monotype Corsiva" pitchFamily="66" charset="0"/>
              </a:rPr>
              <a:t>BUK</a:t>
            </a:r>
            <a:r>
              <a:rPr lang="pl-PL" b="1" dirty="0" smtClean="0"/>
              <a:t> </a:t>
            </a:r>
            <a:r>
              <a:rPr lang="pl-PL" sz="3600" b="1" dirty="0" smtClean="0">
                <a:latin typeface="Monotype Corsiva" pitchFamily="66" charset="0"/>
              </a:rPr>
              <a:t>- </a:t>
            </a:r>
            <a:r>
              <a:rPr lang="pl-PL" sz="3800" b="1" dirty="0" smtClean="0">
                <a:latin typeface="Monotype Corsiva" pitchFamily="66" charset="0"/>
              </a:rPr>
              <a:t>wytwarza najsilniejsze pole energetyczne emitowane nawet na odległość ponad 10 m</a:t>
            </a: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0" y="2132856"/>
            <a:ext cx="4038600" cy="3384376"/>
          </a:xfrm>
          <a:solidFill>
            <a:srgbClr val="CCFFCC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lvl="0">
              <a:buFont typeface="Wingdings" pitchFamily="2" charset="2"/>
              <a:buChar char="ü"/>
            </a:pPr>
            <a:r>
              <a:rPr lang="pl-PL" dirty="0" smtClean="0">
                <a:latin typeface="Monotype Corsiva" pitchFamily="66" charset="0"/>
              </a:rPr>
              <a:t>pomaga odzyskać pewność siebie,</a:t>
            </a:r>
          </a:p>
          <a:p>
            <a:pPr lvl="0">
              <a:buFont typeface="Wingdings" pitchFamily="2" charset="2"/>
              <a:buChar char="ü"/>
            </a:pPr>
            <a:r>
              <a:rPr lang="pl-PL" dirty="0" smtClean="0">
                <a:latin typeface="Monotype Corsiva" pitchFamily="66" charset="0"/>
              </a:rPr>
              <a:t>uspokaja, poprawia  koncentrację i rozjaśnia umysł,</a:t>
            </a:r>
          </a:p>
          <a:p>
            <a:pPr lvl="0">
              <a:buFont typeface="Wingdings" pitchFamily="2" charset="2"/>
              <a:buChar char="ü"/>
            </a:pPr>
            <a:r>
              <a:rPr lang="pl-PL" dirty="0" smtClean="0">
                <a:latin typeface="Monotype Corsiva" pitchFamily="66" charset="0"/>
              </a:rPr>
              <a:t>przywraca dobre samopoczucie.</a:t>
            </a:r>
          </a:p>
          <a:p>
            <a:pPr>
              <a:buNone/>
            </a:pPr>
            <a:endParaRPr lang="pl-PL" dirty="0"/>
          </a:p>
        </p:txBody>
      </p:sp>
      <p:pic>
        <p:nvPicPr>
          <p:cNvPr id="7" name="Symbol zastępczy zawartości 6" descr="C:\Users\doram\Downloads\buk  OEL fd024c0dc66eb00f3bef8b83e45b6fb7.media.200x235.jpg"/>
          <p:cNvPicPr>
            <a:picLocks noGrp="1"/>
          </p:cNvPicPr>
          <p:nvPr>
            <p:ph sz="half"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99592" y="1916832"/>
            <a:ext cx="3240360" cy="3816424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ffectLst>
            <a:glow rad="101600">
              <a:srgbClr val="008000">
                <a:alpha val="60000"/>
              </a:srgbClr>
            </a:glow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blipFill>
            <a:blip r:embed="rId2" cstate="print"/>
            <a:tile tx="0" ty="0" sx="100000" sy="100000" flip="none" algn="tl"/>
          </a:blipFill>
        </p:spPr>
        <p:txBody>
          <a:bodyPr>
            <a:noAutofit/>
          </a:bodyPr>
          <a:lstStyle/>
          <a:p>
            <a:r>
              <a:rPr lang="pl-PL" sz="4000" b="1" dirty="0" smtClean="0">
                <a:solidFill>
                  <a:srgbClr val="008000"/>
                </a:solidFill>
                <a:latin typeface="Monotype Corsiva" pitchFamily="66" charset="0"/>
              </a:rPr>
              <a:t>BRZOZA</a:t>
            </a:r>
            <a:r>
              <a:rPr lang="pl-PL" sz="3800" b="1" dirty="0" smtClean="0">
                <a:solidFill>
                  <a:srgbClr val="008000"/>
                </a:solidFill>
                <a:latin typeface="Monotype Corsiva" pitchFamily="66" charset="0"/>
              </a:rPr>
              <a:t> </a:t>
            </a:r>
            <a:r>
              <a:rPr lang="pl-PL" sz="3800" b="1" dirty="0" smtClean="0">
                <a:latin typeface="Monotype Corsiva" pitchFamily="66" charset="0"/>
              </a:rPr>
              <a:t>– drzewo uniwersalne, bardzo przyjazne człowiekowi</a:t>
            </a:r>
            <a:endParaRPr lang="pl-PL" sz="3800" b="1" dirty="0">
              <a:latin typeface="Monotype Corsiva" pitchFamily="66" charset="0"/>
            </a:endParaRP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0" y="1988840"/>
            <a:ext cx="4038600" cy="3917032"/>
          </a:xfrm>
          <a:solidFill>
            <a:srgbClr val="CCFFCC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lvl="0">
              <a:buFont typeface="Wingdings" pitchFamily="2" charset="2"/>
              <a:buChar char="ü"/>
            </a:pPr>
            <a:r>
              <a:rPr lang="pl-PL" dirty="0" smtClean="0">
                <a:latin typeface="Monotype Corsiva" pitchFamily="66" charset="0"/>
              </a:rPr>
              <a:t>dodaje pewności siebie,</a:t>
            </a:r>
          </a:p>
          <a:p>
            <a:pPr lvl="0">
              <a:buFont typeface="Wingdings" pitchFamily="2" charset="2"/>
              <a:buChar char="ü"/>
            </a:pPr>
            <a:r>
              <a:rPr lang="pl-PL" dirty="0" smtClean="0">
                <a:latin typeface="Monotype Corsiva" pitchFamily="66" charset="0"/>
              </a:rPr>
              <a:t>wzmacnia organizm człowieka,</a:t>
            </a:r>
          </a:p>
          <a:p>
            <a:pPr lvl="0">
              <a:buFont typeface="Wingdings" pitchFamily="2" charset="2"/>
              <a:buChar char="ü"/>
            </a:pPr>
            <a:r>
              <a:rPr lang="pl-PL" dirty="0" smtClean="0">
                <a:latin typeface="Monotype Corsiva" pitchFamily="66" charset="0"/>
              </a:rPr>
              <a:t>napełnia wewnętrznym spokojem,</a:t>
            </a:r>
          </a:p>
          <a:p>
            <a:pPr lvl="0">
              <a:buFont typeface="Wingdings" pitchFamily="2" charset="2"/>
              <a:buChar char="ü"/>
            </a:pPr>
            <a:r>
              <a:rPr lang="pl-PL" dirty="0" smtClean="0">
                <a:latin typeface="Monotype Corsiva" pitchFamily="66" charset="0"/>
              </a:rPr>
              <a:t>likwiduje napięcia, przyspiesza gojenie ran, łagodzić  bóle.</a:t>
            </a:r>
            <a:endParaRPr lang="pl-PL" dirty="0">
              <a:latin typeface="Monotype Corsiva" pitchFamily="66" charset="0"/>
            </a:endParaRPr>
          </a:p>
        </p:txBody>
      </p:sp>
      <p:pic>
        <p:nvPicPr>
          <p:cNvPr id="7" name="Symbol zastępczy zawartości 6" descr="C:\Users\doram\Downloads\brzoza  Otwarta encyklopedia leśna.jpg"/>
          <p:cNvPicPr>
            <a:picLocks noGrp="1"/>
          </p:cNvPicPr>
          <p:nvPr>
            <p:ph sz="half" idx="1"/>
          </p:nvPr>
        </p:nvPicPr>
        <p:blipFill>
          <a:blip r:embed="rId3" cstate="print"/>
          <a:srcRect l="5669" t="2077" r="5669" b="2077"/>
          <a:stretch>
            <a:fillRect/>
          </a:stretch>
        </p:blipFill>
        <p:spPr bwMode="auto">
          <a:xfrm>
            <a:off x="827584" y="1844824"/>
            <a:ext cx="3096344" cy="4104456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ffectLst>
            <a:glow rad="101600">
              <a:srgbClr val="009900">
                <a:alpha val="60000"/>
              </a:srgbClr>
            </a:glow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blipFill>
            <a:blip r:embed="rId2" cstate="print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pl-PL" b="1" dirty="0" smtClean="0">
                <a:hlinkClick r:id="rId3"/>
              </a:rPr>
              <a:t/>
            </a:r>
            <a:br>
              <a:rPr lang="pl-PL" b="1" dirty="0" smtClean="0">
                <a:hlinkClick r:id="rId3"/>
              </a:rPr>
            </a:br>
            <a:r>
              <a:rPr lang="pl-PL" b="1" dirty="0" smtClean="0">
                <a:solidFill>
                  <a:srgbClr val="008000"/>
                </a:solidFill>
                <a:latin typeface="Monotype Corsiva" pitchFamily="66" charset="0"/>
              </a:rPr>
              <a:t>KASZTANOWIEC</a:t>
            </a:r>
            <a:r>
              <a:rPr lang="pl-PL" b="1" dirty="0" smtClean="0">
                <a:latin typeface="Monotype Corsiva" pitchFamily="66" charset="0"/>
              </a:rPr>
              <a:t> – bujny i dostojny</a:t>
            </a: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4008" y="1988840"/>
            <a:ext cx="4038600" cy="3268960"/>
          </a:xfrm>
          <a:solidFill>
            <a:srgbClr val="CCFFCC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lvl="0">
              <a:buFont typeface="Wingdings" pitchFamily="2" charset="2"/>
              <a:buChar char="ü"/>
            </a:pPr>
            <a:r>
              <a:rPr lang="pl-PL" dirty="0" smtClean="0">
                <a:latin typeface="Monotype Corsiva" pitchFamily="66" charset="0"/>
              </a:rPr>
              <a:t>pomaga w bezsenności,</a:t>
            </a:r>
          </a:p>
          <a:p>
            <a:pPr lvl="0">
              <a:buFont typeface="Wingdings" pitchFamily="2" charset="2"/>
              <a:buChar char="ü"/>
            </a:pPr>
            <a:r>
              <a:rPr lang="pl-PL" dirty="0" smtClean="0">
                <a:latin typeface="Monotype Corsiva" pitchFamily="66" charset="0"/>
              </a:rPr>
              <a:t>poprawia nastrój,</a:t>
            </a:r>
          </a:p>
          <a:p>
            <a:pPr lvl="0">
              <a:buFont typeface="Wingdings" pitchFamily="2" charset="2"/>
              <a:buChar char="ü"/>
            </a:pPr>
            <a:r>
              <a:rPr lang="pl-PL" dirty="0" smtClean="0">
                <a:latin typeface="Monotype Corsiva" pitchFamily="66" charset="0"/>
              </a:rPr>
              <a:t>przynosi spokój i równowagę,</a:t>
            </a:r>
          </a:p>
          <a:p>
            <a:pPr lvl="0">
              <a:buFont typeface="Wingdings" pitchFamily="2" charset="2"/>
              <a:buChar char="ü"/>
            </a:pPr>
            <a:r>
              <a:rPr lang="pl-PL" dirty="0" smtClean="0">
                <a:latin typeface="Monotype Corsiva" pitchFamily="66" charset="0"/>
              </a:rPr>
              <a:t>pozytywnie wpływa na układ nerwowy.</a:t>
            </a:r>
            <a:endParaRPr lang="pl-PL" dirty="0">
              <a:latin typeface="Monotype Corsiva" pitchFamily="66" charset="0"/>
            </a:endParaRPr>
          </a:p>
        </p:txBody>
      </p:sp>
      <p:pic>
        <p:nvPicPr>
          <p:cNvPr id="7" name="Symbol zastępczy zawartości 6" descr="C:\Users\doram\Downloads\Kasztanowiec Horse-chestnut-1-.jpg"/>
          <p:cNvPicPr>
            <a:picLocks noGrp="1"/>
          </p:cNvPicPr>
          <p:nvPr>
            <p:ph sz="half" idx="1"/>
          </p:nvPr>
        </p:nvPicPr>
        <p:blipFill>
          <a:blip r:embed="rId4" cstate="print"/>
          <a:srcRect l="11024" t="3150" r="11024" b="12598"/>
          <a:stretch>
            <a:fillRect/>
          </a:stretch>
        </p:blipFill>
        <p:spPr bwMode="auto">
          <a:xfrm>
            <a:off x="755576" y="1844824"/>
            <a:ext cx="3456384" cy="3744416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ffectLst>
            <a:glow rad="101600">
              <a:srgbClr val="008000">
                <a:alpha val="60000"/>
              </a:srgbClr>
            </a:glow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blipFill>
            <a:blip r:embed="rId2" cstate="print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pl-PL" b="1" dirty="0" smtClean="0">
                <a:hlinkClick r:id="rId3"/>
              </a:rPr>
              <a:t/>
            </a:r>
            <a:br>
              <a:rPr lang="pl-PL" b="1" dirty="0" smtClean="0">
                <a:hlinkClick r:id="rId3"/>
              </a:rPr>
            </a:br>
            <a:r>
              <a:rPr lang="pl-PL" b="1" dirty="0" smtClean="0">
                <a:solidFill>
                  <a:srgbClr val="008000"/>
                </a:solidFill>
                <a:latin typeface="Monotype Corsiva" pitchFamily="66" charset="0"/>
              </a:rPr>
              <a:t>LIPA</a:t>
            </a:r>
            <a:r>
              <a:rPr lang="pl-PL" dirty="0" smtClean="0">
                <a:latin typeface="Monotype Corsiva" pitchFamily="66" charset="0"/>
              </a:rPr>
              <a:t>- </a:t>
            </a:r>
            <a:r>
              <a:rPr lang="pl-PL" b="1" dirty="0" smtClean="0">
                <a:latin typeface="Monotype Corsiva" pitchFamily="66" charset="0"/>
              </a:rPr>
              <a:t>potężne i wyjątkowo długowieczne drzewo</a:t>
            </a: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4008" y="1700808"/>
            <a:ext cx="4038600" cy="4277072"/>
          </a:xfrm>
          <a:solidFill>
            <a:srgbClr val="CCFFCC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lnSpcReduction="10000"/>
          </a:bodyPr>
          <a:lstStyle/>
          <a:p>
            <a:pPr lvl="0">
              <a:buFont typeface="Wingdings" pitchFamily="2" charset="2"/>
              <a:buChar char="ü"/>
            </a:pPr>
            <a:r>
              <a:rPr lang="pl-PL" dirty="0" smtClean="0">
                <a:latin typeface="Monotype Corsiva" pitchFamily="66" charset="0"/>
              </a:rPr>
              <a:t>wspomaga pracę mózgu, inspiruje, jest źródłem natchnienia,</a:t>
            </a:r>
          </a:p>
          <a:p>
            <a:pPr lvl="0">
              <a:buFont typeface="Wingdings" pitchFamily="2" charset="2"/>
              <a:buChar char="ü"/>
            </a:pPr>
            <a:r>
              <a:rPr lang="pl-PL" dirty="0" smtClean="0">
                <a:latin typeface="Monotype Corsiva" pitchFamily="66" charset="0"/>
              </a:rPr>
              <a:t>podnosi na duchu,</a:t>
            </a:r>
          </a:p>
          <a:p>
            <a:pPr lvl="0">
              <a:buFont typeface="Wingdings" pitchFamily="2" charset="2"/>
              <a:buChar char="ü"/>
            </a:pPr>
            <a:r>
              <a:rPr lang="pl-PL" dirty="0" smtClean="0">
                <a:latin typeface="Monotype Corsiva" pitchFamily="66" charset="0"/>
              </a:rPr>
              <a:t>stymuluje pracę serca i układu krążenia, oddechowego oraz układu odpornościowego,</a:t>
            </a:r>
          </a:p>
          <a:p>
            <a:pPr lvl="0">
              <a:buFont typeface="Wingdings" pitchFamily="2" charset="2"/>
              <a:buChar char="ü"/>
            </a:pPr>
            <a:r>
              <a:rPr lang="pl-PL" dirty="0" smtClean="0">
                <a:latin typeface="Monotype Corsiva" pitchFamily="66" charset="0"/>
              </a:rPr>
              <a:t>pomaga wyciszyć się, odpręża.</a:t>
            </a:r>
            <a:endParaRPr lang="pl-PL" dirty="0">
              <a:latin typeface="Monotype Corsiva" pitchFamily="66" charset="0"/>
            </a:endParaRPr>
          </a:p>
        </p:txBody>
      </p:sp>
      <p:pic>
        <p:nvPicPr>
          <p:cNvPr id="5123" name="Picture 3" descr="C:\Users\doram\Downloads\lipa  330px-Götzener_Linde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560" y="2132856"/>
            <a:ext cx="3874998" cy="3384376"/>
          </a:xfrm>
          <a:prstGeom prst="rect">
            <a:avLst/>
          </a:prstGeom>
          <a:noFill/>
          <a:ln>
            <a:solidFill>
              <a:srgbClr val="008000"/>
            </a:solidFill>
          </a:ln>
          <a:effectLst>
            <a:glow rad="101600">
              <a:srgbClr val="009900">
                <a:alpha val="60000"/>
              </a:srgbClr>
            </a:glow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blipFill>
            <a:blip r:embed="rId2" cstate="print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pl-PL" sz="4000" b="1" dirty="0" smtClean="0">
                <a:solidFill>
                  <a:srgbClr val="008000"/>
                </a:solidFill>
                <a:latin typeface="Monotype Corsiva" pitchFamily="66" charset="0"/>
              </a:rPr>
              <a:t>JODŁA </a:t>
            </a:r>
            <a:r>
              <a:rPr lang="pl-PL" sz="4000" b="1" dirty="0" smtClean="0">
                <a:latin typeface="Monotype Corsiva" pitchFamily="66" charset="0"/>
              </a:rPr>
              <a:t>– okazałe drzewo iglaste</a:t>
            </a:r>
            <a:endParaRPr lang="pl-PL" sz="4000" b="1" dirty="0">
              <a:latin typeface="Monotype Corsiva" pitchFamily="66" charset="0"/>
            </a:endParaRP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0" y="1772816"/>
            <a:ext cx="3884240" cy="4277072"/>
          </a:xfrm>
          <a:solidFill>
            <a:srgbClr val="CCFFCC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lnSpcReduction="10000"/>
          </a:bodyPr>
          <a:lstStyle/>
          <a:p>
            <a:pPr lvl="0">
              <a:buFont typeface="Wingdings" pitchFamily="2" charset="2"/>
              <a:buChar char="ü"/>
            </a:pPr>
            <a:r>
              <a:rPr lang="pl-PL" dirty="0" smtClean="0">
                <a:latin typeface="Monotype Corsiva" pitchFamily="66" charset="0"/>
              </a:rPr>
              <a:t>działa kojąco na system nerwowy,</a:t>
            </a:r>
          </a:p>
          <a:p>
            <a:pPr lvl="0">
              <a:buFont typeface="Wingdings" pitchFamily="2" charset="2"/>
              <a:buChar char="ü"/>
            </a:pPr>
            <a:r>
              <a:rPr lang="pl-PL" dirty="0" smtClean="0">
                <a:latin typeface="Monotype Corsiva" pitchFamily="66" charset="0"/>
              </a:rPr>
              <a:t>ułatwia radzenie sobie z emocjami, szczególnie negatywnymi,</a:t>
            </a:r>
          </a:p>
          <a:p>
            <a:pPr lvl="0">
              <a:buFont typeface="Wingdings" pitchFamily="2" charset="2"/>
              <a:buChar char="ü"/>
            </a:pPr>
            <a:r>
              <a:rPr lang="pl-PL" dirty="0" smtClean="0">
                <a:latin typeface="Monotype Corsiva" pitchFamily="66" charset="0"/>
              </a:rPr>
              <a:t>przywraca pozytywny stosunek do otoczenia,</a:t>
            </a:r>
          </a:p>
          <a:p>
            <a:pPr lvl="0">
              <a:buFont typeface="Wingdings" pitchFamily="2" charset="2"/>
              <a:buChar char="ü"/>
            </a:pPr>
            <a:r>
              <a:rPr lang="pl-PL" dirty="0" smtClean="0">
                <a:latin typeface="Monotype Corsiva" pitchFamily="66" charset="0"/>
              </a:rPr>
              <a:t>reguluje pracę układu oddechowego i układu pokarmowego.</a:t>
            </a:r>
            <a:endParaRPr lang="pl-PL" dirty="0">
              <a:latin typeface="Monotype Corsiva" pitchFamily="66" charset="0"/>
            </a:endParaRPr>
          </a:p>
        </p:txBody>
      </p:sp>
      <p:pic>
        <p:nvPicPr>
          <p:cNvPr id="7" name="Symbol zastępczy zawartości 6" descr="C:\Users\doram\Downloads\jodła Abies_alba,_Mount_Auburn_Cemetery.JPG"/>
          <p:cNvPicPr>
            <a:picLocks noGrp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1772816"/>
            <a:ext cx="3240360" cy="4248472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ffectLst>
            <a:glow rad="101600">
              <a:srgbClr val="008000">
                <a:alpha val="60000"/>
              </a:srgbClr>
            </a:glow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blipFill>
            <a:blip r:embed="rId2" cstate="print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pl-PL" b="1" dirty="0" smtClean="0"/>
              <a:t/>
            </a:r>
            <a:br>
              <a:rPr lang="pl-PL" b="1" dirty="0" smtClean="0"/>
            </a:br>
            <a:r>
              <a:rPr lang="pl-PL" b="1" dirty="0" smtClean="0">
                <a:solidFill>
                  <a:srgbClr val="008000"/>
                </a:solidFill>
                <a:latin typeface="Monotype Corsiva" pitchFamily="66" charset="0"/>
              </a:rPr>
              <a:t>SOSNA</a:t>
            </a:r>
            <a:r>
              <a:rPr lang="pl-PL" sz="4000" b="1" dirty="0" smtClean="0">
                <a:latin typeface="Monotype Corsiva" pitchFamily="66" charset="0"/>
              </a:rPr>
              <a:t> - gatunek najbardziej pospolity w Polsce i w Europie</a:t>
            </a: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499992" y="1772816"/>
            <a:ext cx="4038600" cy="4349080"/>
          </a:xfrm>
          <a:solidFill>
            <a:srgbClr val="CCFFCC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lnSpcReduction="10000"/>
          </a:bodyPr>
          <a:lstStyle/>
          <a:p>
            <a:pPr lvl="0">
              <a:buFont typeface="Wingdings" pitchFamily="2" charset="2"/>
              <a:buChar char="ü"/>
            </a:pPr>
            <a:r>
              <a:rPr lang="pl-PL" dirty="0" smtClean="0">
                <a:latin typeface="Monotype Corsiva" pitchFamily="66" charset="0"/>
              </a:rPr>
              <a:t>dodaje energii życiowej,</a:t>
            </a:r>
          </a:p>
          <a:p>
            <a:pPr lvl="0">
              <a:buFont typeface="Wingdings" pitchFamily="2" charset="2"/>
              <a:buChar char="ü"/>
            </a:pPr>
            <a:r>
              <a:rPr lang="pl-PL" dirty="0" smtClean="0">
                <a:latin typeface="Monotype Corsiva" pitchFamily="66" charset="0"/>
              </a:rPr>
              <a:t>wzmacnia inteligencję,</a:t>
            </a:r>
          </a:p>
          <a:p>
            <a:pPr lvl="0">
              <a:buFont typeface="Wingdings" pitchFamily="2" charset="2"/>
              <a:buChar char="ü"/>
            </a:pPr>
            <a:r>
              <a:rPr lang="pl-PL" dirty="0" smtClean="0">
                <a:latin typeface="Monotype Corsiva" pitchFamily="66" charset="0"/>
              </a:rPr>
              <a:t>pozwala odzyskać wewnętrzną równowagę,</a:t>
            </a:r>
          </a:p>
          <a:p>
            <a:pPr lvl="0">
              <a:buFont typeface="Wingdings" pitchFamily="2" charset="2"/>
              <a:buChar char="ü"/>
            </a:pPr>
            <a:r>
              <a:rPr lang="pl-PL" dirty="0" smtClean="0">
                <a:latin typeface="Monotype Corsiva" pitchFamily="66" charset="0"/>
              </a:rPr>
              <a:t>przeciwdziała zmęczeniu i depresji,</a:t>
            </a:r>
          </a:p>
          <a:p>
            <a:pPr lvl="0">
              <a:buFont typeface="Wingdings" pitchFamily="2" charset="2"/>
              <a:buChar char="ü"/>
            </a:pPr>
            <a:r>
              <a:rPr lang="pl-PL" dirty="0" smtClean="0">
                <a:latin typeface="Monotype Corsiva" pitchFamily="66" charset="0"/>
              </a:rPr>
              <a:t>większe skupiska tworzą wyjątkowy mikroklimat sprzyjający w leczeniu górnych dróg oddechowych.</a:t>
            </a:r>
          </a:p>
          <a:p>
            <a:endParaRPr lang="pl-PL" dirty="0"/>
          </a:p>
        </p:txBody>
      </p:sp>
      <p:pic>
        <p:nvPicPr>
          <p:cNvPr id="7" name="Symbol zastępczy zawartości 6" descr="Ilustracja"/>
          <p:cNvPicPr>
            <a:picLocks noGrp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1772816"/>
            <a:ext cx="3024336" cy="4248472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ffectLst>
            <a:glow rad="101600">
              <a:srgbClr val="009900">
                <a:alpha val="60000"/>
              </a:srgbClr>
            </a:glow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225</Words>
  <Application>Microsoft Office PowerPoint</Application>
  <PresentationFormat>Pokaz na ekranie (4:3)</PresentationFormat>
  <Paragraphs>64</Paragraphs>
  <Slides>10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1" baseType="lpstr">
      <vt:lpstr>Motyw pakietu Office</vt:lpstr>
      <vt:lpstr> Terapeutyczne właściwości drzew </vt:lpstr>
      <vt:lpstr>Slajd 2</vt:lpstr>
      <vt:lpstr> DĄB – drzewo potężne i długowieczne  </vt:lpstr>
      <vt:lpstr>  BUK - wytwarza najsilniejsze pole energetyczne emitowane nawet na odległość ponad 10 m </vt:lpstr>
      <vt:lpstr>BRZOZA – drzewo uniwersalne, bardzo przyjazne człowiekowi</vt:lpstr>
      <vt:lpstr> KASZTANOWIEC – bujny i dostojny </vt:lpstr>
      <vt:lpstr> LIPA- potężne i wyjątkowo długowieczne drzewo </vt:lpstr>
      <vt:lpstr>JODŁA – okazałe drzewo iglaste</vt:lpstr>
      <vt:lpstr> SOSNA - gatunek najbardziej pospolity w Polsce i w Europie </vt:lpstr>
      <vt:lpstr> Trzeba jednak wiedzieć, że takie gatunki drzew jak topola, wiąz i osika lepiej unikać bowiem już w medycynie ludowej uważane były za wampiry energetyczne.  Mamy nadzieję, że ten krótki materiał będzie początkiem do bogacenia wiedzy o wspaniałych i dobroczynnych oddziaływaniach drzew na  ludzki organizm oraz stanie się przyczynkiem do częstego obcowania z naturą i bezpośredniego kontaktu z wybranymi przez Was drzewami.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Terapeutyczne właściwości drzew</dc:title>
  <dc:creator>m s</dc:creator>
  <cp:lastModifiedBy>m s</cp:lastModifiedBy>
  <cp:revision>30</cp:revision>
  <dcterms:created xsi:type="dcterms:W3CDTF">2021-09-28T18:54:32Z</dcterms:created>
  <dcterms:modified xsi:type="dcterms:W3CDTF">2024-09-21T12:23:53Z</dcterms:modified>
</cp:coreProperties>
</file>