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17203-9684-4EFC-95E9-8472C065A8CF}" v="353" dt="2021-05-13T17:59:19.399"/>
    <p1510:client id="{3D91C79F-B009-2000-DFE1-A63DB522AD55}" v="158" dt="2021-05-13T18:31:13.754"/>
    <p1510:client id="{40F29DAB-1BCC-3A17-C6A1-3D66AAF8F95C}" v="1" dt="2021-06-02T10:00:36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28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5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437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85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37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88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41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99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21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8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6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E1DCA43-896C-45B6-B265-3CCFF5197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057522"/>
            <a:ext cx="4741843" cy="2173433"/>
          </a:xfrm>
        </p:spPr>
        <p:txBody>
          <a:bodyPr vert="horz" lIns="109728" tIns="109728" rIns="109728" bIns="91440" rtlCol="0">
            <a:normAutofit/>
          </a:bodyPr>
          <a:lstStyle/>
          <a:p>
            <a:pPr>
              <a:lnSpc>
                <a:spcPct val="115000"/>
              </a:lnSpc>
            </a:pPr>
            <a:r>
              <a:rPr lang="pl-PL" sz="3700">
                <a:solidFill>
                  <a:schemeClr val="bg1"/>
                </a:solidFill>
                <a:ea typeface="+mj-lt"/>
                <a:cs typeface="+mj-lt"/>
              </a:rPr>
              <a:t>POLSKIE "NAJ"-PROMUJEmy</a:t>
            </a:r>
            <a:br>
              <a:rPr lang="pl-PL" sz="370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pl-PL" sz="3700">
                <a:solidFill>
                  <a:schemeClr val="bg1"/>
                </a:solidFill>
                <a:ea typeface="+mj-lt"/>
                <a:cs typeface="+mj-lt"/>
              </a:rPr>
              <a:t>SWOJĄ OJCZYZNĘ</a:t>
            </a:r>
          </a:p>
          <a:p>
            <a:pPr>
              <a:lnSpc>
                <a:spcPct val="115000"/>
              </a:lnSpc>
            </a:pPr>
            <a:endParaRPr lang="pl-PL" sz="3700">
              <a:solidFill>
                <a:schemeClr val="bg1"/>
              </a:solidFill>
              <a:ea typeface="Meiryo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9191B9E-69AF-4B67-9224-7D269C75E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3751119"/>
            <a:ext cx="4797502" cy="1606163"/>
          </a:xfrm>
        </p:spPr>
        <p:txBody>
          <a:bodyPr anchor="t">
            <a:normAutofit/>
          </a:bodyPr>
          <a:lstStyle/>
          <a:p>
            <a:r>
              <a:rPr lang="pl-PL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Polacy-laureaci Nagrody Nobla</a:t>
            </a:r>
          </a:p>
          <a:p>
            <a:endParaRPr lang="pl-PL">
              <a:solidFill>
                <a:schemeClr val="tx1">
                  <a:lumMod val="75000"/>
                  <a:lumOff val="25000"/>
                </a:schemeClr>
              </a:solidFill>
              <a:ea typeface="Meiryo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BADD6C3A-89BB-4605-A5DF-376DAE86C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39" r="28027"/>
          <a:stretch/>
        </p:blipFill>
        <p:spPr>
          <a:xfrm>
            <a:off x="6859936" y="-2"/>
            <a:ext cx="5332064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6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26483F33-B5D9-4AAB-B742-370557CD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-2"/>
            <a:ext cx="12191980" cy="68580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1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D874EDB-0AF9-451F-A393-E37E1E7E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237" y="863600"/>
            <a:ext cx="6007100" cy="3366494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l"/>
            <a:r>
              <a:rPr lang="en-US" sz="6000" b="0" cap="all">
                <a:solidFill>
                  <a:schemeClr val="bg1"/>
                </a:solidFill>
              </a:rPr>
              <a:t>Dziękuję za uwagę.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0CCAD98-2F25-431F-A4D7-76DDDE816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0511" y="4290191"/>
            <a:ext cx="6081953" cy="1345689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algn="l">
              <a:lnSpc>
                <a:spcPct val="150000"/>
              </a:lnSpc>
              <a:spcBef>
                <a:spcPts val="930"/>
              </a:spcBef>
            </a:pPr>
            <a:r>
              <a:rPr lang="en-US">
                <a:solidFill>
                  <a:schemeClr val="bg1"/>
                </a:solidFill>
              </a:rPr>
              <a:t>Autor: Bartek Przybylski klasa 4A</a:t>
            </a:r>
          </a:p>
        </p:txBody>
      </p:sp>
    </p:spTree>
    <p:extLst>
      <p:ext uri="{BB962C8B-B14F-4D97-AF65-F5344CB8AC3E}">
        <p14:creationId xmlns:p14="http://schemas.microsoft.com/office/powerpoint/2010/main" val="225332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3CF90C-4D2A-4B5F-820B-E17ACE74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072110"/>
            <a:ext cx="3611029" cy="1862345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500"/>
              <a:t>Maria</a:t>
            </a:r>
            <a:br>
              <a:rPr lang="en-US" sz="2500"/>
            </a:br>
            <a:r>
              <a:rPr lang="en-US" sz="2500"/>
              <a:t>Skłodowska-Curie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A19AF94-6E31-4414-BBF5-E8EC74CFF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874" y="2934455"/>
            <a:ext cx="3616073" cy="2840139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900" b="0"/>
              <a:t>Nagrody Nobla</a:t>
            </a:r>
            <a:endParaRPr lang="en-US" sz="900"/>
          </a:p>
          <a:p>
            <a:pPr>
              <a:lnSpc>
                <a:spcPct val="130000"/>
              </a:lnSpc>
            </a:pPr>
            <a:r>
              <a:rPr lang="en-US" sz="900" b="0"/>
              <a:t>W 1903 roku para otrzymuje Nagrodę Nobla z fizyki za badania nad promieniotwórczością i Medal Davy’ego przyznawany przez Towarzystwo Królewskie w Londynie. W tym samym roku Maria uzyskuje tytuł doktora. Trzy lata później 1906 Pierre umiera tragicznie pod kołami powozu na jednej z paryskich ulic. Maria przejmuje po nim katedrę fizyki na Sorbonie.</a:t>
            </a:r>
            <a:endParaRPr lang="en-US" sz="900"/>
          </a:p>
          <a:p>
            <a:pPr>
              <a:lnSpc>
                <a:spcPct val="130000"/>
              </a:lnSpc>
            </a:pPr>
            <a:r>
              <a:rPr lang="en-US" sz="900" b="0"/>
              <a:t>W roku 1911 otrzymuje drugą Nagrodę Nobla, tym razem indywidualnie i z dziedziny chemii – za odkrycie radu i polonu.</a:t>
            </a:r>
            <a:endParaRPr lang="en-US" sz="900"/>
          </a:p>
          <a:p>
            <a:pPr>
              <a:lnSpc>
                <a:spcPct val="130000"/>
              </a:lnSpc>
            </a:pPr>
            <a:endParaRPr lang="en-US" sz="900"/>
          </a:p>
        </p:txBody>
      </p:sp>
      <p:pic>
        <p:nvPicPr>
          <p:cNvPr id="7" name="Obraz 7" descr="Obraz zawierający tekst, osoba, noszenie, zewnętrzne&#10;&#10;Opis wygenerowany automatycznie">
            <a:extLst>
              <a:ext uri="{FF2B5EF4-FFF2-40B4-BE49-F238E27FC236}">
                <a16:creationId xmlns:a16="http://schemas.microsoft.com/office/drawing/2014/main" id="{F23869F1-2BD1-46BB-BE5E-574409DE56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409" r="17908" b="-1"/>
          <a:stretch/>
        </p:blipFill>
        <p:spPr>
          <a:xfrm>
            <a:off x="4695713" y="713436"/>
            <a:ext cx="7500472" cy="5431128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8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046C9BB-13FC-4BE5-B856-97A6AE88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Henryk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Sienkiewicz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CE1BA0-ADA3-4689-819F-C8621D2C5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4622" y="3707541"/>
            <a:ext cx="5117253" cy="2505801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000"/>
              <a:t>„W każdym narodzie rodzą się geniusze, w których geniusz narodu skupia swoje siły. Stoją wobec świata jako reprezentanci ducha narodu. Strzegą pamiątki narodu z dni dawnych, ale na to, by wzmocnić jego nadzieje przyszłości. (…) Takim reprezentantem swojego narodu jest Henryk Sienkiewicz” – pisano w „Kraju” po otrzymaniu przez Henryka Sienkiewicza Literackiej Nagrody Nobla. 10 grudnia 1905 r. po raz pierwszy polski pisarz został laureatem Nagrody Nobla w dziedzinie literatury.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ekst, mężczyzna, osoba, kostium&#10;&#10;Opis wygenerowany automatycznie">
            <a:extLst>
              <a:ext uri="{FF2B5EF4-FFF2-40B4-BE49-F238E27FC236}">
                <a16:creationId xmlns:a16="http://schemas.microsoft.com/office/drawing/2014/main" id="{8EF04AB3-AF56-49D8-8B7F-51CDCA74F7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4499" r="31749"/>
          <a:stretch/>
        </p:blipFill>
        <p:spPr>
          <a:xfrm>
            <a:off x="6857698" y="10"/>
            <a:ext cx="53343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4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5A72646-EA94-4BA5-AABB-E58E4BAC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Władysław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Reymont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53CE55-F78A-4121-AEB6-ABD168961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4622" y="3707541"/>
            <a:ext cx="5117253" cy="2505801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700"/>
              <a:t>Nobel z 10 grudnia 1924 r.</a:t>
            </a:r>
          </a:p>
          <a:p>
            <a:pPr>
              <a:lnSpc>
                <a:spcPct val="130000"/>
              </a:lnSpc>
            </a:pPr>
            <a:r>
              <a:rPr lang="en-US" sz="700"/>
              <a:t>Reymont otrzymał Nagrodę Nobla jako drugi Polak</a:t>
            </a:r>
            <a:r>
              <a:rPr lang="en-US" sz="700" b="0"/>
              <a:t>, niemalże 20 lat po Henryku Sienkiewiczu. Uzasadnienie szwedzkiej kapituły jest przejrzyste: </a:t>
            </a:r>
            <a:r>
              <a:rPr lang="en-US" sz="700"/>
              <a:t>„za wybitny epos narodowy, powieść </a:t>
            </a:r>
            <a:r>
              <a:rPr lang="en-US" sz="700" i="1"/>
              <a:t>Chłopi</a:t>
            </a:r>
            <a:r>
              <a:rPr lang="en-US" sz="700"/>
              <a:t>”.</a:t>
            </a:r>
          </a:p>
          <a:p>
            <a:pPr>
              <a:lnSpc>
                <a:spcPct val="130000"/>
              </a:lnSpc>
            </a:pPr>
            <a:r>
              <a:rPr lang="en-US" sz="700" b="0"/>
              <a:t>Władysław Stanisław Reymont </a:t>
            </a:r>
            <a:r>
              <a:rPr lang="en-US" sz="700"/>
              <a:t>otrzymał więc Nagrodę Nobla za konkretne dzieło</a:t>
            </a:r>
            <a:r>
              <a:rPr lang="en-US" sz="700" b="0"/>
              <a:t>, w przeciwieństwie do pierwszego polskiego noblisty – Henryka Sienkiewicza, którego nagrodzono za całokształt twórczości. Reymonta nagrodzono za czterotomowy tom „Chłopi”. Co ciekawe, </a:t>
            </a:r>
            <a:r>
              <a:rPr lang="en-US" sz="700"/>
              <a:t>polskiej krytyce literackiej to dzieło nie przypadło do gustu</a:t>
            </a:r>
            <a:r>
              <a:rPr lang="en-US" sz="700" b="0"/>
              <a:t>. Dopiero po wielokrotnych, pozytywnych opiniach słanych zza granicy, Polacy zmienili zdanie o „Chłopach”.</a:t>
            </a:r>
            <a:endParaRPr lang="en-US" sz="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ekst, mężczyzna, osoba&#10;&#10;Opis wygenerowany automatycznie">
            <a:extLst>
              <a:ext uri="{FF2B5EF4-FFF2-40B4-BE49-F238E27FC236}">
                <a16:creationId xmlns:a16="http://schemas.microsoft.com/office/drawing/2014/main" id="{FFCF7D60-4FA5-4B68-ABD6-DD06214037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832" r="28831" b="-1"/>
          <a:stretch/>
        </p:blipFill>
        <p:spPr>
          <a:xfrm>
            <a:off x="6857698" y="10"/>
            <a:ext cx="53343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97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AA45E38-7B6C-49D3-BC7C-D443C74E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Czesław Miłosz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F7EF980-921F-40DE-8D85-2F7D6EDBF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4622" y="3707541"/>
            <a:ext cx="5117253" cy="2505801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300" b="0"/>
              <a:t>9 października 1980 roku ogłoszono przyznanie Czesławowi Miłoszowi literackiego Nobla. Szwedzi tak uzasadnili swój werdykt: "z bezkompromisową jasnością postrzegania wyraził warunki, na jakie jest wystawiony człowiek w świecie ostrego konfliktu". O nominację dla poety zabiegał Jerzy Giedroyc, w którego Instytucie Literackim Miłosz wydawał swoje wiersze niemal od początku emigracji, czyli od 1951 roku.</a:t>
            </a:r>
            <a:endParaRPr lang="en-US" sz="13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ekst, osoba, mężczyzna, książka&#10;&#10;Opis wygenerowany automatycznie">
            <a:extLst>
              <a:ext uri="{FF2B5EF4-FFF2-40B4-BE49-F238E27FC236}">
                <a16:creationId xmlns:a16="http://schemas.microsoft.com/office/drawing/2014/main" id="{254B2B4E-44B8-4A5C-802B-859B20614C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909" r="14309"/>
          <a:stretch/>
        </p:blipFill>
        <p:spPr>
          <a:xfrm>
            <a:off x="6857698" y="10"/>
            <a:ext cx="53343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7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926C3F7-935C-4174-9FE6-91F78040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Lech Wałęsa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C00AB9-D494-4035-8FCD-C28EB342D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4622" y="3707541"/>
            <a:ext cx="5117253" cy="2505801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100" b="0"/>
              <a:t>Norweski Komitet Noblowski przyznał 5 października 1983 roku Pokojową Nagrodę Nobla Lechowi Wałęsie, przewodniczącemu "Solidarności". W swoim uzasadnieniu stwierdził m.in., że prowadzone przez niego "starania o zapewnienie robotnikom prawa do zakładania własnych organizacji są ważnym wkładem do kampanii na rzecz uniwersalnych praw ludzkich". Uznano również, że jego działania prowadzone były w przekonaniu, iż "wszystkie problemy należy rozwiązywać bez odwoływania się do przemocy".</a:t>
            </a:r>
            <a:endParaRPr lang="en-US" sz="11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osoba, mężczyzna, kostium, wewnątrz&#10;&#10;Opis wygenerowany automatycznie">
            <a:extLst>
              <a:ext uri="{FF2B5EF4-FFF2-40B4-BE49-F238E27FC236}">
                <a16:creationId xmlns:a16="http://schemas.microsoft.com/office/drawing/2014/main" id="{B2C0BE56-2E6A-42AB-A608-798A1445AA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323" r="3022" b="1"/>
          <a:stretch/>
        </p:blipFill>
        <p:spPr>
          <a:xfrm>
            <a:off x="6857698" y="10"/>
            <a:ext cx="53343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81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61F02FD-557A-4DC5-8B55-97DE94B7A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Józef Rotblat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DC570B-124A-4177-83EE-74248CF71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4622" y="3707541"/>
            <a:ext cx="5117253" cy="2505801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300"/>
              <a:t>Przedstawiał się jako Polak z brytyjskim paszportem, ale oficjalnie nie jest uznawany za polskiego noblistę. Był współtwórcą bomby atomowej, ale kiedy zdał sobie sprawę z niebezpieczeństwa, jakie niesie za sobą ta broń, zaangażował się w ruch zwalczający własny wynalazek. W 1995 roku uhonorowano go za to Pokojową Nagrodą Nobla.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osoba, mężczyzna, kostium, krawat&#10;&#10;Opis wygenerowany automatycznie">
            <a:extLst>
              <a:ext uri="{FF2B5EF4-FFF2-40B4-BE49-F238E27FC236}">
                <a16:creationId xmlns:a16="http://schemas.microsoft.com/office/drawing/2014/main" id="{9E3655E4-1D5E-489E-866B-113F21209D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609" r="9609"/>
          <a:stretch/>
        </p:blipFill>
        <p:spPr>
          <a:xfrm>
            <a:off x="6857698" y="10"/>
            <a:ext cx="53343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0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FEB7704-3D9F-4781-98D7-046E70C1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Wisława Szymborska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5D7ABAB-7934-4D7C-8D49-E7C0DF344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4622" y="3707541"/>
            <a:ext cx="5117253" cy="2505801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500" b="0"/>
              <a:t>W 1996 roku Komitet Noblowski, przyznając </a:t>
            </a:r>
            <a:r>
              <a:rPr lang="en-US" sz="1500"/>
              <a:t>Nagrodę Nobla</a:t>
            </a:r>
            <a:r>
              <a:rPr lang="en-US" sz="1500" b="0"/>
              <a:t> w dziedzinie literatury, w uzasadnieniu nagrody napisał:</a:t>
            </a:r>
            <a:endParaRPr lang="en-US" sz="1500"/>
          </a:p>
          <a:p>
            <a:pPr>
              <a:lnSpc>
                <a:spcPct val="130000"/>
              </a:lnSpc>
            </a:pPr>
            <a:r>
              <a:rPr lang="en-US" sz="1500" i="1"/>
              <a:t>„za poezję, która z ironiczną precyzją pozwala historycznemu i biologicznemu kontekstowi ukazać się we fragmentach ludzkiej rzeczywistości”.</a:t>
            </a:r>
            <a:endParaRPr lang="en-US" sz="1500"/>
          </a:p>
          <a:p>
            <a:pPr>
              <a:lnSpc>
                <a:spcPct val="130000"/>
              </a:lnSpc>
            </a:pPr>
            <a:endParaRPr lang="en-US" sz="15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osoba, mężczyzna&#10;&#10;Opis wygenerowany automatycznie">
            <a:extLst>
              <a:ext uri="{FF2B5EF4-FFF2-40B4-BE49-F238E27FC236}">
                <a16:creationId xmlns:a16="http://schemas.microsoft.com/office/drawing/2014/main" id="{4E6A0CCE-E275-46DC-8A67-4C2E2F2F1F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401" r="31650" b="-2"/>
          <a:stretch/>
        </p:blipFill>
        <p:spPr>
          <a:xfrm>
            <a:off x="6857698" y="10"/>
            <a:ext cx="53343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4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13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397D0DD-D58F-4D3D-8EE0-FA6534AC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Olga Tokarczuk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9F211C4-2228-4C32-904A-3F4014E81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4622" y="3707541"/>
            <a:ext cx="5117253" cy="2505801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400"/>
              <a:t>10 października Szwedzka Akademia poinformowała, że Olga Tokarczuk została laureatką literackiego Nobla za rok 2018. Pisarka dostała tę prestiżową nagrodę "za wyobraźnię narracyjną, która z encyklopedyczną pasją prezentuje przekraczanie granic jako formę życia".</a:t>
            </a: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ekst, osoba&#10;&#10;Opis wygenerowany automatycznie">
            <a:extLst>
              <a:ext uri="{FF2B5EF4-FFF2-40B4-BE49-F238E27FC236}">
                <a16:creationId xmlns:a16="http://schemas.microsoft.com/office/drawing/2014/main" id="{4DF42C51-559D-4DF8-A8ED-5A434C3F74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468" b="27215"/>
          <a:stretch/>
        </p:blipFill>
        <p:spPr>
          <a:xfrm>
            <a:off x="6857698" y="10"/>
            <a:ext cx="53343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51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ojiVTI">
  <a:themeElements>
    <a:clrScheme name="AnalogousFromDarkSeedLeftStep">
      <a:dk1>
        <a:srgbClr val="000000"/>
      </a:dk1>
      <a:lt1>
        <a:srgbClr val="FFFFFF"/>
      </a:lt1>
      <a:dk2>
        <a:srgbClr val="1B2C2F"/>
      </a:dk2>
      <a:lt2>
        <a:srgbClr val="F3F3F0"/>
      </a:lt2>
      <a:accent1>
        <a:srgbClr val="572BE7"/>
      </a:accent1>
      <a:accent2>
        <a:srgbClr val="1739D5"/>
      </a:accent2>
      <a:accent3>
        <a:srgbClr val="299AE7"/>
      </a:accent3>
      <a:accent4>
        <a:srgbClr val="15C0BD"/>
      </a:accent4>
      <a:accent5>
        <a:srgbClr val="23C57F"/>
      </a:accent5>
      <a:accent6>
        <a:srgbClr val="16C631"/>
      </a:accent6>
      <a:hlink>
        <a:srgbClr val="349C81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ShojiVTI</vt:lpstr>
      <vt:lpstr>POLSKIE "NAJ"-PROMUJEmy SWOJĄ OJCZYZNĘ </vt:lpstr>
      <vt:lpstr>Maria Skłodowska-Curie</vt:lpstr>
      <vt:lpstr>Henryk Sienkiewicz</vt:lpstr>
      <vt:lpstr>Władysław Reymont</vt:lpstr>
      <vt:lpstr>Czesław Miłosz</vt:lpstr>
      <vt:lpstr>Lech Wałęsa</vt:lpstr>
      <vt:lpstr>Józef Rotblat</vt:lpstr>
      <vt:lpstr>Wisława Szymborska</vt:lpstr>
      <vt:lpstr>Olga Tokarczuk</vt:lpstr>
      <vt:lpstr>Dziękuję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114</cp:revision>
  <dcterms:created xsi:type="dcterms:W3CDTF">2021-05-13T16:51:20Z</dcterms:created>
  <dcterms:modified xsi:type="dcterms:W3CDTF">2021-06-02T10:00:56Z</dcterms:modified>
</cp:coreProperties>
</file>