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97497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72937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871072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14080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86789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222399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90888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772674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21846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289499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37721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30733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50987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6810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1006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889768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1834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9208E-0479-4661-A29A-E562088F96C9}" type="datetimeFigureOut">
              <a:rPr lang="pl-PL" smtClean="0"/>
              <a:pPr/>
              <a:t>30.03.2021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5C406-1BFD-43F2-94D3-5150F99EF95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0121189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F063590-CC76-49AB-AC32-84F06F3E9F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Zwyczaje Wielkanocne  krajach niemieckojęzycznych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B2B5111D-78FD-420C-A352-EA998E0ADA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/>
              <a:t>Kinga Parafian 7a </a:t>
            </a:r>
          </a:p>
        </p:txBody>
      </p:sp>
      <p:pic>
        <p:nvPicPr>
          <p:cNvPr id="5" name="Grafika 4" descr="Pisklę z wypełnieniem pełnym">
            <a:extLst>
              <a:ext uri="{FF2B5EF4-FFF2-40B4-BE49-F238E27FC236}">
                <a16:creationId xmlns:a16="http://schemas.microsoft.com/office/drawing/2014/main" xmlns="" id="{FBB10414-AF27-414B-84B1-4E87100ED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14491" y="5208350"/>
            <a:ext cx="1584905" cy="1505762"/>
          </a:xfrm>
          <a:prstGeom prst="rect">
            <a:avLst/>
          </a:prstGeom>
        </p:spPr>
      </p:pic>
      <p:pic>
        <p:nvPicPr>
          <p:cNvPr id="7" name="Grafika 6" descr="Jajka w koszyku z wypełnieniem pełnym">
            <a:extLst>
              <a:ext uri="{FF2B5EF4-FFF2-40B4-BE49-F238E27FC236}">
                <a16:creationId xmlns:a16="http://schemas.microsoft.com/office/drawing/2014/main" xmlns="" id="{E8A787C7-02A5-460A-BDC0-4B36F4FA4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368201" y="3797080"/>
            <a:ext cx="1287249" cy="1505762"/>
          </a:xfrm>
          <a:prstGeom prst="rect">
            <a:avLst/>
          </a:prstGeom>
        </p:spPr>
      </p:pic>
      <p:pic>
        <p:nvPicPr>
          <p:cNvPr id="9" name="Grafika 8" descr="Twarz króliczka z wypełnieniem pełnym">
            <a:extLst>
              <a:ext uri="{FF2B5EF4-FFF2-40B4-BE49-F238E27FC236}">
                <a16:creationId xmlns:a16="http://schemas.microsoft.com/office/drawing/2014/main" xmlns="" id="{19969D83-2EA4-4D61-97A7-401CB45653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804278" y="3419038"/>
            <a:ext cx="1584905" cy="1789312"/>
          </a:xfrm>
          <a:prstGeom prst="rect">
            <a:avLst/>
          </a:prstGeom>
        </p:spPr>
      </p:pic>
      <p:pic>
        <p:nvPicPr>
          <p:cNvPr id="11" name="Obraz 10" descr="Obraz zawierający kolorowy, kilka&#10;&#10;Opis wygenerowany automatycznie">
            <a:extLst>
              <a:ext uri="{FF2B5EF4-FFF2-40B4-BE49-F238E27FC236}">
                <a16:creationId xmlns:a16="http://schemas.microsoft.com/office/drawing/2014/main" xmlns="" id="{66DF61ED-4D27-4CE6-8DA4-F8E3F9A9D0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864" y="4011643"/>
            <a:ext cx="3168803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188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869">
        <p:split orient="vert"/>
      </p:transition>
    </mc:Choice>
    <mc:Fallback>
      <p:transition spd="slow" advTm="7869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11CA759-A186-4207-B465-2EB4C79FC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Karyntia : wspólne niesienie krzyża w </a:t>
            </a:r>
            <a:r>
              <a:rPr lang="pl-PL" dirty="0" err="1"/>
              <a:t>tresdorf</a:t>
            </a:r>
            <a:r>
              <a:rPr lang="pl-PL" dirty="0"/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1A970D0-7248-4035-8C1A-1BD98E3CB3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pl-PL" sz="2600" dirty="0"/>
          </a:p>
          <a:p>
            <a:r>
              <a:rPr lang="pl-PL" sz="2600" dirty="0"/>
              <a:t>W krótkich słowach, ale za to przy sporej dawce emocji w </a:t>
            </a:r>
            <a:r>
              <a:rPr lang="pl-PL" sz="2600" dirty="0" err="1"/>
              <a:t>Tresdorf</a:t>
            </a:r>
            <a:r>
              <a:rPr lang="pl-PL" sz="2600" dirty="0"/>
              <a:t> w Karyntii wystawiane są co roku misteria pasyjne.</a:t>
            </a:r>
          </a:p>
          <a:p>
            <a:endParaRPr lang="pl-PL" sz="2600" dirty="0"/>
          </a:p>
          <a:p>
            <a:r>
              <a:rPr lang="pl-PL" sz="2600" dirty="0"/>
              <a:t>W rolach głównych: Chrystus, Piłat, Herod, Szymon z Cyreny, Judasz i Archanioł Gabriel. Aktorzy amatorzy przedstawiają historię cierpienia Chrystusa z punktu widzenia ludności wiejskiej tamtego okresu. Przedstawienie rozpoczyna się w Wielki Czwartek, kiedy wszyscy uczestnicy spotykają się przy „</a:t>
            </a:r>
            <a:r>
              <a:rPr lang="pl-PL" sz="2600" dirty="0" err="1"/>
              <a:t>Krassnigmühle</a:t>
            </a:r>
            <a:r>
              <a:rPr lang="pl-PL" sz="2600" dirty="0"/>
              <a:t>“. Stamtąd przechodzi się do kościoła św. Ulricha, który jako najwyższy punkt wioski pełni rolę Góry Oliwnej. Jezus dociera tam ze swoimi trzema uczniami i zostaje zdradzony przez Judasza. Następnie zostaje aresztowany przez strażników Piłata i Heroda. Po wydaniu wyroku, wychłostaniu i ukoronowaniu cierniem grupa przemieszcza się z powrotem do miejsca początkowego.</a:t>
            </a:r>
          </a:p>
          <a:p>
            <a:endParaRPr lang="pl-PL" sz="2600" dirty="0"/>
          </a:p>
          <a:p>
            <a:r>
              <a:rPr lang="pl-PL" sz="2600" dirty="0"/>
              <a:t>W Wielki Piątek Chrystus niesie drewniany krzyż i razem z towarzyszącym pochodem udaje się do kościoła, gdzie przez kwadrans oddaje się modlitwie. Misteria pasyjne według legendy mają swój początek w składaniu ślubów, które miały uchronić wieś przed powodzią czy zarazą. Swoją prostotą i niemymi gestami co roku poruszają liczną grupę widzów.</a:t>
            </a:r>
          </a:p>
          <a:p>
            <a:endParaRPr lang="pl-PL" sz="2600" dirty="0"/>
          </a:p>
          <a:p>
            <a:r>
              <a:rPr lang="pl-PL" dirty="0"/>
              <a:t>Wielkanoc w Karyntii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71EF3DB4-1E35-4C34-98B3-938455DDDF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3788" y="2152205"/>
            <a:ext cx="5094287" cy="357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1566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3413">
        <p14:reveal/>
      </p:transition>
    </mc:Choice>
    <mc:Fallback>
      <p:transition spd="slow" advTm="3413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45AD12-A14D-4FAD-A625-B2C3608F9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Salzburska Pieśń o Górze Oliwnej i cierpieniu Chrystusa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58F0FA8-97B2-4238-8087-B9A0F802009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„Strzeżcie się swego Pana i słuchajcie jak zegar wybija godzinę ósmą” to pieśń, która rozbrzmiewa każdego roku w Wielki Czwartek i Wielki Piątek w </a:t>
            </a:r>
            <a:r>
              <a:rPr lang="pl-PL" dirty="0" err="1"/>
              <a:t>Großarl</a:t>
            </a:r>
            <a:r>
              <a:rPr lang="pl-PL" dirty="0"/>
              <a:t> i jest śpiewana co godzinę do 4.00 nad ranem.</a:t>
            </a:r>
          </a:p>
          <a:p>
            <a:endParaRPr lang="pl-PL" dirty="0"/>
          </a:p>
          <a:p>
            <a:r>
              <a:rPr lang="pl-PL" dirty="0"/>
              <a:t>Podczas „Pieśni o Górze Oliwnej i cierpieniu Chrystusa” śpiewacy razem ze słuchaczami prowadzą nocne warty i podnoszą głos przy kolejnych stacjach, zaczynając od kościoła w dół wioski aż do Urzędu Gminy. W Wielki Czwartek miejscowi gospodarze śpiewają o cierpieniu Chrystusa na Górze Oliwnej. W Wielki Piątek natomiast „chłopi”, a więc mieszkańcy </a:t>
            </a:r>
            <a:r>
              <a:rPr lang="pl-PL" dirty="0" err="1"/>
              <a:t>Großarl</a:t>
            </a:r>
            <a:r>
              <a:rPr lang="pl-PL" dirty="0"/>
              <a:t>, śpiewem opowiadają o wydarzeniach po śmierci Chrystusa na krzyżu i ogłaszają jego zmartwychwstanie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9E411DFC-0513-4620-BC94-5FC8E31327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3788" y="2152205"/>
            <a:ext cx="5094287" cy="357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1599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3920">
        <p14:reveal/>
      </p:transition>
    </mc:Choice>
    <mc:Fallback>
      <p:transition spd="slow" advTm="392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589C544-CFB6-459F-88F9-69DF73280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1498" cy="12678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400"/>
              <a:t>Wielkanoc w szwajcari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657B1D1-07D7-4E49-961F-3CC7CCBE66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7" y="2096063"/>
            <a:ext cx="3361498" cy="402851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000"/>
              <a:t>Na szczególną uwagę zasługuje wyjątkowe wydarzenie związane z Triduum. W kantonie Ticino, w miejscowości Mendrisio odbywa się co roku w Wielki Czwartek i Wielki Piątek tradycyjny marsz – inscenizacja drogi Chrystusa na Kalwarię. Aktorzy przebrani w stroje z epoki starożytnej i towarzysząca im gawiedź tak doskonale i emocjonalnie oddają atmosferę tamtego wydarzenia, że inscenizacja ta przyciąga setki turystów z całego świata. Będąc w czasie świąt w Szwajcarii, nie można tego wydarzenia przegapić.</a:t>
            </a:r>
          </a:p>
          <a:p>
            <a:pPr>
              <a:lnSpc>
                <a:spcPct val="110000"/>
              </a:lnSpc>
            </a:pPr>
            <a:endParaRPr lang="en-US" sz="1000"/>
          </a:p>
          <a:p>
            <a:pPr>
              <a:lnSpc>
                <a:spcPct val="110000"/>
              </a:lnSpc>
            </a:pPr>
            <a:r>
              <a:rPr lang="en-US" sz="1000"/>
              <a:t>Przyjrzyjmy się jednak codziennemu w tym czasie świętowaniu Szwajcarów, którzy niemal dokładnie dzielą się po połowie na katolików i protestantów. Wydawać by się mogło, że tradycja, zwyczaje i obyczaje w krajach o podobnej strukturze wyznań (Niemcy, Austria) są podobne. Jednak w przypadku Szwajcarii, nasuwa się myśl, że są one bardziej dostojne, eleganckie, własnoręcznie dopracowane, a przy tym bardzo radosne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1007713-5891-46A9-BACA-FAD760FE2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8793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4BB6AA7-7EAD-4D3B-9335-B6E8BD7E68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3972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1EDE670B-21D2-4CEC-BB94-460508F75F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70931" y="1262936"/>
            <a:ext cx="5895257" cy="436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744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4007">
        <p14:reveal/>
      </p:transition>
    </mc:Choice>
    <mc:Fallback>
      <p:transition spd="slow" advTm="4007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F4605BD-46E0-47BB-AAA8-C6CCC92D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Tradycje Świąt Wielkiej Nocy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BACB67E-A13E-4AA5-AAB2-19570A054A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/>
              <a:t>Szwajcarzy z dystansem odnoszą się do wszechobecnej komercji. Choć wszystko jest w sklepach, przygotowują się do wielkanocnego świętowania w domowym zaciszu . Zaczynają świętować już w Wielki Czwartek, nazywany czasami Zielonym Czwartkiem, podobnie jak w Niemczech i Austrii. Ale w Niemczech wyrazem tego dnia jest cała masa kupionych w sklepie zielonych wydmuszek z jajek, które wiesza się wszędzie, gdzie się da w ogrodzie lub w mieszkaniu powiesić. Austriacy oprócz zielonych potraw ubierają coś zielonego, a Szwajcarzy robią obiad “na zielono”. Na stole dominują potrawy z zielonych warzyw i owoców. Mięso nie jest wskazane, podobnie jak w Wielki Piątek, który jest wolny od pracy oraz w sobotę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44102735-47B0-43B2-93FB-074AE424D6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403" y="2088320"/>
            <a:ext cx="5094154" cy="3187066"/>
          </a:xfrm>
        </p:spPr>
        <p:txBody>
          <a:bodyPr>
            <a:normAutofit fontScale="70000" lnSpcReduction="20000"/>
          </a:bodyPr>
          <a:lstStyle/>
          <a:p>
            <a:r>
              <a:rPr lang="pl-PL" dirty="0"/>
              <a:t>Bardzo istotnym elementem świąt są pisanki. W przypadku Szwajcarów wkładają oni bardzo dużo pracy i poświęcają sporo czasu na ich przygotowanie. Najpierw je gotują na twardo, malują na różne kolory i ozdabiają (poprzez wyskrobanie) najróżniejszymi wzorami, od geometrycznych, kwiatowych, po postacie religijne. To zadanie wymaga nie tylko umiejętności i precyzji, ale i czasu. Pisanki to prawdziwe arcydzieła sztuki. Układa się je w koszyczkach, ale nie ma zwyczaju ich święcenia, tzw.  “święconki”. Jaja służą do innych celów. Wkłada się je do ozdoby w koszyczkach, uzupełniając jego zawartość jajkami czekoladowymi wraz z czekoladowym zajączkiem i drobnymi prezentami. Następnie chowa się je w zaroślach ogrodu lub zakamarkach mieszkania.</a:t>
            </a:r>
          </a:p>
        </p:txBody>
      </p:sp>
    </p:spTree>
    <p:extLst>
      <p:ext uri="{BB962C8B-B14F-4D97-AF65-F5344CB8AC3E}">
        <p14:creationId xmlns:p14="http://schemas.microsoft.com/office/powerpoint/2010/main" xmlns="" val="3270318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1368">
        <p14:reveal/>
      </p:transition>
    </mc:Choice>
    <mc:Fallback>
      <p:transition spd="slow" advTm="1368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0EB396E-8EC3-4EF6-A8C4-A62A9782B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1498" cy="12678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400"/>
              <a:t>Obiad świąteczny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6BC8052-D75C-4AC0-9904-76B5CB40A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7" y="2096063"/>
            <a:ext cx="3361498" cy="4028512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/>
              <a:t>Obiad wielkanocny jest szczególnie uroczysty. Dominuje na nim jagnięcina, przygotowana przez gospodynię domu na różne, jej tylko znane sposoby. Podobnie jak zupa na bazie topionego sera. Wszystko to “tonie” w sałatkowej zieleninie. A na deser są torty: orzechowe, czekoladowe lub owocowe. W tradycyjnym domu szwajcarskim nie przynosi się gotowych dań w pudełkach, jak to chętnie czynią Niemcy. W tak wielkie święto, jakim jest Wielkanoc, wszystko musi być do perfekcji dopracowane, także świąteczny obiad.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1007713-5891-46A9-BACA-FAD760FE2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8793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4BB6AA7-7EAD-4D3B-9335-B6E8BD7E68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3972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25B23611-D77A-4533-AC8C-95611E9B69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70931" y="1233460"/>
            <a:ext cx="5895257" cy="442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601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4413">
        <p14:reveal/>
      </p:transition>
    </mc:Choice>
    <mc:Fallback>
      <p:transition spd="slow" advTm="4413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A0F8391-0E87-425E-BE2D-9C8F2B5D5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Zwänzgerle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658C3FB4-B2E9-4C04-BEE6-5BB302AF1D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W świąteczny Poniedziałek Szwajcarzy w kantonach, w których przeważają protestanci, już idą do pracy, a w kantonach, gdzie większość jest wyznania katolickiego nadal świętują. Ale Śmigus Dyngus jest im nieznany. Za to całymi rodzinami wyruszają na spacer wystrojeni w swoje wspaniałe regionalne stroje. Dzieci, podobnie ubrane, niosą swoje koszyczki z pisankami i pytają napotkanych dorosłych: </a:t>
            </a:r>
            <a:r>
              <a:rPr lang="pl-PL" dirty="0" err="1"/>
              <a:t>Tüend</a:t>
            </a:r>
            <a:r>
              <a:rPr lang="pl-PL" dirty="0"/>
              <a:t> Si au </a:t>
            </a:r>
            <a:r>
              <a:rPr lang="pl-PL" dirty="0" err="1"/>
              <a:t>Zwänzgerle</a:t>
            </a:r>
            <a:r>
              <a:rPr lang="pl-PL" dirty="0"/>
              <a:t>?! – czyli czy zagra Pan/Pani ze mną w </a:t>
            </a:r>
            <a:r>
              <a:rPr lang="pl-PL" dirty="0" err="1"/>
              <a:t>Zwänzgerle</a:t>
            </a:r>
            <a:r>
              <a:rPr lang="pl-PL" dirty="0"/>
              <a:t>? Cóż to to za gra?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046DFBA8-658F-4A59-A575-CC5EAC7BD34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To wywodząca się z bardzo starej tradycji (z XVII w.) gra z jajkiem. Jest najbardziej popularna w Zurichu. Mieszkańcy spotykają się specjalnie w tym celu na </a:t>
            </a:r>
            <a:r>
              <a:rPr lang="pl-PL" dirty="0" err="1"/>
              <a:t>Rüdenplatz</a:t>
            </a:r>
            <a:r>
              <a:rPr lang="pl-PL" dirty="0"/>
              <a:t> w Zurichu. Gra polega na tym, że dorośli rzucają drobną monetą (na ogół 20 centymów, stąd nazwa gry) w jajka. Jeśli nie trafią, tracą monetę, a dziecku pęcznieje skarbonka. Trafić tak, aby moneta wbiła się w jajko – nie jest łatwo, ale Szwajcarzy nawet się o to nie starają, aby nie psuć zabawy dzieciom. Już wychodząc z domu napełniają portmonetki i kieszenie drobnymi monetami, które przeznaczają na straty. A jeśli przez przypadek zdarzy się, że ktoś trafi i moneta wbije się w jajko, przysługuje mu prawo zatrzymania monety oraz zjedzenia jajka. Dziecko traci i monetę, i koszyczek z jajkami. Na płacz dziecka reagują natychmiast solidarnie dorośli, bo jak tak można zrobić! Rzucać nie umie? To po co gra? I zawsze coś wymyślą, żeby dziecko dalej grało.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17AC6965-F419-4276-8663-62961DC03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3" y="4038598"/>
            <a:ext cx="2857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47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3920">
        <p14:reveal/>
      </p:transition>
    </mc:Choice>
    <mc:Fallback>
      <p:transition spd="slow" advTm="392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2AF7ED1-7C01-45CB-8A5E-B39530DE4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Liechtenstei</a:t>
            </a:r>
            <a:r>
              <a:rPr lang="pl-PL" dirty="0"/>
              <a:t>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51B8469-23FA-43BD-A30C-4110A33C9E9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Zwyczaj ten przetrwał do dziś i można spotkać kolędników w święto Trzech Króli. Na Wielkanoc podobnie jak w innych państwach główne dekoracje stanowią kolorowe pisanki i zające. Jednym z najważniejszych okresów w roku jest karnawał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xmlns="" id="{47773689-6FB7-4A34-879D-DAC3AB575E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2531" y="2120106"/>
            <a:ext cx="48768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80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4615">
        <p14:reveal/>
      </p:transition>
    </mc:Choice>
    <mc:Fallback>
      <p:transition spd="slow" advTm="4615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B526328-964E-43C8-B041-0490DAB67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Wielki czwartek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EB341A10-40CC-462F-AF21-6F72B9E59E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/>
              <a:t>Liechtenstein ma własną tradycję obchodzi Wielki Czwartek przed Wielkanocą. Dotyczy to głównie młodych mężczyzn. Młodzi ludzie już od lat zbierają drewniane korki do wina, z których czwartek przed Wielkanocą ogniska. Gdy ogień spala się, chłopcy rozmaz nawzajem twarz sadzą. Uważa się, że sadza daje im szczęście i siłę. Czasami „pod ręką” i inne dziewczyny, ale nie plami i tworzyć wesołości. Chłopaki powinny zwabić piękności z domowej kuchni w porze lunchu, w tym momencie ktoś kradnie garnek z pieca. Oczywiście, lunch jada się, gdyby okazało się smaczne, gospodyni wróciła pusty garnek z buta - znak wdzięczności i szacunku.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6BF0F787-617F-4072-85B0-EF1A11A110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44494" y="2510631"/>
            <a:ext cx="39528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6264459"/>
      </p:ext>
    </p:extLst>
  </p:cSld>
  <p:clrMapOvr>
    <a:masterClrMapping/>
  </p:clrMapOvr>
  <p:transition spd="slow" advTm="3784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0614199-D966-421E-BBE1-684B1699C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Dziekuje</a:t>
            </a:r>
            <a:r>
              <a:rPr lang="pl-PL" dirty="0"/>
              <a:t> za uwagę!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E23F7B04-413B-43B2-AD31-5324430922F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8945" y="2087563"/>
            <a:ext cx="4676309" cy="3703637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7B20F70E-5DAC-4F0E-BF4D-7319B9DF54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51840" y="2087563"/>
            <a:ext cx="4938182" cy="370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9153094"/>
      </p:ext>
    </p:extLst>
  </p:cSld>
  <p:clrMapOvr>
    <a:masterClrMapping/>
  </p:clrMapOvr>
  <p:transition spd="slow" advTm="5391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59B9C57-30AC-4201-AFA2-333B53EF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1498" cy="12678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200" dirty="0" err="1">
                <a:solidFill>
                  <a:srgbClr val="FFFF00"/>
                </a:solidFill>
              </a:rPr>
              <a:t>Wielkanoc</a:t>
            </a:r>
            <a:r>
              <a:rPr lang="en-US" sz="3200" dirty="0">
                <a:solidFill>
                  <a:srgbClr val="FFFF00"/>
                </a:solidFill>
              </a:rPr>
              <a:t> w </a:t>
            </a:r>
            <a:r>
              <a:rPr lang="en-US" sz="3200" dirty="0" err="1">
                <a:solidFill>
                  <a:srgbClr val="FFFF00"/>
                </a:solidFill>
              </a:rPr>
              <a:t>Niemczech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2CBC457-D1DD-4208-A90C-A5AEAC7164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467" y="2096063"/>
            <a:ext cx="3361498" cy="4028512"/>
          </a:xfrm>
        </p:spPr>
        <p:txBody>
          <a:bodyPr vert="horz" lIns="91440" tIns="45720" rIns="91440" bIns="45720" rtlCol="0">
            <a:normAutofit/>
          </a:bodyPr>
          <a:lstStyle/>
          <a:p>
            <a:pPr marL="0">
              <a:lnSpc>
                <a:spcPct val="110000"/>
              </a:lnSpc>
            </a:pPr>
            <a:r>
              <a:rPr lang="en-US" sz="1400" dirty="0"/>
              <a:t> </a:t>
            </a:r>
          </a:p>
          <a:p>
            <a:pPr>
              <a:lnSpc>
                <a:spcPct val="110000"/>
              </a:lnSpc>
            </a:pPr>
            <a:r>
              <a:rPr lang="en-US" sz="1400" dirty="0" err="1"/>
              <a:t>Długi</a:t>
            </a:r>
            <a:r>
              <a:rPr lang="en-US" sz="1400" dirty="0"/>
              <a:t> weekend</a:t>
            </a:r>
          </a:p>
          <a:p>
            <a:pPr>
              <a:lnSpc>
                <a:spcPct val="110000"/>
              </a:lnSpc>
            </a:pPr>
            <a:r>
              <a:rPr lang="en-US" sz="1400" dirty="0" err="1"/>
              <a:t>Niemcy</a:t>
            </a:r>
            <a:r>
              <a:rPr lang="en-US" sz="1400" dirty="0"/>
              <a:t> </a:t>
            </a:r>
            <a:r>
              <a:rPr lang="en-US" sz="1400" dirty="0" err="1"/>
              <a:t>cieszą</a:t>
            </a:r>
            <a:r>
              <a:rPr lang="en-US" sz="1400" dirty="0"/>
              <a:t> </a:t>
            </a:r>
            <a:r>
              <a:rPr lang="en-US" sz="1400" dirty="0" err="1"/>
              <a:t>się</a:t>
            </a:r>
            <a:r>
              <a:rPr lang="en-US" sz="1400" dirty="0"/>
              <a:t> </a:t>
            </a:r>
            <a:r>
              <a:rPr lang="en-US" sz="1400" dirty="0" err="1"/>
              <a:t>długim</a:t>
            </a:r>
            <a:r>
              <a:rPr lang="en-US" sz="1400" dirty="0"/>
              <a:t> </a:t>
            </a:r>
            <a:r>
              <a:rPr lang="en-US" sz="1400" dirty="0" err="1"/>
              <a:t>weekendem</a:t>
            </a:r>
            <a:r>
              <a:rPr lang="en-US" sz="1400" dirty="0"/>
              <a:t> </a:t>
            </a:r>
            <a:r>
              <a:rPr lang="en-US" sz="1400" dirty="0" err="1"/>
              <a:t>wielkanocnym</a:t>
            </a:r>
            <a:r>
              <a:rPr lang="en-US" sz="1400" dirty="0"/>
              <a:t>, </a:t>
            </a:r>
            <a:r>
              <a:rPr lang="en-US" sz="1400" dirty="0" err="1"/>
              <a:t>rozpoczynającym</a:t>
            </a:r>
            <a:r>
              <a:rPr lang="en-US" sz="1400" dirty="0"/>
              <a:t> </a:t>
            </a:r>
            <a:r>
              <a:rPr lang="en-US" sz="1400" dirty="0" err="1"/>
              <a:t>się</a:t>
            </a:r>
            <a:r>
              <a:rPr lang="en-US" sz="1400" dirty="0"/>
              <a:t> w </a:t>
            </a:r>
            <a:r>
              <a:rPr lang="en-US" sz="1400" dirty="0" err="1"/>
              <a:t>Wielki</a:t>
            </a:r>
            <a:r>
              <a:rPr lang="en-US" sz="1400" dirty="0"/>
              <a:t> </a:t>
            </a:r>
            <a:r>
              <a:rPr lang="en-US" sz="1400" dirty="0" err="1"/>
              <a:t>Piątek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trwającym</a:t>
            </a:r>
            <a:r>
              <a:rPr lang="en-US" sz="1400" dirty="0"/>
              <a:t> do </a:t>
            </a:r>
            <a:r>
              <a:rPr lang="en-US" sz="1400" dirty="0" err="1"/>
              <a:t>Poniedziałku</a:t>
            </a:r>
            <a:r>
              <a:rPr lang="en-US" sz="1400" dirty="0"/>
              <a:t> </a:t>
            </a:r>
            <a:r>
              <a:rPr lang="en-US" sz="1400" dirty="0" err="1"/>
              <a:t>Wielkanocnego</a:t>
            </a:r>
            <a:r>
              <a:rPr lang="en-US" sz="1400" dirty="0"/>
              <a:t>. </a:t>
            </a:r>
            <a:r>
              <a:rPr lang="en-US" sz="1400" dirty="0" err="1"/>
              <a:t>Wszystkie</a:t>
            </a:r>
            <a:r>
              <a:rPr lang="en-US" sz="1400" dirty="0"/>
              <a:t> </a:t>
            </a:r>
            <a:r>
              <a:rPr lang="en-US" sz="1400" dirty="0" err="1"/>
              <a:t>te</a:t>
            </a:r>
            <a:r>
              <a:rPr lang="en-US" sz="1400" dirty="0"/>
              <a:t> </a:t>
            </a:r>
            <a:r>
              <a:rPr lang="en-US" sz="1400" dirty="0" err="1"/>
              <a:t>dni</a:t>
            </a:r>
            <a:r>
              <a:rPr lang="en-US" sz="1400" dirty="0"/>
              <a:t> </a:t>
            </a:r>
            <a:r>
              <a:rPr lang="en-US" sz="1400" dirty="0" err="1"/>
              <a:t>są</a:t>
            </a:r>
            <a:r>
              <a:rPr lang="en-US" sz="1400" dirty="0"/>
              <a:t> </a:t>
            </a:r>
            <a:r>
              <a:rPr lang="en-US" sz="1400" dirty="0" err="1"/>
              <a:t>dla</a:t>
            </a:r>
            <a:r>
              <a:rPr lang="en-US" sz="1400" dirty="0"/>
              <a:t> </a:t>
            </a:r>
            <a:r>
              <a:rPr lang="en-US" sz="1400" dirty="0" err="1"/>
              <a:t>Niemców</a:t>
            </a:r>
            <a:r>
              <a:rPr lang="en-US" sz="1400" dirty="0"/>
              <a:t> </a:t>
            </a:r>
            <a:r>
              <a:rPr lang="en-US" sz="1400" dirty="0" err="1"/>
              <a:t>świętami</a:t>
            </a:r>
            <a:r>
              <a:rPr lang="en-US" sz="1400" dirty="0"/>
              <a:t> </a:t>
            </a:r>
            <a:r>
              <a:rPr lang="en-US" sz="1400" dirty="0" err="1"/>
              <a:t>państwowymi</a:t>
            </a:r>
            <a:r>
              <a:rPr lang="en-US" sz="1400" dirty="0"/>
              <a:t>. </a:t>
            </a:r>
            <a:r>
              <a:rPr lang="en-US" sz="1400" dirty="0" err="1"/>
              <a:t>Oznacza</a:t>
            </a:r>
            <a:r>
              <a:rPr lang="en-US" sz="1400" dirty="0"/>
              <a:t> to, </a:t>
            </a:r>
            <a:r>
              <a:rPr lang="en-US" sz="1400" dirty="0" err="1"/>
              <a:t>że</a:t>
            </a:r>
            <a:r>
              <a:rPr lang="en-US" sz="1400" dirty="0"/>
              <a:t> </a:t>
            </a:r>
            <a:r>
              <a:rPr lang="en-US" sz="1400" dirty="0" err="1"/>
              <a:t>sklepy</a:t>
            </a:r>
            <a:r>
              <a:rPr lang="en-US" sz="1400" dirty="0"/>
              <a:t>, </a:t>
            </a:r>
            <a:r>
              <a:rPr lang="en-US" sz="1400" dirty="0" err="1"/>
              <a:t>banki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biura</a:t>
            </a:r>
            <a:r>
              <a:rPr lang="en-US" sz="1400" dirty="0"/>
              <a:t> </a:t>
            </a:r>
            <a:r>
              <a:rPr lang="en-US" sz="1400" dirty="0" err="1"/>
              <a:t>są</a:t>
            </a:r>
            <a:r>
              <a:rPr lang="en-US" sz="1400" dirty="0"/>
              <a:t> </a:t>
            </a:r>
            <a:r>
              <a:rPr lang="en-US" sz="1400" dirty="0" err="1"/>
              <a:t>zamknięte</a:t>
            </a:r>
            <a:r>
              <a:rPr lang="en-US" sz="1400" dirty="0"/>
              <a:t>, transport </a:t>
            </a:r>
            <a:r>
              <a:rPr lang="en-US" sz="1400" dirty="0" err="1"/>
              <a:t>publiczny</a:t>
            </a:r>
            <a:r>
              <a:rPr lang="en-US" sz="1400" dirty="0"/>
              <a:t> </a:t>
            </a:r>
            <a:r>
              <a:rPr lang="en-US" sz="1400" dirty="0" err="1"/>
              <a:t>działa</a:t>
            </a:r>
            <a:r>
              <a:rPr lang="en-US" sz="1400" dirty="0"/>
              <a:t> w </a:t>
            </a:r>
            <a:r>
              <a:rPr lang="en-US" sz="1400" dirty="0" err="1"/>
              <a:t>ograniczonym</a:t>
            </a:r>
            <a:r>
              <a:rPr lang="en-US" sz="1400" dirty="0"/>
              <a:t> </a:t>
            </a:r>
            <a:r>
              <a:rPr lang="en-US" sz="1400" dirty="0" err="1"/>
              <a:t>harmonogramie</a:t>
            </a:r>
            <a:r>
              <a:rPr lang="en-US" sz="1400" dirty="0"/>
              <a:t> </a:t>
            </a:r>
            <a:r>
              <a:rPr lang="en-US" sz="1400" dirty="0" err="1"/>
              <a:t>wakacyjnym</a:t>
            </a:r>
            <a:r>
              <a:rPr lang="en-US" sz="1400" dirty="0"/>
              <a:t>, </a:t>
            </a:r>
            <a:r>
              <a:rPr lang="en-US" sz="1400" dirty="0" err="1"/>
              <a:t>szkoły</a:t>
            </a:r>
            <a:r>
              <a:rPr lang="en-US" sz="1400" dirty="0"/>
              <a:t> </a:t>
            </a:r>
            <a:r>
              <a:rPr lang="en-US" sz="1400" dirty="0" err="1"/>
              <a:t>niemieckie</a:t>
            </a:r>
            <a:r>
              <a:rPr lang="en-US" sz="1400" dirty="0"/>
              <a:t> </a:t>
            </a:r>
            <a:r>
              <a:rPr lang="en-US" sz="1400" dirty="0" err="1"/>
              <a:t>są</a:t>
            </a:r>
            <a:r>
              <a:rPr lang="en-US" sz="1400" dirty="0"/>
              <a:t> </a:t>
            </a:r>
            <a:r>
              <a:rPr lang="en-US" sz="1400" dirty="0" err="1"/>
              <a:t>zamknięte</a:t>
            </a:r>
            <a:r>
              <a:rPr lang="en-US" sz="1400" dirty="0"/>
              <a:t>, a </a:t>
            </a:r>
            <a:r>
              <a:rPr lang="en-US" sz="1400" dirty="0" err="1"/>
              <a:t>wielu</a:t>
            </a:r>
            <a:r>
              <a:rPr lang="en-US" sz="1400" dirty="0"/>
              <a:t> </a:t>
            </a:r>
            <a:r>
              <a:rPr lang="en-US" sz="1400" dirty="0" err="1"/>
              <a:t>Niemców</a:t>
            </a:r>
            <a:r>
              <a:rPr lang="en-US" sz="1400" dirty="0"/>
              <a:t> w </a:t>
            </a:r>
            <a:r>
              <a:rPr lang="en-US" sz="1400" dirty="0" err="1"/>
              <a:t>tym</a:t>
            </a:r>
            <a:r>
              <a:rPr lang="en-US" sz="1400" dirty="0"/>
              <a:t> </a:t>
            </a:r>
            <a:r>
              <a:rPr lang="en-US" sz="1400" dirty="0" err="1"/>
              <a:t>czasie</a:t>
            </a:r>
            <a:r>
              <a:rPr lang="en-US" sz="1400" dirty="0"/>
              <a:t> </a:t>
            </a:r>
            <a:r>
              <a:rPr lang="en-US" sz="1400" dirty="0" err="1"/>
              <a:t>podróżuje</a:t>
            </a:r>
            <a:r>
              <a:rPr lang="en-US" sz="1400" dirty="0"/>
              <a:t> do </a:t>
            </a:r>
            <a:r>
              <a:rPr lang="en-US" sz="1400" dirty="0" err="1"/>
              <a:t>krewnych</a:t>
            </a:r>
            <a:r>
              <a:rPr lang="pl-PL" sz="1400" dirty="0"/>
              <a:t>,</a:t>
            </a:r>
            <a:endParaRPr lang="en-US" sz="1400" dirty="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xmlns="" id="{B1007713-5891-46A9-BACA-FAD760FE2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58793" y="733425"/>
            <a:ext cx="6696075" cy="5391150"/>
          </a:xfrm>
          <a:prstGeom prst="rect">
            <a:avLst/>
          </a:prstGeom>
          <a:solidFill>
            <a:schemeClr val="bg2">
              <a:lumMod val="75000"/>
            </a:scheme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4BB6AA7-7EAD-4D3B-9335-B6E8BD7E68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23972" y="799817"/>
            <a:ext cx="6565717" cy="5258367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 descr="Obraz zawierający tekst&#10;&#10;Opis wygenerowany automatycznie">
            <a:extLst>
              <a:ext uri="{FF2B5EF4-FFF2-40B4-BE49-F238E27FC236}">
                <a16:creationId xmlns:a16="http://schemas.microsoft.com/office/drawing/2014/main" xmlns="" id="{9B701304-9395-4ADB-A23E-B533F84CED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0931" y="1476639"/>
            <a:ext cx="5895257" cy="39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75773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4604">
        <p14:reveal/>
      </p:transition>
    </mc:Choice>
    <mc:Fallback>
      <p:transition spd="slow" advTm="4604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3214AA3-DBED-4A25-94EF-985156973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Wielki piątek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91F4F19-19A7-4D51-8ADC-CB667EDB7B2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pl-PL" dirty="0"/>
          </a:p>
          <a:p>
            <a:r>
              <a:rPr lang="pl-PL" dirty="0"/>
              <a:t>Wielki Piątek, podobnie jak w polskiej kulturze, symbolizuje w pewnym sensie prawowite rozpoczęcie okresu świąt wielkanocnych w Niemczech. Według Kościoła był to dzień śmierci Jezusa</a:t>
            </a:r>
          </a:p>
          <a:p>
            <a:r>
              <a:rPr lang="pl-PL" dirty="0"/>
              <a:t>na krzyżu. Ten dzień obywatele kraju zazwyczaj spędzają z rodziną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2C354442-BCC6-4189-A47E-019F575803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3788" y="2417065"/>
            <a:ext cx="5094287" cy="304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4631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5293">
        <p14:reveal/>
      </p:transition>
    </mc:Choice>
    <mc:Fallback>
      <p:transition spd="slow" advTm="529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B549211-58E1-4903-B2DF-5655C71B6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Sobota wielkanocna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2377DA9-13F8-4375-A016-BBE450465C8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/>
              <a:t>Dla niektórych osób sobota wielkanocna jest uważana za spokojny dzień, dzień oczekiwania. Mimo to, najbardziej polecaną aktywnością i miejscem, do którego warto się udać są Targi Wielkanocne, na których można znaleźć ręcznie wykonane Ozdoby na </a:t>
            </a:r>
            <a:r>
              <a:rPr lang="pl-PL" dirty="0" err="1"/>
              <a:t>Osterbaum</a:t>
            </a:r>
            <a:r>
              <a:rPr lang="pl-PL" dirty="0"/>
              <a:t> (Wielkanocne Drzewo) lub zabawne dekoracje do domu. Tradycją jest także rozpalanie ognisk, aby odpędzić ciemność zimy.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CFEB7386-C3AD-4FA0-A23D-5A168AABB0D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73788" y="2328844"/>
            <a:ext cx="5094287" cy="322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125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4771">
        <p14:reveal/>
      </p:transition>
    </mc:Choice>
    <mc:Fallback>
      <p:transition spd="slow" advTm="4771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CD40762-8FD6-45B2-ACC5-6A1B9B225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Niedziela wielkanocna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E9CFF8E-18BB-4B25-8762-C319657AC1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dirty="0"/>
              <a:t>Tradycja świąt wielkanocnych w Niemczech zakłada, że niektórzy chodzą do kościoła, a potem zbierają się przy wspólnym stole i posiłku. Głównymi potrawami są ziemniaki, warzywa i świeże sałatki. Deser jest często ciastem w kształcie jagnięciny, tartą owocową lub ciasteczkami w kształcie kwiatu lub jajka. Oczywiście dzień ten kojarzony jest z pisankami, czekoladkami i drobnymi prezentami dla dzieci, które czasami ukrywane są w koszu, a czasem w papierowym jajku </a:t>
            </a:r>
            <a:r>
              <a:rPr lang="pl-PL" dirty="0" err="1"/>
              <a:t>mache</a:t>
            </a:r>
            <a:endParaRPr lang="pl-PL" dirty="0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17257A81-AE51-4C3D-BFB7-B130E27937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2531" y="2382044"/>
            <a:ext cx="48768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4266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4146">
        <p14:reveal/>
      </p:transition>
    </mc:Choice>
    <mc:Fallback>
      <p:transition spd="slow" advTm="4146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82F4B72-B38E-4180-8E34-0E7122BFA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Poniedziałek wielkanocny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3CD5212-E7BF-4EE1-A627-0615858366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To dzień pamięci lub refleksji. W wielu regionach ludzie świętuję go w spokojny sposób – spacerując po parkach i innych miejscach, aby przypomnieć sobie spacer Jezusa na ukrzyżowanie.</a:t>
            </a:r>
          </a:p>
          <a:p>
            <a:r>
              <a:rPr lang="pl-PL" dirty="0"/>
              <a:t>Jeśli pozwala na to pogoda, ludzie zwykle chcą spędzić dzień na zewnątrz. Chodzą, wędrują, piknikują i ogólnie cieszą się przyrodą. Wiele społeczności organizuje wyścigi pisanek dla dzieci lub inne gry.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B57E5666-FD41-4467-AA11-EBB8E0B567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35807" y="2087563"/>
            <a:ext cx="4970248" cy="370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4345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5075">
        <p14:reveal/>
      </p:transition>
    </mc:Choice>
    <mc:Fallback>
      <p:transition spd="slow" advTm="5075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5F421B5-FFB9-4DE9-B915-B048199AA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Wielkanocne zwyczaje w </a:t>
            </a:r>
            <a:r>
              <a:rPr lang="pl-PL" dirty="0" err="1"/>
              <a:t>austri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29E3406-7F99-40EE-A206-46C5820100D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Austria to kraj kultury, kulinariów, zwyczajów i tradycji. Można zobaczyć to szczególnie w czasie Świąt Wielkanocnych. Każdy z austriackich regionów wyróżnia się innymi, typowymi cechami, a jarmarki wielkanocne pozwalają skosztować austriackiej kuchni.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3097988E-DFBF-450F-BB40-69D141E5E5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3788" y="2238547"/>
            <a:ext cx="5094287" cy="340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588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4583">
        <p14:reveal/>
      </p:transition>
    </mc:Choice>
    <mc:Fallback>
      <p:transition spd="slow" advTm="4583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FC1CE34-61EE-4494-8050-1B569CBDF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Styria: dni świętego ognia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FB4348B-363E-4B2B-9472-30333D6B0D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/>
              <a:t>W Wielką Sobotę, przed poświęceniem pokarmów, dzieci ze wschodniej Styrii jako „Posłannicy Świętego Ognia” spotykają się wcześnie rano w kościele i przynoszą żeliwne garnki, aby poświęconym ogniem zapalić zgorzeliny i własnoręcznie zebrane huby. Potem przenoszą jak najszybciej ogień z domu do domu.</a:t>
            </a:r>
          </a:p>
          <a:p>
            <a:endParaRPr lang="pl-PL" dirty="0"/>
          </a:p>
          <a:p>
            <a:r>
              <a:rPr lang="pl-PL" dirty="0"/>
              <a:t>Zwyczaj przekazywania święconego ognia pochodzi z czasów, kiedy nie było jeszcze zapałek czy zapalniczek. Ludzie nie mogli dopuścić do wygaśnięcia ognia, dlatego używali własnych żeliwnych garnków, aby ogień przetrwał całą noc. Tyko raz w roku, w Wielki Piątek, można było pozwolić na wygaśnięcie ognia. W Wielką Sobotę mieszkańcy wschodniej Styrii rozpalali ogień za pomocą „świętego ognia” z parafii. A tylko ci chłopcy, którzy jako pierwsi dotarli z ogniem do domu, otrzymywali podarunki.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848CDDEC-9266-412E-A66C-27A1F48C2D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3788" y="2152205"/>
            <a:ext cx="5094287" cy="357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824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4995">
        <p14:reveal/>
      </p:transition>
    </mc:Choice>
    <mc:Fallback>
      <p:transition spd="slow" advTm="4995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CE4639A-DA4A-4312-AD1D-F8A25DF9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Burgenland</a:t>
            </a:r>
            <a:r>
              <a:rPr lang="pl-PL" dirty="0"/>
              <a:t>: mieszkańcy </a:t>
            </a:r>
            <a:r>
              <a:rPr lang="pl-PL" dirty="0" err="1"/>
              <a:t>Stinatz</a:t>
            </a:r>
            <a:r>
              <a:rPr lang="pl-PL" dirty="0"/>
              <a:t> podziwiają jajka wielkanocne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B5B4AF02-577D-495E-936B-D985F2DB4D5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dirty="0"/>
              <a:t>Mieszkańcy </a:t>
            </a:r>
            <a:r>
              <a:rPr lang="pl-PL" dirty="0" err="1"/>
              <a:t>Stinatz</a:t>
            </a:r>
            <a:r>
              <a:rPr lang="pl-PL" dirty="0"/>
              <a:t> na południu </a:t>
            </a:r>
            <a:r>
              <a:rPr lang="pl-PL" dirty="0" err="1"/>
              <a:t>Burgenlandu</a:t>
            </a:r>
            <a:r>
              <a:rPr lang="pl-PL" dirty="0"/>
              <a:t> ozdabiają na Wielkanoc jajka wielkanocne filigranowymi grawerunkami.</a:t>
            </a:r>
          </a:p>
          <a:p>
            <a:endParaRPr lang="pl-PL" dirty="0"/>
          </a:p>
          <a:p>
            <a:r>
              <a:rPr lang="pl-PL" dirty="0"/>
              <a:t>Za pomocą ostrych noży, wydrapują piękne wzory w ufarbowanych jajkach. W tym celu malują skorupki specjalnymi farbami, które sprawiają, że stają się one bardziej wytrzymałe. Ta stara sztuka rzemieślnicza pochodzi od Chorwatów zamieszkałych w tym regionie i jest przekazywana już od ponad 100 lat. Początkowo kobiety ozdabiające jajka wielkanocne używały najczęściej pisanek zabarwionych na czerwono, fioletowo i czarno, w których wydrapywały tradycyjne ornamenty kwiatowe lub motywy religijne. Obecnie używanych jest więcej wielu kolorów i wykorzystywane są bardziej fantazyjne wzory. Mogą przekonać się o tym zwiedzający, którzy w czasie wielkanocnym przyjadą do południowej części </a:t>
            </a:r>
            <a:r>
              <a:rPr lang="pl-PL" dirty="0" err="1"/>
              <a:t>Burgenlandu</a:t>
            </a:r>
            <a:r>
              <a:rPr lang="pl-PL" dirty="0"/>
              <a:t>, aby podziwiać te małe dzieła sztuki.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DB254394-479D-401C-852A-D740B3425A5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3788" y="2152205"/>
            <a:ext cx="5094287" cy="357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9428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689">
        <p14:reveal/>
      </p:transition>
    </mc:Choice>
    <mc:Fallback>
      <p:transition spd="slow" advTm="689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TM04033921[[fn=Damaszek]]</Template>
  <TotalTime>76</TotalTime>
  <Words>1886</Words>
  <Application>Microsoft Office PowerPoint</Application>
  <PresentationFormat>Niestandardowy</PresentationFormat>
  <Paragraphs>57</Paragraphs>
  <Slides>18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Damask</vt:lpstr>
      <vt:lpstr>Zwyczaje Wielkanocne  krajach niemieckojęzycznych</vt:lpstr>
      <vt:lpstr>Wielkanoc w Niemczech </vt:lpstr>
      <vt:lpstr>Wielki piątek </vt:lpstr>
      <vt:lpstr>Sobota wielkanocna</vt:lpstr>
      <vt:lpstr>Niedziela wielkanocna</vt:lpstr>
      <vt:lpstr>Poniedziałek wielkanocny </vt:lpstr>
      <vt:lpstr>Wielkanocne zwyczaje w austri</vt:lpstr>
      <vt:lpstr>Styria: dni świętego ognia</vt:lpstr>
      <vt:lpstr>Burgenland: mieszkańcy Stinatz podziwiają jajka wielkanocne</vt:lpstr>
      <vt:lpstr>Karyntia : wspólne niesienie krzyża w tresdorf </vt:lpstr>
      <vt:lpstr>Salzburska Pieśń o Górze Oliwnej i cierpieniu Chrystusa</vt:lpstr>
      <vt:lpstr>Wielkanoc w szwajcari</vt:lpstr>
      <vt:lpstr>Tradycje Świąt Wielkiej Nocy</vt:lpstr>
      <vt:lpstr>Obiad świąteczny</vt:lpstr>
      <vt:lpstr>Zwänzgerle</vt:lpstr>
      <vt:lpstr>Liechtenstein</vt:lpstr>
      <vt:lpstr>Wielki czwartek</vt:lpstr>
      <vt:lpstr>Dziekuje za uwagę!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Zwyczaje Wielkanocne  krajach niemieckojęzycznych</dc:title>
  <dc:creator>kingaparafian8@gmail.com</dc:creator>
  <cp:lastModifiedBy>User</cp:lastModifiedBy>
  <cp:revision>9</cp:revision>
  <dcterms:created xsi:type="dcterms:W3CDTF">2021-03-18T14:05:04Z</dcterms:created>
  <dcterms:modified xsi:type="dcterms:W3CDTF">2021-03-30T11:08:34Z</dcterms:modified>
</cp:coreProperties>
</file>