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532CC-1194-BDAA-DBEF-D63E0123147C}" v="1" dt="2023-11-17T14:02:30.784"/>
    <p1510:client id="{23E29FE9-FD80-46D6-AD3A-379D2ED72C9D}" v="283" dt="2023-11-14T16:39:50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5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Plastikowe zabawkowe cyfry">
            <a:extLst>
              <a:ext uri="{FF2B5EF4-FFF2-40B4-BE49-F238E27FC236}">
                <a16:creationId xmlns:a16="http://schemas.microsoft.com/office/drawing/2014/main" id="{375FC130-1D30-610E-80F0-C6AFC9B8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385" b="534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 Light"/>
              </a:rPr>
              <a:t>Tabliczka mnożenia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"/>
              </a:rPr>
              <a:t>Nina </a:t>
            </a:r>
            <a:r>
              <a:rPr lang="pl-PL" dirty="0" err="1">
                <a:solidFill>
                  <a:srgbClr val="FFFFFF"/>
                </a:solidFill>
                <a:cs typeface="Calibri"/>
              </a:rPr>
              <a:t>Acman</a:t>
            </a:r>
            <a:r>
              <a:rPr lang="pl-PL" dirty="0">
                <a:solidFill>
                  <a:srgbClr val="FFFFFF"/>
                </a:solidFill>
                <a:cs typeface="Calibri"/>
              </a:rPr>
              <a:t> klasa 5a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Kolorowe obiekty szkoleń matematycznych">
            <a:extLst>
              <a:ext uri="{FF2B5EF4-FFF2-40B4-BE49-F238E27FC236}">
                <a16:creationId xmlns:a16="http://schemas.microsoft.com/office/drawing/2014/main" id="{1F779D3B-D63A-F671-F8A7-AC775A7A7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" r="315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2BB7EE36-DFEC-DCB2-F848-6F41BD16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cs typeface="Calibri Light"/>
              </a:rPr>
              <a:t>Kto i kiedy wynalazł tabliczkę mnożenia ?</a:t>
            </a:r>
            <a:endParaRPr lang="pl-PL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A4665B-A331-F4D9-46F8-E9228ACC5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To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właśnie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n-US" sz="1500" dirty="0" err="1">
                <a:solidFill>
                  <a:srgbClr val="040C28"/>
                </a:solidFill>
                <a:ea typeface="+mn-lt"/>
                <a:cs typeface="+mn-lt"/>
              </a:rPr>
              <a:t>Pitagoras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wymyślił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i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przygotował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tabliczkę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mnożenia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.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Dodatkowo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, w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wielu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krajach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- np. w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Rosji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na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tabliczkę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mnożenia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mówi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się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tabliczka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Pitagorasa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. Inni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uważają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ze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Tabliczka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mnożenia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pochodzi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z Chin, a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jej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wiek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określono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na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202124"/>
                </a:solidFill>
                <a:ea typeface="+mn-lt"/>
                <a:cs typeface="+mn-lt"/>
              </a:rPr>
              <a:t>ponad</a:t>
            </a:r>
            <a:r>
              <a:rPr lang="en-US" sz="1500" dirty="0">
                <a:solidFill>
                  <a:srgbClr val="202124"/>
                </a:solidFill>
                <a:ea typeface="+mn-lt"/>
                <a:cs typeface="+mn-lt"/>
              </a:rPr>
              <a:t> 2300 lat.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099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ld calculators illustration">
            <a:extLst>
              <a:ext uri="{FF2B5EF4-FFF2-40B4-BE49-F238E27FC236}">
                <a16:creationId xmlns:a16="http://schemas.microsoft.com/office/drawing/2014/main" id="{36310298-519A-926B-EB1C-C6FD541C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254706-B1A2-8E28-42FA-5F302D7A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cs typeface="Calibri Light"/>
              </a:rPr>
              <a:t>Dlaczego nie można mnożyć przez 0?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7FCB1D94-AF86-8344-C4B4-01A8B3002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Mnożenie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przez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zero?</a:t>
            </a:r>
            <a:br>
              <a:rPr lang="en-US" sz="3600" dirty="0">
                <a:ea typeface="+mn-lt"/>
                <a:cs typeface="+mn-lt"/>
              </a:rPr>
            </a:b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To </a:t>
            </a: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nie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żaden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pic!</a:t>
            </a:r>
            <a:br>
              <a:rPr lang="en-US" sz="3600" dirty="0">
                <a:ea typeface="+mn-lt"/>
                <a:cs typeface="+mn-lt"/>
              </a:rPr>
            </a:b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Wynikiem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jest </a:t>
            </a: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zawsze</a:t>
            </a:r>
            <a:br>
              <a:rPr lang="en-US" sz="3600" dirty="0">
                <a:ea typeface="+mn-lt"/>
                <a:cs typeface="+mn-lt"/>
              </a:rPr>
            </a:b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zwyczajne</a:t>
            </a:r>
            <a:r>
              <a:rPr lang="en-US" sz="36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333333"/>
                </a:solidFill>
                <a:ea typeface="+mn-lt"/>
                <a:cs typeface="+mn-lt"/>
              </a:rPr>
              <a:t>nic.</a:t>
            </a:r>
            <a:endParaRPr lang="en-US" sz="3600">
              <a:solidFill>
                <a:srgbClr val="333333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83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numery 3D w kolorze białym i pomarańczowym">
            <a:extLst>
              <a:ext uri="{FF2B5EF4-FFF2-40B4-BE49-F238E27FC236}">
                <a16:creationId xmlns:a16="http://schemas.microsoft.com/office/drawing/2014/main" id="{43701613-42B8-A50C-CD7D-838EF32C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3" r="111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A392E3-00C0-93ED-B53F-D99D8569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333333"/>
                </a:solidFill>
                <a:latin typeface="Calibri"/>
                <a:cs typeface="Calibri"/>
              </a:rPr>
              <a:t>Asocjacyjna właściwość mnożenia to...</a:t>
            </a:r>
          </a:p>
          <a:p>
            <a:endParaRPr lang="pl-PL" sz="4000" dirty="0">
              <a:cs typeface="Calibri Light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31115CB-78D4-ACF4-C9E6-36B60DEBC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dirty="0" err="1">
                <a:solidFill>
                  <a:srgbClr val="333333"/>
                </a:solidFill>
              </a:rPr>
              <a:t>Asocjacyjna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właściwość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mnożenia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oznacza</a:t>
            </a:r>
            <a:r>
              <a:rPr lang="en-US" sz="2300" dirty="0">
                <a:solidFill>
                  <a:srgbClr val="333333"/>
                </a:solidFill>
              </a:rPr>
              <a:t>, </a:t>
            </a:r>
            <a:r>
              <a:rPr lang="en-US" sz="2300" dirty="0" err="1">
                <a:solidFill>
                  <a:srgbClr val="333333"/>
                </a:solidFill>
              </a:rPr>
              <a:t>że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nie</a:t>
            </a:r>
            <a:r>
              <a:rPr lang="en-US" sz="2300" dirty="0">
                <a:solidFill>
                  <a:srgbClr val="333333"/>
                </a:solidFill>
              </a:rPr>
              <a:t> ma </a:t>
            </a:r>
            <a:r>
              <a:rPr lang="en-US" sz="2300" dirty="0" err="1">
                <a:solidFill>
                  <a:srgbClr val="333333"/>
                </a:solidFill>
              </a:rPr>
              <a:t>znaczenia</a:t>
            </a:r>
            <a:r>
              <a:rPr lang="en-US" sz="2300" dirty="0">
                <a:solidFill>
                  <a:srgbClr val="333333"/>
                </a:solidFill>
              </a:rPr>
              <a:t>, jak </a:t>
            </a:r>
            <a:r>
              <a:rPr lang="en-US" sz="2300" dirty="0" err="1">
                <a:solidFill>
                  <a:srgbClr val="333333"/>
                </a:solidFill>
              </a:rPr>
              <a:t>liczby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są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pogrupowane</a:t>
            </a:r>
            <a:r>
              <a:rPr lang="en-US" sz="2300" dirty="0">
                <a:solidFill>
                  <a:srgbClr val="333333"/>
                </a:solidFill>
              </a:rPr>
              <a:t> ani </a:t>
            </a:r>
            <a:r>
              <a:rPr lang="en-US" sz="2300" dirty="0" err="1">
                <a:solidFill>
                  <a:srgbClr val="333333"/>
                </a:solidFill>
              </a:rPr>
              <a:t>które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liczby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są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obliczane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jako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pierwsze</a:t>
            </a:r>
            <a:r>
              <a:rPr lang="en-US" sz="2300" dirty="0">
                <a:solidFill>
                  <a:srgbClr val="333333"/>
                </a:solidFill>
              </a:rPr>
              <a:t>. </a:t>
            </a:r>
            <a:r>
              <a:rPr lang="en-US" sz="2300" dirty="0" err="1">
                <a:solidFill>
                  <a:srgbClr val="333333"/>
                </a:solidFill>
              </a:rPr>
              <a:t>Prawo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asocjacyjne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działa</a:t>
            </a:r>
            <a:r>
              <a:rPr lang="en-US" sz="2300" dirty="0">
                <a:solidFill>
                  <a:srgbClr val="333333"/>
                </a:solidFill>
              </a:rPr>
              <a:t> w </a:t>
            </a:r>
            <a:r>
              <a:rPr lang="en-US" sz="2300" dirty="0" err="1">
                <a:solidFill>
                  <a:srgbClr val="333333"/>
                </a:solidFill>
              </a:rPr>
              <a:t>przypadku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odejmowania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lub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dzielenia</a:t>
            </a:r>
            <a:r>
              <a:rPr lang="en-US" sz="2300" dirty="0">
                <a:solidFill>
                  <a:srgbClr val="333333"/>
                </a:solidFill>
              </a:rPr>
              <a:t>.</a:t>
            </a:r>
            <a:endParaRPr lang="en-US" sz="2000" dirty="0">
              <a:cs typeface="Calibri" panose="020F0502020204030204"/>
            </a:endParaRPr>
          </a:p>
          <a:p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566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Klawiatura kalkulatora">
            <a:extLst>
              <a:ext uri="{FF2B5EF4-FFF2-40B4-BE49-F238E27FC236}">
                <a16:creationId xmlns:a16="http://schemas.microsoft.com/office/drawing/2014/main" id="{8F285C56-F682-D6DB-F29D-6861B6712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" t="5054" r="2202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B85212-732F-FB66-7379-775D1ABC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pl-PL" sz="3200" dirty="0">
                <a:latin typeface="Calibri"/>
                <a:cs typeface="Calibri"/>
              </a:rPr>
              <a:t>Czy jest coś magicznego w mnożeniu przez 6?</a:t>
            </a:r>
            <a:endParaRPr lang="pl-PL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5D4578-CD46-BE97-66F7-CB1B02909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300" dirty="0" err="1">
                <a:solidFill>
                  <a:srgbClr val="333333"/>
                </a:solidFill>
              </a:rPr>
              <a:t>Mnożąc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liczbę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parzystą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przez</a:t>
            </a:r>
            <a:r>
              <a:rPr lang="en-US" sz="2300" dirty="0">
                <a:solidFill>
                  <a:srgbClr val="333333"/>
                </a:solidFill>
              </a:rPr>
              <a:t> 6, </a:t>
            </a:r>
            <a:r>
              <a:rPr lang="en-US" sz="2300" dirty="0" err="1">
                <a:solidFill>
                  <a:srgbClr val="333333"/>
                </a:solidFill>
              </a:rPr>
              <a:t>iloczyn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kończy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się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tej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samej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cyfrze</a:t>
            </a:r>
            <a:r>
              <a:rPr lang="en-US" sz="2300" dirty="0">
                <a:solidFill>
                  <a:srgbClr val="333333"/>
                </a:solidFill>
              </a:rPr>
              <a:t>, co </a:t>
            </a:r>
            <a:r>
              <a:rPr lang="en-US" sz="2300" dirty="0" err="1">
                <a:solidFill>
                  <a:srgbClr val="333333"/>
                </a:solidFill>
              </a:rPr>
              <a:t>liczba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parzysta</a:t>
            </a:r>
            <a:r>
              <a:rPr lang="en-US" sz="2300" dirty="0">
                <a:solidFill>
                  <a:srgbClr val="333333"/>
                </a:solidFill>
              </a:rPr>
              <a:t>. Na </a:t>
            </a:r>
            <a:r>
              <a:rPr lang="en-US" sz="2300" dirty="0" err="1">
                <a:solidFill>
                  <a:srgbClr val="333333"/>
                </a:solidFill>
              </a:rPr>
              <a:t>przykład</a:t>
            </a:r>
            <a:r>
              <a:rPr lang="en-US" sz="2300" dirty="0">
                <a:solidFill>
                  <a:srgbClr val="333333"/>
                </a:solidFill>
              </a:rPr>
              <a:t> 6×2=12, 6×4=24, 6×6=36 </a:t>
            </a:r>
            <a:r>
              <a:rPr lang="en-US" sz="2300" dirty="0" err="1">
                <a:solidFill>
                  <a:srgbClr val="333333"/>
                </a:solidFill>
              </a:rPr>
              <a:t>itd</a:t>
            </a:r>
            <a:r>
              <a:rPr lang="en-US" sz="2300" dirty="0">
                <a:solidFill>
                  <a:srgbClr val="333333"/>
                </a:solidFill>
              </a:rPr>
              <a:t>.</a:t>
            </a:r>
            <a:endParaRPr lang="en-US" sz="1700" dirty="0">
              <a:cs typeface="Calibri" panose="020F0502020204030204"/>
            </a:endParaRPr>
          </a:p>
          <a:p>
            <a:endParaRPr lang="en-US" sz="17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045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Układanki w mózgu">
            <a:extLst>
              <a:ext uri="{FF2B5EF4-FFF2-40B4-BE49-F238E27FC236}">
                <a16:creationId xmlns:a16="http://schemas.microsoft.com/office/drawing/2014/main" id="{A87803A4-4BB7-FA97-2A1B-28E1D99E3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3C49D0-948A-20BA-C821-4F9BED45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Calibri"/>
                <a:cs typeface="Calibri Light"/>
              </a:rPr>
              <a:t>Kto pierwszy używał tabliczki mnożenia?</a:t>
            </a:r>
            <a:endParaRPr lang="pl-PL" sz="4000" dirty="0"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0F3401-C752-F7CA-3D97-2D402E571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err="1">
                <a:solidFill>
                  <a:srgbClr val="333333"/>
                </a:solidFill>
              </a:rPr>
              <a:t>Podczas</a:t>
            </a:r>
            <a:r>
              <a:rPr lang="en-US" sz="2300">
                <a:solidFill>
                  <a:srgbClr val="333333"/>
                </a:solidFill>
              </a:rPr>
              <a:t> </a:t>
            </a:r>
            <a:r>
              <a:rPr lang="en-US" sz="2300" err="1">
                <a:solidFill>
                  <a:srgbClr val="333333"/>
                </a:solidFill>
              </a:rPr>
              <a:t>gdy</a:t>
            </a:r>
            <a:r>
              <a:rPr lang="en-US" sz="2300">
                <a:solidFill>
                  <a:srgbClr val="333333"/>
                </a:solidFill>
              </a:rPr>
              <a:t> </a:t>
            </a:r>
            <a:r>
              <a:rPr lang="en-US" sz="2300" err="1">
                <a:solidFill>
                  <a:srgbClr val="333333"/>
                </a:solidFill>
              </a:rPr>
              <a:t>Babilończycy</a:t>
            </a:r>
            <a:r>
              <a:rPr lang="en-US" sz="2300">
                <a:solidFill>
                  <a:srgbClr val="333333"/>
                </a:solidFill>
              </a:rPr>
              <a:t> jako pierwsi używali tabliczki mnożenia ponad 4000 lat temu, ich tablice były oparte na podstawie 60. Najstarsze znane tablice o podstawie 10 (podobne do współczesnej matematyki) pochodziły z Chin, datowane na około 305 p.n.e.</a:t>
            </a:r>
            <a:endParaRPr lang="en-US" sz="2000">
              <a:cs typeface="Calibri" panose="020F0502020204030204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86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Mały chłopiec grający z numerami samochodów">
            <a:extLst>
              <a:ext uri="{FF2B5EF4-FFF2-40B4-BE49-F238E27FC236}">
                <a16:creationId xmlns:a16="http://schemas.microsoft.com/office/drawing/2014/main" id="{0ADDF5A7-FA02-C3F0-BA2D-59581392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" r="556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F600FA-2025-0BAC-C4C0-C7771AD5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Calibri"/>
                <a:cs typeface="Calibri"/>
              </a:rPr>
              <a:t>Dwuletni rekordzista mnożenia z Indii.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AAB41B-0B27-25E3-B5C8-2830CBFA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dirty="0" err="1">
                <a:solidFill>
                  <a:srgbClr val="333333"/>
                </a:solidFill>
              </a:rPr>
              <a:t>Najmłodszą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osobą</a:t>
            </a:r>
            <a:r>
              <a:rPr lang="en-US" sz="2300" dirty="0">
                <a:solidFill>
                  <a:srgbClr val="333333"/>
                </a:solidFill>
              </a:rPr>
              <a:t>, </a:t>
            </a:r>
            <a:r>
              <a:rPr lang="en-US" sz="2300" dirty="0" err="1">
                <a:solidFill>
                  <a:srgbClr val="333333"/>
                </a:solidFill>
              </a:rPr>
              <a:t>która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poprawnie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rozwiązała</a:t>
            </a:r>
            <a:r>
              <a:rPr lang="en-US" sz="2300" dirty="0">
                <a:solidFill>
                  <a:srgbClr val="333333"/>
                </a:solidFill>
              </a:rPr>
              <a:t> problem z </a:t>
            </a:r>
            <a:r>
              <a:rPr lang="en-US" sz="2300" dirty="0" err="1">
                <a:solidFill>
                  <a:srgbClr val="333333"/>
                </a:solidFill>
              </a:rPr>
              <a:t>mnożeniem</a:t>
            </a:r>
            <a:r>
              <a:rPr lang="en-US" sz="2300" dirty="0">
                <a:solidFill>
                  <a:srgbClr val="333333"/>
                </a:solidFill>
              </a:rPr>
              <a:t>, jest </a:t>
            </a:r>
            <a:r>
              <a:rPr lang="en-US" sz="2300" dirty="0" err="1">
                <a:solidFill>
                  <a:srgbClr val="333333"/>
                </a:solidFill>
              </a:rPr>
              <a:t>dwuletni</a:t>
            </a:r>
            <a:r>
              <a:rPr lang="en-US" sz="2300" dirty="0">
                <a:solidFill>
                  <a:srgbClr val="333333"/>
                </a:solidFill>
              </a:rPr>
              <a:t> Siddhu. </a:t>
            </a:r>
            <a:r>
              <a:rPr lang="en-US" sz="2300" dirty="0" err="1">
                <a:solidFill>
                  <a:srgbClr val="333333"/>
                </a:solidFill>
              </a:rPr>
              <a:t>Poprawnie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rozwiązał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działania</a:t>
            </a:r>
            <a:r>
              <a:rPr lang="en-US" sz="2300" dirty="0">
                <a:solidFill>
                  <a:srgbClr val="333333"/>
                </a:solidFill>
              </a:rPr>
              <a:t> x2, x3 </a:t>
            </a:r>
            <a:r>
              <a:rPr lang="en-US" sz="2300" dirty="0" err="1">
                <a:solidFill>
                  <a:srgbClr val="333333"/>
                </a:solidFill>
              </a:rPr>
              <a:t>i</a:t>
            </a:r>
            <a:r>
              <a:rPr lang="en-US" sz="2300" dirty="0">
                <a:solidFill>
                  <a:srgbClr val="333333"/>
                </a:solidFill>
              </a:rPr>
              <a:t> x5 z </a:t>
            </a:r>
            <a:r>
              <a:rPr lang="en-US" sz="2300" dirty="0" err="1">
                <a:solidFill>
                  <a:srgbClr val="333333"/>
                </a:solidFill>
              </a:rPr>
              <a:t>zakresu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tabliczki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mnożenia</a:t>
            </a:r>
            <a:r>
              <a:rPr lang="en-US" sz="2300" dirty="0">
                <a:solidFill>
                  <a:srgbClr val="333333"/>
                </a:solidFill>
              </a:rPr>
              <a:t>. </a:t>
            </a:r>
            <a:r>
              <a:rPr lang="en-US" sz="2300" dirty="0" err="1">
                <a:solidFill>
                  <a:srgbClr val="333333"/>
                </a:solidFill>
              </a:rPr>
              <a:t>Potrafi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również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liczyć</a:t>
            </a:r>
            <a:r>
              <a:rPr lang="en-US" sz="2300" dirty="0">
                <a:solidFill>
                  <a:srgbClr val="333333"/>
                </a:solidFill>
              </a:rPr>
              <a:t> od 1 do 1000 </a:t>
            </a:r>
            <a:r>
              <a:rPr lang="en-US" sz="2300" dirty="0" err="1">
                <a:solidFill>
                  <a:srgbClr val="333333"/>
                </a:solidFill>
              </a:rPr>
              <a:t>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może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dodać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dowolne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dwie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liczby</a:t>
            </a:r>
            <a:r>
              <a:rPr lang="en-US" sz="2300" dirty="0">
                <a:solidFill>
                  <a:srgbClr val="333333"/>
                </a:solidFill>
              </a:rPr>
              <a:t> z </a:t>
            </a:r>
            <a:r>
              <a:rPr lang="en-US" sz="2300" dirty="0" err="1">
                <a:solidFill>
                  <a:srgbClr val="333333"/>
                </a:solidFill>
              </a:rPr>
              <a:t>zakresu</a:t>
            </a:r>
            <a:r>
              <a:rPr lang="en-US" sz="2300" dirty="0">
                <a:solidFill>
                  <a:srgbClr val="333333"/>
                </a:solidFill>
              </a:rPr>
              <a:t> od 1 do 100.</a:t>
            </a:r>
            <a:endParaRPr lang="en-US" sz="2000" dirty="0">
              <a:cs typeface="Calibri" panose="020F0502020204030204"/>
            </a:endParaRPr>
          </a:p>
          <a:p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255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Różne numery w 3D">
            <a:extLst>
              <a:ext uri="{FF2B5EF4-FFF2-40B4-BE49-F238E27FC236}">
                <a16:creationId xmlns:a16="http://schemas.microsoft.com/office/drawing/2014/main" id="{1DDE051C-D45F-D9BA-0D21-AC65D378E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1" r="726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2E1FC9-7EA4-D710-DB82-32C7451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Calibri"/>
                <a:cs typeface="Calibri"/>
              </a:rPr>
              <a:t>Czy liczby Arabskie zmieniły coś w mnożeniu?</a:t>
            </a:r>
            <a:endParaRPr lang="pl-PL" sz="4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B4139E-50A6-09A2-7D81-5D5F55B40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300" dirty="0" err="1">
                <a:solidFill>
                  <a:srgbClr val="333333"/>
                </a:solidFill>
              </a:rPr>
              <a:t>Bardzo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wiele</a:t>
            </a:r>
            <a:r>
              <a:rPr lang="en-US" sz="2300" dirty="0">
                <a:solidFill>
                  <a:srgbClr val="333333"/>
                </a:solidFill>
              </a:rPr>
              <a:t>! </a:t>
            </a:r>
            <a:r>
              <a:rPr lang="en-US" sz="2300" dirty="0" err="1">
                <a:solidFill>
                  <a:srgbClr val="333333"/>
                </a:solidFill>
              </a:rPr>
              <a:t>Wprowadzenie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liczb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arabskich</a:t>
            </a:r>
            <a:r>
              <a:rPr lang="en-US" sz="2300" dirty="0">
                <a:solidFill>
                  <a:srgbClr val="333333"/>
                </a:solidFill>
              </a:rPr>
              <a:t> w </a:t>
            </a:r>
            <a:r>
              <a:rPr lang="en-US" sz="2300" dirty="0" err="1">
                <a:solidFill>
                  <a:srgbClr val="333333"/>
                </a:solidFill>
              </a:rPr>
              <a:t>Europie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około</a:t>
            </a:r>
            <a:r>
              <a:rPr lang="en-US" sz="2300" dirty="0">
                <a:solidFill>
                  <a:srgbClr val="333333"/>
                </a:solidFill>
              </a:rPr>
              <a:t> 1200 r. </a:t>
            </a:r>
            <a:r>
              <a:rPr lang="en-US" sz="2300" dirty="0" err="1">
                <a:solidFill>
                  <a:srgbClr val="333333"/>
                </a:solidFill>
              </a:rPr>
              <a:t>zarówno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łatwo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uprościło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mnożenie</a:t>
            </a:r>
            <a:r>
              <a:rPr lang="en-US" sz="2300" dirty="0">
                <a:solidFill>
                  <a:srgbClr val="333333"/>
                </a:solidFill>
              </a:rPr>
              <a:t>, jak </a:t>
            </a:r>
            <a:r>
              <a:rPr lang="en-US" sz="2300" dirty="0" err="1">
                <a:solidFill>
                  <a:srgbClr val="333333"/>
                </a:solidFill>
              </a:rPr>
              <a:t>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pozwoliło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bardziej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złożone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obliczenia</a:t>
            </a:r>
            <a:r>
              <a:rPr lang="en-US" sz="2300" dirty="0">
                <a:solidFill>
                  <a:srgbClr val="333333"/>
                </a:solidFill>
              </a:rPr>
              <a:t>.</a:t>
            </a:r>
            <a:endParaRPr lang="en-US" sz="2000" dirty="0">
              <a:cs typeface="Calibri" panose="020F0502020204030204"/>
            </a:endParaRPr>
          </a:p>
          <a:p>
            <a:r>
              <a:rPr lang="en-US" sz="2300">
                <a:solidFill>
                  <a:srgbClr val="333333"/>
                </a:solidFill>
              </a:rPr>
              <a:t>Wcześniej średniowieczna Europa używała liczb rzymskich, które były proste w prostych równaniach dodawania, ale były niezwykle trudne do pomnożenia lub podzielenia.</a:t>
            </a:r>
            <a:endParaRPr lang="en-US"/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2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Dziewczynka rozwiązująca sumowanie matematyczne">
            <a:extLst>
              <a:ext uri="{FF2B5EF4-FFF2-40B4-BE49-F238E27FC236}">
                <a16:creationId xmlns:a16="http://schemas.microsoft.com/office/drawing/2014/main" id="{5E2F157D-DD59-060C-682E-FBB40CD89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6C3828-D832-2D8B-6B15-35A91BCB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333333"/>
                </a:solidFill>
                <a:latin typeface="Calibri"/>
                <a:cs typeface="Calibri"/>
              </a:rPr>
              <a:t>Czy ktoś potrafi pomnożyć 6832145690102 x 87652409213257?</a:t>
            </a:r>
            <a:endParaRPr lang="pl-PL" sz="3200" dirty="0">
              <a:latin typeface="Calibri"/>
              <a:cs typeface="Calibri"/>
            </a:endParaRPr>
          </a:p>
          <a:p>
            <a:endParaRPr lang="pl-PL" sz="4000" dirty="0"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8B17BA-1202-DCEF-4C94-9BC7A5E19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dirty="0">
                <a:solidFill>
                  <a:srgbClr val="333333"/>
                </a:solidFill>
              </a:rPr>
              <a:t>My w </a:t>
            </a:r>
            <a:r>
              <a:rPr lang="en-US" sz="2300" dirty="0" err="1">
                <a:solidFill>
                  <a:srgbClr val="333333"/>
                </a:solidFill>
              </a:rPr>
              <a:t>pamięci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zupełnie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nie</a:t>
            </a:r>
            <a:r>
              <a:rPr lang="en-US" sz="2300" dirty="0">
                <a:solidFill>
                  <a:srgbClr val="333333"/>
                </a:solidFill>
              </a:rPr>
              <a:t>, ale </a:t>
            </a:r>
            <a:r>
              <a:rPr lang="en-US" sz="2300" dirty="0" err="1">
                <a:solidFill>
                  <a:srgbClr val="333333"/>
                </a:solidFill>
              </a:rPr>
              <a:t>okazuje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się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że</a:t>
            </a:r>
            <a:r>
              <a:rPr lang="en-US" sz="2300" dirty="0">
                <a:solidFill>
                  <a:srgbClr val="333333"/>
                </a:solidFill>
              </a:rPr>
              <a:t>….</a:t>
            </a:r>
            <a:endParaRPr lang="en-US" sz="2000" dirty="0">
              <a:cs typeface="Calibri" panose="020F0502020204030204"/>
            </a:endParaRPr>
          </a:p>
          <a:p>
            <a:r>
              <a:rPr lang="en-US" sz="2300" dirty="0">
                <a:solidFill>
                  <a:srgbClr val="333333"/>
                </a:solidFill>
              </a:rPr>
              <a:t>W 1980 </a:t>
            </a:r>
            <a:r>
              <a:rPr lang="en-US" sz="2300" dirty="0" err="1">
                <a:solidFill>
                  <a:srgbClr val="333333"/>
                </a:solidFill>
              </a:rPr>
              <a:t>roku</a:t>
            </a:r>
            <a:r>
              <a:rPr lang="en-US" sz="2300" dirty="0">
                <a:solidFill>
                  <a:srgbClr val="333333"/>
                </a:solidFill>
              </a:rPr>
              <a:t> Shakuntala Devi z Indii </a:t>
            </a:r>
            <a:r>
              <a:rPr lang="en-US" sz="2300" dirty="0" err="1">
                <a:solidFill>
                  <a:srgbClr val="333333"/>
                </a:solidFill>
              </a:rPr>
              <a:t>weszła</a:t>
            </a:r>
            <a:r>
              <a:rPr lang="en-US" sz="2300" dirty="0">
                <a:solidFill>
                  <a:srgbClr val="333333"/>
                </a:solidFill>
              </a:rPr>
              <a:t> do </a:t>
            </a:r>
            <a:r>
              <a:rPr lang="en-US" sz="2300" dirty="0" err="1">
                <a:solidFill>
                  <a:srgbClr val="333333"/>
                </a:solidFill>
              </a:rPr>
              <a:t>Księgi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Rekordów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Guinnessa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jako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najszybciej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mnożącą</a:t>
            </a:r>
            <a:r>
              <a:rPr lang="en-US" sz="2300" dirty="0">
                <a:solidFill>
                  <a:srgbClr val="333333"/>
                </a:solidFill>
              </a:rPr>
              <a:t>  </a:t>
            </a:r>
            <a:r>
              <a:rPr lang="en-US" sz="2300" dirty="0" err="1">
                <a:solidFill>
                  <a:srgbClr val="333333"/>
                </a:solidFill>
              </a:rPr>
              <a:t>na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świecie</a:t>
            </a:r>
            <a:r>
              <a:rPr lang="en-US" sz="2300" dirty="0">
                <a:solidFill>
                  <a:srgbClr val="333333"/>
                </a:solidFill>
              </a:rPr>
              <a:t>, </a:t>
            </a:r>
            <a:r>
              <a:rPr lang="en-US" sz="2300" dirty="0" err="1">
                <a:solidFill>
                  <a:srgbClr val="333333"/>
                </a:solidFill>
              </a:rPr>
              <a:t>kiedy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poprawnie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pomnożyła</a:t>
            </a:r>
            <a:r>
              <a:rPr lang="en-US" sz="2300" dirty="0">
                <a:solidFill>
                  <a:srgbClr val="333333"/>
                </a:solidFill>
              </a:rPr>
              <a:t> </a:t>
            </a:r>
            <a:r>
              <a:rPr lang="en-US" sz="2300" dirty="0" err="1">
                <a:solidFill>
                  <a:srgbClr val="333333"/>
                </a:solidFill>
              </a:rPr>
              <a:t>dwie</a:t>
            </a:r>
            <a:r>
              <a:rPr lang="en-US" sz="2300" dirty="0">
                <a:solidFill>
                  <a:srgbClr val="333333"/>
                </a:solidFill>
              </a:rPr>
              <a:t> 13-cyfrowe </a:t>
            </a:r>
            <a:r>
              <a:rPr lang="en-US" sz="2300" dirty="0" err="1">
                <a:solidFill>
                  <a:srgbClr val="333333"/>
                </a:solidFill>
              </a:rPr>
              <a:t>liczby</a:t>
            </a:r>
            <a:r>
              <a:rPr lang="en-US" sz="2300" dirty="0">
                <a:solidFill>
                  <a:srgbClr val="333333"/>
                </a:solidFill>
              </a:rPr>
              <a:t> w 28 </a:t>
            </a:r>
            <a:r>
              <a:rPr lang="en-US" sz="2300" dirty="0" err="1">
                <a:solidFill>
                  <a:srgbClr val="333333"/>
                </a:solidFill>
              </a:rPr>
              <a:t>sekund</a:t>
            </a:r>
            <a:r>
              <a:rPr lang="en-US" sz="2300" dirty="0">
                <a:solidFill>
                  <a:srgbClr val="333333"/>
                </a:solidFill>
              </a:rPr>
              <a:t>.</a:t>
            </a:r>
            <a:endParaRPr lang="en-US" dirty="0"/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0002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Office PowerPoint</Application>
  <PresentationFormat>Panoramiczny</PresentationFormat>
  <Paragraphs>20</Paragraphs>
  <Slides>9</Slides>
  <Notes>0</Notes>
  <HiddenSlides>2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Tabliczka mnożenia</vt:lpstr>
      <vt:lpstr>Kto i kiedy wynalazł tabliczkę mnożenia ?</vt:lpstr>
      <vt:lpstr>Dlaczego nie można mnożyć przez 0?</vt:lpstr>
      <vt:lpstr>Asocjacyjna właściwość mnożenia to... </vt:lpstr>
      <vt:lpstr>Czy jest coś magicznego w mnożeniu przez 6?</vt:lpstr>
      <vt:lpstr>Kto pierwszy używał tabliczki mnożenia?</vt:lpstr>
      <vt:lpstr>Dwuletni rekordzista mnożenia z Indii.</vt:lpstr>
      <vt:lpstr>Czy liczby Arabskie zmieniły coś w mnożeniu?</vt:lpstr>
      <vt:lpstr>Czy ktoś potrafi pomnożyć 6832145690102 x 87652409213257?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Matematyka</dc:creator>
  <cp:lastModifiedBy>Małgorzata Deja</cp:lastModifiedBy>
  <cp:revision>106</cp:revision>
  <dcterms:created xsi:type="dcterms:W3CDTF">2023-11-14T15:56:20Z</dcterms:created>
  <dcterms:modified xsi:type="dcterms:W3CDTF">2023-11-20T08:59:23Z</dcterms:modified>
</cp:coreProperties>
</file>