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1" r:id="rId8"/>
    <p:sldId id="262" r:id="rId9"/>
    <p:sldId id="263" r:id="rId10"/>
    <p:sldId id="264" r:id="rId11"/>
    <p:sldId id="266" r:id="rId12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2E6E975-BDF5-4FE1-B04E-ADB2C4C03B38}" v="2747" dt="2023-11-12T18:04:09.1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56" d="100"/>
          <a:sy n="56" d="100"/>
        </p:scale>
        <p:origin x="595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BA1826-1B3E-4E2E-8D6C-93BCEAA3D6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07200" y="1096965"/>
            <a:ext cx="7977600" cy="2085696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B5F0CE-1714-4650-9690-5676C06349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16000" y="3945771"/>
            <a:ext cx="5760000" cy="1832730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2400" i="0" spc="5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D0CA85-BF38-4762-934C-D00F2047C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9CA3C9-6579-49D9-A5FD-20231FB4B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9B94FE-6287-4D49-B0E5-FE9A9BA75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E0C0B2A-3FD1-4235-A16E-0ED1E028A93E}"/>
              </a:ext>
            </a:extLst>
          </p:cNvPr>
          <p:cNvCxnSpPr>
            <a:cxnSpLocks/>
          </p:cNvCxnSpPr>
          <p:nvPr/>
        </p:nvCxnSpPr>
        <p:spPr>
          <a:xfrm>
            <a:off x="5826000" y="3525773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9494E066-0146-46E9-BAF1-C33240ABA294}"/>
              </a:ext>
            </a:extLst>
          </p:cNvPr>
          <p:cNvGrpSpPr/>
          <p:nvPr/>
        </p:nvGrpSpPr>
        <p:grpSpPr>
          <a:xfrm rot="2700000">
            <a:off x="10127693" y="4178240"/>
            <a:ext cx="633413" cy="1862138"/>
            <a:chOff x="5959192" y="333389"/>
            <a:chExt cx="633413" cy="1862138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B02BD80B-C499-4DAC-9580-575B04F8658F}"/>
                </a:ext>
              </a:extLst>
            </p:cNvPr>
            <p:cNvGrpSpPr/>
            <p:nvPr/>
          </p:nvGrpSpPr>
          <p:grpSpPr>
            <a:xfrm>
              <a:off x="5959192" y="333389"/>
              <a:ext cx="633413" cy="1419225"/>
              <a:chOff x="5959192" y="333389"/>
              <a:chExt cx="633413" cy="1419225"/>
            </a:xfrm>
          </p:grpSpPr>
          <p:sp>
            <p:nvSpPr>
              <p:cNvPr id="11" name="Freeform 68">
                <a:extLst>
                  <a:ext uri="{FF2B5EF4-FFF2-40B4-BE49-F238E27FC236}">
                    <a16:creationId xmlns:a16="http://schemas.microsoft.com/office/drawing/2014/main" id="{CCF069F3-858C-4C67-90C2-46017C3D4C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59192" y="333389"/>
                <a:ext cx="319088" cy="1419225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Freeform 69">
                <a:extLst>
                  <a:ext uri="{FF2B5EF4-FFF2-40B4-BE49-F238E27FC236}">
                    <a16:creationId xmlns:a16="http://schemas.microsoft.com/office/drawing/2014/main" id="{8A1FFA52-DFA8-4A81-8A85-50BE13257F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78280" y="333389"/>
                <a:ext cx="314325" cy="1419225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0" name="Line 70">
              <a:extLst>
                <a:ext uri="{FF2B5EF4-FFF2-40B4-BE49-F238E27FC236}">
                  <a16:creationId xmlns:a16="http://schemas.microsoft.com/office/drawing/2014/main" id="{BAEDA471-60CB-4A0C-B9AD-B2B3C51EA2F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278280" y="333389"/>
              <a:ext cx="0" cy="1862138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466611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FB6D0-92CA-4910-AE77-E238F4C89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913172-A138-4DD4-A5B1-58BA625078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3897B9-E4AD-469B-A60D-9A1A4BD19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C5E1B0-48D6-4F99-9955-39958BA96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9F49DA-55D4-4E36-AEB9-A0E99E31A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758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4FEBC7C-C5C1-4A79-A195-B35701C289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D34A74-3328-469B-ABCA-96F2FE3687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AE19AB-5637-455E-89C3-B41702C20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64F2A3-EBEE-4F42-BAC2-A482F00E6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FE1C27-1A43-4B0B-88D0-0C5FE1DBE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062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32E59-6597-437B-B2F8-E2DD1F86A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E3BC1D-912E-4012-84AC-A509C9EF4F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77110C-4AA3-4101-B3BD-140B90AF9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50F189-4D8E-4DE6-8295-CF92FA8BF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5F33EC-1ACF-4D46-AEA5-A20802210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344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45267-19A7-4A3D-9658-AD3F78DD3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000" y="2305800"/>
            <a:ext cx="4636800" cy="2246400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F17554-5672-499F-BEB9-AB069E6D1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65250" y="2305800"/>
            <a:ext cx="4636800" cy="2246400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25000"/>
              </a:lnSpc>
              <a:buNone/>
              <a:defRPr sz="2400" i="1">
                <a:solidFill>
                  <a:schemeClr val="tx1">
                    <a:alpha val="6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CBA3C6-C279-46AA-B4EE-5F861D83D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11/20/2023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4C125B-DDB9-4F4E-B9E9-A747E648F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3D465E-E86B-42A8-B18A-9046E40D6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681007E-0E57-40DB-9A98-D04E0A05937B}"/>
              </a:ext>
            </a:extLst>
          </p:cNvPr>
          <p:cNvSpPr/>
          <p:nvPr/>
        </p:nvSpPr>
        <p:spPr>
          <a:xfrm>
            <a:off x="1437136" y="649304"/>
            <a:ext cx="340415" cy="340415"/>
          </a:xfrm>
          <a:prstGeom prst="ellipse">
            <a:avLst/>
          </a:prstGeom>
          <a:gradFill flip="none" rotWithShape="1">
            <a:gsLst>
              <a:gs pos="0">
                <a:srgbClr val="FFFFFF">
                  <a:alpha val="80000"/>
                </a:srgbClr>
              </a:gs>
              <a:gs pos="100000">
                <a:srgbClr val="FFFFFF">
                  <a:alpha val="10000"/>
                </a:srgbClr>
              </a:gs>
            </a:gsLst>
            <a:lin ang="2700000" scaled="0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C2D7ED2-BAE3-470E-9EFF-F2A49EDD9767}"/>
              </a:ext>
            </a:extLst>
          </p:cNvPr>
          <p:cNvGrpSpPr/>
          <p:nvPr/>
        </p:nvGrpSpPr>
        <p:grpSpPr>
          <a:xfrm rot="10800000">
            <a:off x="1079500" y="952167"/>
            <a:ext cx="641184" cy="1069728"/>
            <a:chOff x="6484111" y="2967038"/>
            <a:chExt cx="641184" cy="1069728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15B14D1A-9E1B-41C3-96AA-A5C40C4F9B3A}"/>
                </a:ext>
              </a:extLst>
            </p:cNvPr>
            <p:cNvGrpSpPr/>
            <p:nvPr/>
          </p:nvGrpSpPr>
          <p:grpSpPr>
            <a:xfrm>
              <a:off x="6808136" y="2967038"/>
              <a:ext cx="317159" cy="932400"/>
              <a:chOff x="6808136" y="2967038"/>
              <a:chExt cx="317159" cy="932400"/>
            </a:xfrm>
          </p:grpSpPr>
          <p:sp>
            <p:nvSpPr>
              <p:cNvPr id="14" name="Freeform 68">
                <a:extLst>
                  <a:ext uri="{FF2B5EF4-FFF2-40B4-BE49-F238E27FC236}">
                    <a16:creationId xmlns:a16="http://schemas.microsoft.com/office/drawing/2014/main" id="{00EC83EC-04A6-4533-80A5-B1817F1FB3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08136" y="2967038"/>
                <a:ext cx="159772" cy="710627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Freeform 69">
                <a:extLst>
                  <a:ext uri="{FF2B5EF4-FFF2-40B4-BE49-F238E27FC236}">
                    <a16:creationId xmlns:a16="http://schemas.microsoft.com/office/drawing/2014/main" id="{BF61FF24-9074-4265-ACF4-1AEC3621B7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67908" y="2967038"/>
                <a:ext cx="157387" cy="710627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Line 70">
                <a:extLst>
                  <a:ext uri="{FF2B5EF4-FFF2-40B4-BE49-F238E27FC236}">
                    <a16:creationId xmlns:a16="http://schemas.microsoft.com/office/drawing/2014/main" id="{8D31D9FF-672B-4C5E-B4B2-DD86A12441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967908" y="2967038"/>
                <a:ext cx="0" cy="932400"/>
              </a:xfrm>
              <a:prstGeom prst="lin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8991EBFD-EBD5-48CE-9178-AF5B6F50D416}"/>
                </a:ext>
              </a:extLst>
            </p:cNvPr>
            <p:cNvGrpSpPr/>
            <p:nvPr/>
          </p:nvGrpSpPr>
          <p:grpSpPr>
            <a:xfrm rot="18900000" flipH="1">
              <a:off x="6484111" y="3104366"/>
              <a:ext cx="317159" cy="932400"/>
              <a:chOff x="6808136" y="2967038"/>
              <a:chExt cx="317159" cy="932400"/>
            </a:xfrm>
          </p:grpSpPr>
          <p:sp>
            <p:nvSpPr>
              <p:cNvPr id="11" name="Freeform 68">
                <a:extLst>
                  <a:ext uri="{FF2B5EF4-FFF2-40B4-BE49-F238E27FC236}">
                    <a16:creationId xmlns:a16="http://schemas.microsoft.com/office/drawing/2014/main" id="{1B45F046-3129-4A30-9402-44BA590CD1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08136" y="2967038"/>
                <a:ext cx="159772" cy="710627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Freeform 69">
                <a:extLst>
                  <a:ext uri="{FF2B5EF4-FFF2-40B4-BE49-F238E27FC236}">
                    <a16:creationId xmlns:a16="http://schemas.microsoft.com/office/drawing/2014/main" id="{24589F32-BB2E-46B1-BAB5-75EA779C7A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67908" y="2967038"/>
                <a:ext cx="157387" cy="710627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Line 70">
                <a:extLst>
                  <a:ext uri="{FF2B5EF4-FFF2-40B4-BE49-F238E27FC236}">
                    <a16:creationId xmlns:a16="http://schemas.microsoft.com/office/drawing/2014/main" id="{0BD46CA5-AE89-4413-AB8D-347179D881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967908" y="2967038"/>
                <a:ext cx="0" cy="932400"/>
              </a:xfrm>
              <a:prstGeom prst="lin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043A360-3214-4DB8-BD85-C6AE48D02D3A}"/>
              </a:ext>
            </a:extLst>
          </p:cNvPr>
          <p:cNvCxnSpPr>
            <a:cxnSpLocks/>
          </p:cNvCxnSpPr>
          <p:nvPr/>
        </p:nvCxnSpPr>
        <p:spPr>
          <a:xfrm rot="16200000" flipH="1">
            <a:off x="5826000" y="3429001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4152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4AEE3-6C7B-402E-B26D-1D079D78D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101641-6BDA-433D-9393-1DDACE0670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89400" y="1685925"/>
            <a:ext cx="4928400" cy="4092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8F8D2A-A489-488D-B1E1-23F36D3E95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4202" y="1685925"/>
            <a:ext cx="4928400" cy="4092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A242E8-AEEF-4BBD-94E9-86F89D695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58D2CA-06C9-412D-A5D6-F97DDBBB0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1A80D9-E04B-47BF-80DA-01E68346A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213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42251-8A4B-463E-982B-C657C3810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400" y="395289"/>
            <a:ext cx="10213200" cy="11128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74D5E-AC0B-46BF-8840-61CC89C3B6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9399" y="1736732"/>
            <a:ext cx="4928400" cy="661912"/>
          </a:xfrm>
        </p:spPr>
        <p:txBody>
          <a:bodyPr anchor="b">
            <a:normAutofit/>
          </a:bodyPr>
          <a:lstStyle>
            <a:lvl1pPr marL="0" indent="0">
              <a:buNone/>
              <a:defRPr sz="16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1A0738-7A90-4A35-AB98-9656D61872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89400" y="2431256"/>
            <a:ext cx="4928400" cy="33472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ADFE01-1BA7-4288-9355-8B2B508BE5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4200" y="1736732"/>
            <a:ext cx="4928400" cy="662400"/>
          </a:xfrm>
        </p:spPr>
        <p:txBody>
          <a:bodyPr anchor="b">
            <a:normAutofit/>
          </a:bodyPr>
          <a:lstStyle>
            <a:lvl1pPr marL="0" indent="0">
              <a:buNone/>
              <a:defRPr sz="16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D49F77-6C55-47AC-B1AE-5D9906DBD7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4200" y="2431257"/>
            <a:ext cx="4928400" cy="33472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D8EF53-AF86-47E8-83DC-8C419847A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C01D653-ED9A-46D3-A97F-B5FA1DAE6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C5B9B66-64EA-4022-BD96-ECF2A80CE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597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3B6B0-54DE-4F2D-84DD-D06CD3B11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FFE053-BB16-4940-B248-2D496BB29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FBD80C-6CA1-42DB-B732-4807A27DA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A9DA86-C177-42C6-90F8-37C6844A2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450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46A27C-9BDA-43B3-96EA-C145EA7F0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91FBD5E-AA17-42F1-8615-49F2664DD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57A2D5-EBE5-43DD-8CF2-8B90801A0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350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4451E1-40E1-4ED2-A9E3-6376E774A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001" y="955674"/>
            <a:ext cx="3531600" cy="138499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BAAE5E-AD83-40D4-8BDB-6B25250247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4850" y="882651"/>
            <a:ext cx="5760000" cy="489584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4DF8E2-A28B-4889-AD9E-1D733FEA2E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89401" y="2584759"/>
            <a:ext cx="3531600" cy="319374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2EF812-B775-468C-84D9-4394CC19F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E1DEB3-5237-467C-A5B6-EDA7F366E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877A6B-440F-4D7B-92DA-1B964D029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C89B2F1-1E32-44DB-B50E-BEA1896CAD8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CxnSpPr>
            <a:cxnSpLocks/>
          </p:cNvCxnSpPr>
          <p:nvPr/>
        </p:nvCxnSpPr>
        <p:spPr>
          <a:xfrm>
            <a:off x="4979988" y="540000"/>
            <a:ext cx="0" cy="5778000"/>
          </a:xfrm>
          <a:prstGeom prst="line">
            <a:avLst/>
          </a:prstGeom>
          <a:ln w="12700"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5177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6B204-119E-45DB-A177-995FF5D9B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000" y="955456"/>
            <a:ext cx="3531600" cy="1384995"/>
          </a:xfrm>
        </p:spPr>
        <p:txBody>
          <a:bodyPr anchor="b" anchorCtr="0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CD3036-53A8-4361-AAAC-D8072EB470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37200" y="540001"/>
            <a:ext cx="6115050" cy="52385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FCFCD5-820E-47D9-9A60-57680C4C94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90000" y="2584758"/>
            <a:ext cx="3531600" cy="3284229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2446C3-A62E-4690-9098-53D59C4C3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A6C8B8-EA3D-45E5-950A-B6F1EA0B4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2ACAB7-ADBF-42E5-A214-232BA9EFB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0E80DA6-B971-46B7-B0D3-8581AE0B6AC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CxnSpPr>
            <a:cxnSpLocks/>
          </p:cNvCxnSpPr>
          <p:nvPr/>
        </p:nvCxnSpPr>
        <p:spPr>
          <a:xfrm>
            <a:off x="4979988" y="540000"/>
            <a:ext cx="0" cy="5778000"/>
          </a:xfrm>
          <a:prstGeom prst="line">
            <a:avLst/>
          </a:prstGeom>
          <a:ln w="12700"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3165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02DDA7E-8449-42D1-93BD-4E96C1BFC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400" y="395289"/>
            <a:ext cx="10213200" cy="111283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72EB64-DBC0-4012-830E-9166670D17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9400" y="1685925"/>
            <a:ext cx="10213200" cy="40401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49A3E9-8704-4E26-A519-8215B3E943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0000" y="6357168"/>
            <a:ext cx="176015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cap="all" spc="200" baseline="0">
                <a:solidFill>
                  <a:schemeClr val="tx1">
                    <a:alpha val="60000"/>
                  </a:schemeClr>
                </a:solidFill>
                <a:latin typeface="+mj-lt"/>
              </a:defRPr>
            </a:lvl1pPr>
          </a:lstStyle>
          <a:p>
            <a:fld id="{4EC743F4-8769-40B4-85DF-6CB8DE9F66AA}" type="datetimeFigureOut">
              <a:rPr lang="en-US" smtClean="0"/>
              <a:pPr/>
              <a:t>11/20/2023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590E32-87A0-44C2-A299-D45FAB146E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54312" y="6357600"/>
            <a:ext cx="6683376" cy="46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cap="all" spc="300" baseline="0">
                <a:solidFill>
                  <a:schemeClr val="tx1">
                    <a:alpha val="60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1C1A41-01A7-44E2-965B-ACFD4F2806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82800" y="6357600"/>
            <a:ext cx="1760150" cy="46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chemeClr val="tx1">
                    <a:alpha val="60000"/>
                  </a:schemeClr>
                </a:solidFill>
                <a:latin typeface="+mj-lt"/>
              </a:defRPr>
            </a:lvl1pPr>
          </a:lstStyle>
          <a:p>
            <a:fld id="{FF2BD96E-3838-45D2-9031-D3AF67C920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0210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2" r:id="rId6"/>
    <p:sldLayoutId id="2147483688" r:id="rId7"/>
    <p:sldLayoutId id="2147483689" r:id="rId8"/>
    <p:sldLayoutId id="2147483690" r:id="rId9"/>
    <p:sldLayoutId id="2147483691" r:id="rId10"/>
    <p:sldLayoutId id="2147483693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kern="1200" cap="none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0000" indent="-360000" algn="l" defTabSz="914400" rtl="0" eaLnBrk="1" latinLnBrk="0" hangingPunct="1">
        <a:lnSpc>
          <a:spcPct val="150000"/>
        </a:lnSpc>
        <a:spcBef>
          <a:spcPts val="1000"/>
        </a:spcBef>
        <a:buClr>
          <a:schemeClr val="accent3"/>
        </a:buClr>
        <a:buFont typeface="Wingdings" panose="05000000000000000000" pitchFamily="2" charset="2"/>
        <a:buChar char=""/>
        <a:defRPr sz="2000" kern="1200" spc="5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1pPr>
      <a:lvl2pPr marL="360000" indent="0" algn="l" defTabSz="914400" rtl="0" eaLnBrk="1" latinLnBrk="0" hangingPunct="1">
        <a:lnSpc>
          <a:spcPct val="150000"/>
        </a:lnSpc>
        <a:spcBef>
          <a:spcPts val="500"/>
        </a:spcBef>
        <a:buFontTx/>
        <a:buNone/>
        <a:defRPr sz="2000" b="0" i="1" kern="1200" spc="50" baseline="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2pPr>
      <a:lvl3pPr marL="1080000" indent="-360000" algn="l" defTabSz="914400" rtl="0" eaLnBrk="1" latinLnBrk="0" hangingPunct="1">
        <a:lnSpc>
          <a:spcPct val="150000"/>
        </a:lnSpc>
        <a:spcBef>
          <a:spcPts val="500"/>
        </a:spcBef>
        <a:buClr>
          <a:schemeClr val="accent3"/>
        </a:buClr>
        <a:buFont typeface="Wingdings" panose="05000000000000000000" pitchFamily="2" charset="2"/>
        <a:buChar char=""/>
        <a:defRPr sz="2000" kern="1200" spc="5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3pPr>
      <a:lvl4pPr marL="1080000" indent="0" algn="l" defTabSz="914400" rtl="0" eaLnBrk="1" latinLnBrk="0" hangingPunct="1">
        <a:lnSpc>
          <a:spcPct val="150000"/>
        </a:lnSpc>
        <a:spcBef>
          <a:spcPts val="500"/>
        </a:spcBef>
        <a:buClr>
          <a:schemeClr val="accent3"/>
        </a:buClr>
        <a:buFontTx/>
        <a:buNone/>
        <a:defRPr sz="2000" b="0" i="1" kern="1200" spc="50" baseline="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4pPr>
      <a:lvl5pPr marL="1800000" indent="-360000" algn="l" defTabSz="914400" rtl="0" eaLnBrk="1" latinLnBrk="0" hangingPunct="1">
        <a:lnSpc>
          <a:spcPct val="150000"/>
        </a:lnSpc>
        <a:spcBef>
          <a:spcPts val="500"/>
        </a:spcBef>
        <a:buClr>
          <a:schemeClr val="accent3"/>
        </a:buClr>
        <a:buFont typeface="Wingdings" panose="05000000000000000000" pitchFamily="2" charset="2"/>
        <a:buChar char=""/>
        <a:defRPr sz="2000" kern="1200" spc="5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3011B0B3-5679-4759-90B8-3B908C4CB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076032" y="1449972"/>
            <a:ext cx="4075200" cy="1532951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pl-PL" sz="6600" b="1" dirty="0">
                <a:latin typeface="Britannic Bold"/>
                <a:ea typeface="Calibri Light"/>
                <a:cs typeface="Calibri Light"/>
              </a:rPr>
              <a:t>HISTORIA TABLICZKI MNOŻENIA</a:t>
            </a:r>
            <a:endParaRPr lang="pl-PL" sz="6600" b="1" dirty="0">
              <a:latin typeface="Britannic Bold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934631" y="4477635"/>
            <a:ext cx="2337306" cy="424765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l-PL" sz="2000" dirty="0">
                <a:solidFill>
                  <a:schemeClr val="tx1">
                    <a:lumMod val="95000"/>
                    <a:lumOff val="5000"/>
                  </a:schemeClr>
                </a:solidFill>
                <a:ea typeface="Calibri"/>
                <a:cs typeface="Calibri"/>
              </a:rPr>
              <a:t>Kamila Kuklińska 8a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0F37AA1-A09B-4E28-987B-38E5060E1B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919525" y="2840038"/>
            <a:ext cx="2216150" cy="1177924"/>
            <a:chOff x="4987925" y="2840038"/>
            <a:chExt cx="2216150" cy="1177924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9874D018-FDBA-4AD4-8C74-17D41F4FB6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87925" y="2840038"/>
              <a:ext cx="2216150" cy="1177924"/>
            </a:xfrm>
            <a:prstGeom prst="rect">
              <a:avLst/>
            </a:prstGeom>
            <a:solidFill>
              <a:schemeClr val="bg2"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DB43F5C4-EF74-49F4-97CB-97938DDC2F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720702" y="2912637"/>
              <a:ext cx="1080000" cy="1080000"/>
              <a:chOff x="6879023" y="2912637"/>
              <a:chExt cx="1080000" cy="1080000"/>
            </a:xfrm>
          </p:grpSpPr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B74E0761-A6EC-4896-A2D4-97A0AF0AA00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7260443" y="2912637"/>
                <a:ext cx="317159" cy="1080000"/>
                <a:chOff x="4799744" y="2905614"/>
                <a:chExt cx="317159" cy="1080000"/>
              </a:xfrm>
            </p:grpSpPr>
            <p:sp>
              <p:nvSpPr>
                <p:cNvPr id="30" name="Freeform 68">
                  <a:extLst>
                    <a:ext uri="{FF2B5EF4-FFF2-40B4-BE49-F238E27FC236}">
                      <a16:creationId xmlns:a16="http://schemas.microsoft.com/office/drawing/2014/main" id="{E02DDA0C-BC2F-4EA7-B34E-E0A38B82BA2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4799744" y="2905614"/>
                  <a:ext cx="159772" cy="710627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" name="Freeform 69">
                  <a:extLst>
                    <a:ext uri="{FF2B5EF4-FFF2-40B4-BE49-F238E27FC236}">
                      <a16:creationId xmlns:a16="http://schemas.microsoft.com/office/drawing/2014/main" id="{CF13B05D-4163-4B4E-A2D2-FA7ED9468237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4959516" y="2905614"/>
                  <a:ext cx="157387" cy="710627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" name="Line 70">
                  <a:extLst>
                    <a:ext uri="{FF2B5EF4-FFF2-40B4-BE49-F238E27FC236}">
                      <a16:creationId xmlns:a16="http://schemas.microsoft.com/office/drawing/2014/main" id="{6D222543-B140-45C1-A731-C56E6B3A17C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ShapeType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4959516" y="2905614"/>
                  <a:ext cx="0" cy="1080000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21D25868-4B38-41A5-8DA7-BB01E853424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18900000" flipH="1">
                <a:off x="6916369" y="2912637"/>
                <a:ext cx="317159" cy="1080000"/>
                <a:chOff x="4799744" y="2905614"/>
                <a:chExt cx="317159" cy="1080000"/>
              </a:xfrm>
            </p:grpSpPr>
            <p:sp>
              <p:nvSpPr>
                <p:cNvPr id="27" name="Freeform 68">
                  <a:extLst>
                    <a:ext uri="{FF2B5EF4-FFF2-40B4-BE49-F238E27FC236}">
                      <a16:creationId xmlns:a16="http://schemas.microsoft.com/office/drawing/2014/main" id="{9BA6FA89-CCD8-4CC0-954F-FBBFA59737E7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4799744" y="2905614"/>
                  <a:ext cx="159772" cy="710627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69">
                  <a:extLst>
                    <a:ext uri="{FF2B5EF4-FFF2-40B4-BE49-F238E27FC236}">
                      <a16:creationId xmlns:a16="http://schemas.microsoft.com/office/drawing/2014/main" id="{73005E59-2B44-4A62-A8F1-504FB170608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4959516" y="2905614"/>
                  <a:ext cx="157387" cy="710627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Line 70">
                  <a:extLst>
                    <a:ext uri="{FF2B5EF4-FFF2-40B4-BE49-F238E27FC236}">
                      <a16:creationId xmlns:a16="http://schemas.microsoft.com/office/drawing/2014/main" id="{C9AB3E16-8B92-47B2-BA2E-02935767A80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ShapeType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4959516" y="2905614"/>
                  <a:ext cx="0" cy="1080000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4E653B57-2620-424D-ADAF-60975D8F8C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540000"/>
            <a:ext cx="0" cy="577800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::Istebna, Trójwieś, Beskidy :: Istebna, Jaworzynka, Koniaków ...">
            <a:extLst>
              <a:ext uri="{FF2B5EF4-FFF2-40B4-BE49-F238E27FC236}">
                <a16:creationId xmlns:a16="http://schemas.microsoft.com/office/drawing/2014/main" id="{C74AC32F-E13D-E63D-3775-88DD52AC9E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536" t="18325" r="-34" b="6108"/>
          <a:stretch/>
        </p:blipFill>
        <p:spPr>
          <a:xfrm>
            <a:off x="6654799" y="1451329"/>
            <a:ext cx="4996213" cy="3952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317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D2EE047-566C-48D4-9F44-4BB3B58FB3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0DD045-B1DF-797C-E3D9-4AD034D447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000" y="933636"/>
            <a:ext cx="3814277" cy="1828172"/>
          </a:xfrm>
        </p:spPr>
        <p:txBody>
          <a:bodyPr anchor="t">
            <a:noAutofit/>
          </a:bodyPr>
          <a:lstStyle/>
          <a:p>
            <a:pPr>
              <a:lnSpc>
                <a:spcPct val="90000"/>
              </a:lnSpc>
            </a:pPr>
            <a:r>
              <a:rPr lang="en-US" sz="2800" b="1" dirty="0">
                <a:latin typeface="Eras ITC"/>
              </a:rPr>
              <a:t>CZY MOŻNA UMIEĆ MATEMATYKĘ BEZ ZNAJOMOŚCI TABLICZKI MNOŻENIA?</a:t>
            </a:r>
          </a:p>
        </p:txBody>
      </p:sp>
      <p:pic>
        <p:nvPicPr>
          <p:cNvPr id="4" name="Picture 3" descr="Karty Pracy Tabliczka Mnoenia Ideas Mnoenie Matematyka Edukacja ...">
            <a:extLst>
              <a:ext uri="{FF2B5EF4-FFF2-40B4-BE49-F238E27FC236}">
                <a16:creationId xmlns:a16="http://schemas.microsoft.com/office/drawing/2014/main" id="{C910C59C-B4C3-8870-EB4C-69FE7A83C4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500" y="3559990"/>
            <a:ext cx="3351600" cy="207799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CE53DD-4274-3A84-2024-7A83F03498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7457" y="935999"/>
            <a:ext cx="6114543" cy="483297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59410" indent="-359410"/>
            <a:r>
              <a:rPr lang="en-US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Definitywnie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nie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. </a:t>
            </a:r>
            <a:r>
              <a:rPr lang="en-US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Tabliczka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mnożenia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 jest </a:t>
            </a:r>
            <a:r>
              <a:rPr lang="en-US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nam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potrzebna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 w </a:t>
            </a:r>
            <a:r>
              <a:rPr lang="en-US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prawie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każdym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obliczeniu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. Bez </a:t>
            </a:r>
            <a:r>
              <a:rPr lang="en-US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znajomości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tabliczki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, </a:t>
            </a:r>
            <a:r>
              <a:rPr lang="en-US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nie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rozwiążemy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większości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równań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, </a:t>
            </a:r>
            <a:r>
              <a:rPr lang="en-US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nie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będziemy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 w </a:t>
            </a:r>
            <a:r>
              <a:rPr lang="en-US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stanie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obliczyć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pola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czy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objętości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, </a:t>
            </a:r>
            <a:r>
              <a:rPr lang="en-US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zpierwiastkować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liczb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czy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 ich </a:t>
            </a:r>
            <a:r>
              <a:rPr lang="en-US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spotęgować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. </a:t>
            </a:r>
            <a:r>
              <a:rPr lang="en-US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Mogę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się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nawet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pokusić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 o </a:t>
            </a:r>
            <a:r>
              <a:rPr lang="en-US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stwierdzenie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, </a:t>
            </a:r>
            <a:r>
              <a:rPr lang="en-US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że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 </a:t>
            </a:r>
            <a:r>
              <a:rPr lang="en-US" b="1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tabliczka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b="1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mnożenia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 jest </a:t>
            </a:r>
            <a:r>
              <a:rPr lang="en-US" b="1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najważniejszą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b="1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rzeczą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 w </a:t>
            </a:r>
            <a:r>
              <a:rPr lang="en-US" b="1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całej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b="1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matematyce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.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Bez </a:t>
            </a:r>
            <a:r>
              <a:rPr lang="en-US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znajomości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tabliczki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mnożenia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moglibyśmy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jedynie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dodawać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 I </a:t>
            </a:r>
            <a:r>
              <a:rPr lang="en-US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odejmować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, </a:t>
            </a:r>
            <a:r>
              <a:rPr lang="en-US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bo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dzielenie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idzie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 w </a:t>
            </a:r>
            <a:r>
              <a:rPr lang="en-US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parze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 z </a:t>
            </a:r>
            <a:r>
              <a:rPr lang="en-US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mnożeniem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62905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D2D76E3-BBAC-4D3C-9314-D3076FA905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9E3C13-6A6B-60CD-A6C0-3282DDC2DF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2084" y="2785704"/>
            <a:ext cx="5295541" cy="1453003"/>
          </a:xfrm>
        </p:spPr>
        <p:txBody>
          <a:bodyPr wrap="square" anchor="b">
            <a:normAutofit/>
          </a:bodyPr>
          <a:lstStyle/>
          <a:p>
            <a:pPr algn="ctr"/>
            <a:r>
              <a:rPr lang="en-US" sz="8800" b="1" dirty="0">
                <a:latin typeface="Eras ITC"/>
              </a:rPr>
              <a:t>KONIEC!</a:t>
            </a:r>
            <a:endParaRPr lang="en-US" sz="8800" b="1">
              <a:latin typeface="Eras ITC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5C945D9-C3DE-4D90-9F29-7BE223AAF1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99766" y="716800"/>
            <a:ext cx="3838575" cy="5583025"/>
            <a:chOff x="199766" y="716800"/>
            <a:chExt cx="3838575" cy="5583025"/>
          </a:xfrm>
        </p:grpSpPr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08D338B3-6DA4-45F7-91E3-7D8C28D0B2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2700000">
              <a:off x="890329" y="26237"/>
              <a:ext cx="2457450" cy="3838575"/>
              <a:chOff x="587376" y="280988"/>
              <a:chExt cx="2457450" cy="3838575"/>
            </a:xfrm>
          </p:grpSpPr>
          <p:sp>
            <p:nvSpPr>
              <p:cNvPr id="30" name="Freeform 64">
                <a:extLst>
                  <a:ext uri="{FF2B5EF4-FFF2-40B4-BE49-F238E27FC236}">
                    <a16:creationId xmlns:a16="http://schemas.microsoft.com/office/drawing/2014/main" id="{6185FD3E-487C-45A4-AD94-24F4F7BACD6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1443038"/>
                <a:ext cx="1228725" cy="790575"/>
              </a:xfrm>
              <a:custGeom>
                <a:avLst/>
                <a:gdLst>
                  <a:gd name="T0" fmla="*/ 162 w 258"/>
                  <a:gd name="T1" fmla="*/ 132 h 166"/>
                  <a:gd name="T2" fmla="*/ 258 w 258"/>
                  <a:gd name="T3" fmla="*/ 0 h 166"/>
                  <a:gd name="T4" fmla="*/ 0 w 258"/>
                  <a:gd name="T5" fmla="*/ 149 h 166"/>
                  <a:gd name="T6" fmla="*/ 162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162" y="132"/>
                    </a:moveTo>
                    <a:cubicBezTo>
                      <a:pt x="214" y="102"/>
                      <a:pt x="247" y="54"/>
                      <a:pt x="258" y="0"/>
                    </a:cubicBezTo>
                    <a:cubicBezTo>
                      <a:pt x="0" y="149"/>
                      <a:pt x="0" y="149"/>
                      <a:pt x="0" y="149"/>
                    </a:cubicBezTo>
                    <a:cubicBezTo>
                      <a:pt x="52" y="166"/>
                      <a:pt x="111" y="162"/>
                      <a:pt x="162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Freeform 81">
                <a:extLst>
                  <a:ext uri="{FF2B5EF4-FFF2-40B4-BE49-F238E27FC236}">
                    <a16:creationId xmlns:a16="http://schemas.microsoft.com/office/drawing/2014/main" id="{DABEF2EB-1FA6-476D-ADEC-ACC991D1EEE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2205038"/>
                <a:ext cx="1228725" cy="790575"/>
              </a:xfrm>
              <a:custGeom>
                <a:avLst/>
                <a:gdLst>
                  <a:gd name="T0" fmla="*/ 162 w 258"/>
                  <a:gd name="T1" fmla="*/ 132 h 166"/>
                  <a:gd name="T2" fmla="*/ 258 w 258"/>
                  <a:gd name="T3" fmla="*/ 0 h 166"/>
                  <a:gd name="T4" fmla="*/ 0 w 258"/>
                  <a:gd name="T5" fmla="*/ 149 h 166"/>
                  <a:gd name="T6" fmla="*/ 162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162" y="132"/>
                    </a:moveTo>
                    <a:cubicBezTo>
                      <a:pt x="214" y="102"/>
                      <a:pt x="247" y="54"/>
                      <a:pt x="258" y="0"/>
                    </a:cubicBezTo>
                    <a:cubicBezTo>
                      <a:pt x="0" y="149"/>
                      <a:pt x="0" y="149"/>
                      <a:pt x="0" y="149"/>
                    </a:cubicBezTo>
                    <a:cubicBezTo>
                      <a:pt x="52" y="166"/>
                      <a:pt x="111" y="162"/>
                      <a:pt x="162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Freeform 61">
                <a:extLst>
                  <a:ext uri="{FF2B5EF4-FFF2-40B4-BE49-F238E27FC236}">
                    <a16:creationId xmlns:a16="http://schemas.microsoft.com/office/drawing/2014/main" id="{702C2E5D-FD1A-49AB-9CF7-7F656660A9F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1443038"/>
                <a:ext cx="1228725" cy="790575"/>
              </a:xfrm>
              <a:custGeom>
                <a:avLst/>
                <a:gdLst>
                  <a:gd name="T0" fmla="*/ 95 w 258"/>
                  <a:gd name="T1" fmla="*/ 132 h 166"/>
                  <a:gd name="T2" fmla="*/ 258 w 258"/>
                  <a:gd name="T3" fmla="*/ 149 h 166"/>
                  <a:gd name="T4" fmla="*/ 0 w 258"/>
                  <a:gd name="T5" fmla="*/ 0 h 166"/>
                  <a:gd name="T6" fmla="*/ 95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95" y="132"/>
                    </a:moveTo>
                    <a:cubicBezTo>
                      <a:pt x="147" y="162"/>
                      <a:pt x="206" y="166"/>
                      <a:pt x="258" y="14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1" y="54"/>
                      <a:pt x="44" y="102"/>
                      <a:pt x="95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Freeform 78">
                <a:extLst>
                  <a:ext uri="{FF2B5EF4-FFF2-40B4-BE49-F238E27FC236}">
                    <a16:creationId xmlns:a16="http://schemas.microsoft.com/office/drawing/2014/main" id="{FE338B6A-36C1-4245-B24F-94D4DE5F7CC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2205038"/>
                <a:ext cx="1228725" cy="790575"/>
              </a:xfrm>
              <a:custGeom>
                <a:avLst/>
                <a:gdLst>
                  <a:gd name="T0" fmla="*/ 95 w 258"/>
                  <a:gd name="T1" fmla="*/ 132 h 166"/>
                  <a:gd name="T2" fmla="*/ 258 w 258"/>
                  <a:gd name="T3" fmla="*/ 149 h 166"/>
                  <a:gd name="T4" fmla="*/ 0 w 258"/>
                  <a:gd name="T5" fmla="*/ 0 h 166"/>
                  <a:gd name="T6" fmla="*/ 95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95" y="132"/>
                    </a:moveTo>
                    <a:cubicBezTo>
                      <a:pt x="147" y="162"/>
                      <a:pt x="206" y="166"/>
                      <a:pt x="258" y="14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1" y="54"/>
                      <a:pt x="44" y="102"/>
                      <a:pt x="95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84">
                <a:extLst>
                  <a:ext uri="{FF2B5EF4-FFF2-40B4-BE49-F238E27FC236}">
                    <a16:creationId xmlns:a16="http://schemas.microsoft.com/office/drawing/2014/main" id="{6CDA6293-4165-4383-9C97-2A66792280D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2967038"/>
                <a:ext cx="1228725" cy="790575"/>
              </a:xfrm>
              <a:custGeom>
                <a:avLst/>
                <a:gdLst>
                  <a:gd name="T0" fmla="*/ 95 w 258"/>
                  <a:gd name="T1" fmla="*/ 132 h 166"/>
                  <a:gd name="T2" fmla="*/ 258 w 258"/>
                  <a:gd name="T3" fmla="*/ 149 h 166"/>
                  <a:gd name="T4" fmla="*/ 0 w 258"/>
                  <a:gd name="T5" fmla="*/ 0 h 166"/>
                  <a:gd name="T6" fmla="*/ 95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95" y="132"/>
                    </a:moveTo>
                    <a:cubicBezTo>
                      <a:pt x="147" y="162"/>
                      <a:pt x="206" y="166"/>
                      <a:pt x="258" y="14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1" y="54"/>
                      <a:pt x="44" y="102"/>
                      <a:pt x="95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87">
                <a:extLst>
                  <a:ext uri="{FF2B5EF4-FFF2-40B4-BE49-F238E27FC236}">
                    <a16:creationId xmlns:a16="http://schemas.microsoft.com/office/drawing/2014/main" id="{CACA95C4-6FB3-44B0-981E-06BBAE8F027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2967038"/>
                <a:ext cx="1228725" cy="790575"/>
              </a:xfrm>
              <a:custGeom>
                <a:avLst/>
                <a:gdLst>
                  <a:gd name="T0" fmla="*/ 162 w 258"/>
                  <a:gd name="T1" fmla="*/ 132 h 166"/>
                  <a:gd name="T2" fmla="*/ 258 w 258"/>
                  <a:gd name="T3" fmla="*/ 0 h 166"/>
                  <a:gd name="T4" fmla="*/ 0 w 258"/>
                  <a:gd name="T5" fmla="*/ 149 h 166"/>
                  <a:gd name="T6" fmla="*/ 162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162" y="132"/>
                    </a:moveTo>
                    <a:cubicBezTo>
                      <a:pt x="214" y="102"/>
                      <a:pt x="247" y="54"/>
                      <a:pt x="258" y="0"/>
                    </a:cubicBezTo>
                    <a:cubicBezTo>
                      <a:pt x="0" y="149"/>
                      <a:pt x="0" y="149"/>
                      <a:pt x="0" y="149"/>
                    </a:cubicBezTo>
                    <a:cubicBezTo>
                      <a:pt x="52" y="166"/>
                      <a:pt x="111" y="162"/>
                      <a:pt x="162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60">
                <a:extLst>
                  <a:ext uri="{FF2B5EF4-FFF2-40B4-BE49-F238E27FC236}">
                    <a16:creationId xmlns:a16="http://schemas.microsoft.com/office/drawing/2014/main" id="{87433F39-33A6-4FCE-9B83-3D9A47A7C50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280988"/>
                <a:ext cx="319088" cy="1419225"/>
              </a:xfrm>
              <a:custGeom>
                <a:avLst/>
                <a:gdLst>
                  <a:gd name="T0" fmla="*/ 0 w 67"/>
                  <a:gd name="T1" fmla="*/ 0 h 298"/>
                  <a:gd name="T2" fmla="*/ 0 w 67"/>
                  <a:gd name="T3" fmla="*/ 298 h 298"/>
                  <a:gd name="T4" fmla="*/ 67 w 67"/>
                  <a:gd name="T5" fmla="*/ 149 h 298"/>
                  <a:gd name="T6" fmla="*/ 0 w 67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7" y="208"/>
                      <a:pt x="67" y="149"/>
                    </a:cubicBezTo>
                    <a:cubicBezTo>
                      <a:pt x="67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59">
                <a:extLst>
                  <a:ext uri="{FF2B5EF4-FFF2-40B4-BE49-F238E27FC236}">
                    <a16:creationId xmlns:a16="http://schemas.microsoft.com/office/drawing/2014/main" id="{09C092FC-35CB-41D8-8B13-9A238EE30C2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497013" y="280988"/>
                <a:ext cx="319088" cy="1419225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62">
                <a:extLst>
                  <a:ext uri="{FF2B5EF4-FFF2-40B4-BE49-F238E27FC236}">
                    <a16:creationId xmlns:a16="http://schemas.microsoft.com/office/drawing/2014/main" id="{A0DF137B-3079-4986-913B-939546E64D0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1390651"/>
                <a:ext cx="1228725" cy="761999"/>
              </a:xfrm>
              <a:custGeom>
                <a:avLst/>
                <a:gdLst>
                  <a:gd name="T0" fmla="*/ 0 w 258"/>
                  <a:gd name="T1" fmla="*/ 17 h 166"/>
                  <a:gd name="T2" fmla="*/ 258 w 258"/>
                  <a:gd name="T3" fmla="*/ 166 h 166"/>
                  <a:gd name="T4" fmla="*/ 162 w 258"/>
                  <a:gd name="T5" fmla="*/ 34 h 166"/>
                  <a:gd name="T6" fmla="*/ 0 w 258"/>
                  <a:gd name="T7" fmla="*/ 17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7"/>
                    </a:moveTo>
                    <a:cubicBezTo>
                      <a:pt x="258" y="166"/>
                      <a:pt x="258" y="166"/>
                      <a:pt x="258" y="166"/>
                    </a:cubicBezTo>
                    <a:cubicBezTo>
                      <a:pt x="247" y="112"/>
                      <a:pt x="213" y="63"/>
                      <a:pt x="162" y="34"/>
                    </a:cubicBezTo>
                    <a:cubicBezTo>
                      <a:pt x="111" y="4"/>
                      <a:pt x="52" y="0"/>
                      <a:pt x="0" y="1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9" name="Freeform 65">
                <a:extLst>
                  <a:ext uri="{FF2B5EF4-FFF2-40B4-BE49-F238E27FC236}">
                    <a16:creationId xmlns:a16="http://schemas.microsoft.com/office/drawing/2014/main" id="{D660B18D-F0F5-419B-B3F1-B039757C955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1362075"/>
                <a:ext cx="1228725" cy="790575"/>
              </a:xfrm>
              <a:custGeom>
                <a:avLst/>
                <a:gdLst>
                  <a:gd name="T0" fmla="*/ 0 w 258"/>
                  <a:gd name="T1" fmla="*/ 166 h 166"/>
                  <a:gd name="T2" fmla="*/ 258 w 258"/>
                  <a:gd name="T3" fmla="*/ 17 h 166"/>
                  <a:gd name="T4" fmla="*/ 96 w 258"/>
                  <a:gd name="T5" fmla="*/ 34 h 166"/>
                  <a:gd name="T6" fmla="*/ 0 w 258"/>
                  <a:gd name="T7" fmla="*/ 166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66"/>
                    </a:moveTo>
                    <a:cubicBezTo>
                      <a:pt x="258" y="17"/>
                      <a:pt x="258" y="17"/>
                      <a:pt x="258" y="17"/>
                    </a:cubicBezTo>
                    <a:cubicBezTo>
                      <a:pt x="206" y="0"/>
                      <a:pt x="147" y="4"/>
                      <a:pt x="96" y="34"/>
                    </a:cubicBezTo>
                    <a:cubicBezTo>
                      <a:pt x="44" y="63"/>
                      <a:pt x="11" y="112"/>
                      <a:pt x="0" y="166"/>
                    </a:cubicBezTo>
                    <a:close/>
                  </a:path>
                </a:pathLst>
              </a:custGeom>
              <a:gradFill flip="none" rotWithShape="0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79">
                <a:extLst>
                  <a:ext uri="{FF2B5EF4-FFF2-40B4-BE49-F238E27FC236}">
                    <a16:creationId xmlns:a16="http://schemas.microsoft.com/office/drawing/2014/main" id="{80FAC823-69BF-42B9-BA6A-E365E721EB9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2124075"/>
                <a:ext cx="1228725" cy="790575"/>
              </a:xfrm>
              <a:custGeom>
                <a:avLst/>
                <a:gdLst>
                  <a:gd name="T0" fmla="*/ 0 w 258"/>
                  <a:gd name="T1" fmla="*/ 17 h 166"/>
                  <a:gd name="T2" fmla="*/ 258 w 258"/>
                  <a:gd name="T3" fmla="*/ 166 h 166"/>
                  <a:gd name="T4" fmla="*/ 162 w 258"/>
                  <a:gd name="T5" fmla="*/ 34 h 166"/>
                  <a:gd name="T6" fmla="*/ 0 w 258"/>
                  <a:gd name="T7" fmla="*/ 17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7"/>
                    </a:moveTo>
                    <a:cubicBezTo>
                      <a:pt x="258" y="166"/>
                      <a:pt x="258" y="166"/>
                      <a:pt x="258" y="166"/>
                    </a:cubicBezTo>
                    <a:cubicBezTo>
                      <a:pt x="247" y="112"/>
                      <a:pt x="213" y="63"/>
                      <a:pt x="162" y="34"/>
                    </a:cubicBezTo>
                    <a:cubicBezTo>
                      <a:pt x="111" y="4"/>
                      <a:pt x="52" y="0"/>
                      <a:pt x="0" y="1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82">
                <a:extLst>
                  <a:ext uri="{FF2B5EF4-FFF2-40B4-BE49-F238E27FC236}">
                    <a16:creationId xmlns:a16="http://schemas.microsoft.com/office/drawing/2014/main" id="{5B5DFB3A-61ED-4206-9B53-3E8A8CE9FF0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2124075"/>
                <a:ext cx="1228725" cy="790575"/>
              </a:xfrm>
              <a:custGeom>
                <a:avLst/>
                <a:gdLst>
                  <a:gd name="T0" fmla="*/ 0 w 258"/>
                  <a:gd name="T1" fmla="*/ 166 h 166"/>
                  <a:gd name="T2" fmla="*/ 258 w 258"/>
                  <a:gd name="T3" fmla="*/ 17 h 166"/>
                  <a:gd name="T4" fmla="*/ 96 w 258"/>
                  <a:gd name="T5" fmla="*/ 34 h 166"/>
                  <a:gd name="T6" fmla="*/ 0 w 258"/>
                  <a:gd name="T7" fmla="*/ 166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66"/>
                    </a:moveTo>
                    <a:cubicBezTo>
                      <a:pt x="258" y="17"/>
                      <a:pt x="258" y="17"/>
                      <a:pt x="258" y="17"/>
                    </a:cubicBezTo>
                    <a:cubicBezTo>
                      <a:pt x="206" y="0"/>
                      <a:pt x="147" y="4"/>
                      <a:pt x="96" y="34"/>
                    </a:cubicBezTo>
                    <a:cubicBezTo>
                      <a:pt x="44" y="63"/>
                      <a:pt x="11" y="112"/>
                      <a:pt x="0" y="16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85">
                <a:extLst>
                  <a:ext uri="{FF2B5EF4-FFF2-40B4-BE49-F238E27FC236}">
                    <a16:creationId xmlns:a16="http://schemas.microsoft.com/office/drawing/2014/main" id="{C72D0A40-CAB7-45AB-B832-628D138C69F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2886075"/>
                <a:ext cx="1228725" cy="790575"/>
              </a:xfrm>
              <a:custGeom>
                <a:avLst/>
                <a:gdLst>
                  <a:gd name="T0" fmla="*/ 0 w 258"/>
                  <a:gd name="T1" fmla="*/ 17 h 166"/>
                  <a:gd name="T2" fmla="*/ 258 w 258"/>
                  <a:gd name="T3" fmla="*/ 166 h 166"/>
                  <a:gd name="T4" fmla="*/ 162 w 258"/>
                  <a:gd name="T5" fmla="*/ 34 h 166"/>
                  <a:gd name="T6" fmla="*/ 0 w 258"/>
                  <a:gd name="T7" fmla="*/ 17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7"/>
                    </a:moveTo>
                    <a:cubicBezTo>
                      <a:pt x="258" y="166"/>
                      <a:pt x="258" y="166"/>
                      <a:pt x="258" y="166"/>
                    </a:cubicBezTo>
                    <a:cubicBezTo>
                      <a:pt x="247" y="112"/>
                      <a:pt x="213" y="63"/>
                      <a:pt x="162" y="34"/>
                    </a:cubicBezTo>
                    <a:cubicBezTo>
                      <a:pt x="111" y="4"/>
                      <a:pt x="52" y="0"/>
                      <a:pt x="0" y="1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88">
                <a:extLst>
                  <a:ext uri="{FF2B5EF4-FFF2-40B4-BE49-F238E27FC236}">
                    <a16:creationId xmlns:a16="http://schemas.microsoft.com/office/drawing/2014/main" id="{A1757DD3-2A1D-4CED-A678-ECE520A1B48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2886075"/>
                <a:ext cx="1228725" cy="790575"/>
              </a:xfrm>
              <a:custGeom>
                <a:avLst/>
                <a:gdLst>
                  <a:gd name="T0" fmla="*/ 0 w 258"/>
                  <a:gd name="T1" fmla="*/ 166 h 166"/>
                  <a:gd name="T2" fmla="*/ 258 w 258"/>
                  <a:gd name="T3" fmla="*/ 17 h 166"/>
                  <a:gd name="T4" fmla="*/ 96 w 258"/>
                  <a:gd name="T5" fmla="*/ 34 h 166"/>
                  <a:gd name="T6" fmla="*/ 0 w 258"/>
                  <a:gd name="T7" fmla="*/ 166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66"/>
                    </a:moveTo>
                    <a:cubicBezTo>
                      <a:pt x="258" y="17"/>
                      <a:pt x="258" y="17"/>
                      <a:pt x="258" y="17"/>
                    </a:cubicBezTo>
                    <a:cubicBezTo>
                      <a:pt x="206" y="0"/>
                      <a:pt x="147" y="4"/>
                      <a:pt x="96" y="34"/>
                    </a:cubicBezTo>
                    <a:cubicBezTo>
                      <a:pt x="44" y="63"/>
                      <a:pt x="11" y="112"/>
                      <a:pt x="0" y="16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42918845-1F95-46C2-8F59-32EB33C4A36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587376" y="280988"/>
                <a:ext cx="2457450" cy="3838575"/>
                <a:chOff x="587376" y="280988"/>
                <a:chExt cx="2457450" cy="3838575"/>
              </a:xfrm>
            </p:grpSpPr>
            <p:sp>
              <p:nvSpPr>
                <p:cNvPr id="45" name="Line 63">
                  <a:extLst>
                    <a:ext uri="{FF2B5EF4-FFF2-40B4-BE49-F238E27FC236}">
                      <a16:creationId xmlns:a16="http://schemas.microsoft.com/office/drawing/2014/main" id="{E7391FC0-5104-4751-BB86-0D12BFFBE32A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ShapeType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1443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6" name="Line 66">
                  <a:extLst>
                    <a:ext uri="{FF2B5EF4-FFF2-40B4-BE49-F238E27FC236}">
                      <a16:creationId xmlns:a16="http://schemas.microsoft.com/office/drawing/2014/main" id="{094BBC13-5B24-4DFD-A5AD-892345304C56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ShapeType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1816101" y="1443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7" name="Line 67">
                  <a:extLst>
                    <a:ext uri="{FF2B5EF4-FFF2-40B4-BE49-F238E27FC236}">
                      <a16:creationId xmlns:a16="http://schemas.microsoft.com/office/drawing/2014/main" id="{5D6BCBF6-E4C8-49C4-BCE6-A57F7EB6CAC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ShapeType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1816101" y="280988"/>
                  <a:ext cx="0" cy="3838575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8" name="Line 80">
                  <a:extLst>
                    <a:ext uri="{FF2B5EF4-FFF2-40B4-BE49-F238E27FC236}">
                      <a16:creationId xmlns:a16="http://schemas.microsoft.com/office/drawing/2014/main" id="{4A5F536F-42F0-4F01-9893-075DD5BCCE7C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ShapeType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205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9" name="Line 83">
                  <a:extLst>
                    <a:ext uri="{FF2B5EF4-FFF2-40B4-BE49-F238E27FC236}">
                      <a16:creationId xmlns:a16="http://schemas.microsoft.com/office/drawing/2014/main" id="{60BE5073-8B4E-47B4-AC5B-31D8FD99D2C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ShapeType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1816101" y="2205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" name="Line 86">
                  <a:extLst>
                    <a:ext uri="{FF2B5EF4-FFF2-40B4-BE49-F238E27FC236}">
                      <a16:creationId xmlns:a16="http://schemas.microsoft.com/office/drawing/2014/main" id="{B210067F-EA9E-4248-B2D2-39D656B3AF61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ShapeType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967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1" name="Line 89">
                  <a:extLst>
                    <a:ext uri="{FF2B5EF4-FFF2-40B4-BE49-F238E27FC236}">
                      <a16:creationId xmlns:a16="http://schemas.microsoft.com/office/drawing/2014/main" id="{B5121029-6739-4142-9E53-48DCA4F8BDCE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ShapeType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1816101" y="2967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B6776FFF-7CFE-4739-9104-473DA3681A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13500000">
              <a:off x="480743" y="3311698"/>
              <a:ext cx="1785984" cy="2211229"/>
              <a:chOff x="3125006" y="3171595"/>
              <a:chExt cx="1785984" cy="2211229"/>
            </a:xfrm>
          </p:grpSpPr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739C6C41-5DF4-4A11-89B7-BAB3F63B581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136819" y="3174345"/>
                <a:ext cx="1760933" cy="2208479"/>
                <a:chOff x="4749017" y="2998646"/>
                <a:chExt cx="1760933" cy="2208479"/>
              </a:xfrm>
            </p:grpSpPr>
            <p:cxnSp>
              <p:nvCxnSpPr>
                <p:cNvPr id="26" name="Straight Connector 25">
                  <a:extLst>
                    <a:ext uri="{FF2B5EF4-FFF2-40B4-BE49-F238E27FC236}">
                      <a16:creationId xmlns:a16="http://schemas.microsoft.com/office/drawing/2014/main" id="{A6F0F36F-7ABB-4F4C-9CC5-443B1936F48A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CxnSpPr>
                  <a:cxnSpLocks/>
                </p:cNvCxn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CxnSpPr>
              <p:spPr>
                <a:xfrm flipH="1">
                  <a:off x="5630197" y="2998646"/>
                  <a:ext cx="0" cy="2208479"/>
                </a:xfrm>
                <a:prstGeom prst="line">
                  <a:avLst/>
                </a:prstGeom>
                <a:ln w="1270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>
                  <a:extLst>
                    <a:ext uri="{FF2B5EF4-FFF2-40B4-BE49-F238E27FC236}">
                      <a16:creationId xmlns:a16="http://schemas.microsoft.com/office/drawing/2014/main" id="{4F2DB5F0-FD30-4907-86AB-7DA7CA3E3190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CxnSpPr>
                  <a:cxnSpLocks/>
                </p:cNvCxn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CxnSpPr>
              <p:spPr>
                <a:xfrm rot="10800000" flipH="1">
                  <a:off x="4749017" y="4416771"/>
                  <a:ext cx="1760933" cy="0"/>
                </a:xfrm>
                <a:prstGeom prst="line">
                  <a:avLst/>
                </a:prstGeom>
                <a:ln w="1270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8" name="Rectangle 30">
                  <a:extLst>
                    <a:ext uri="{FF2B5EF4-FFF2-40B4-BE49-F238E27FC236}">
                      <a16:creationId xmlns:a16="http://schemas.microsoft.com/office/drawing/2014/main" id="{0A419F00-E825-4E5E-92EA-DDF22BB2FB1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3500000">
                  <a:off x="5136242" y="3224252"/>
                  <a:ext cx="987915" cy="987915"/>
                </a:xfrm>
                <a:custGeom>
                  <a:avLst/>
                  <a:gdLst>
                    <a:gd name="connsiteX0" fmla="*/ 0 w 1302493"/>
                    <a:gd name="connsiteY0" fmla="*/ 0 h 1302493"/>
                    <a:gd name="connsiteX1" fmla="*/ 1302493 w 1302493"/>
                    <a:gd name="connsiteY1" fmla="*/ 0 h 1302493"/>
                    <a:gd name="connsiteX2" fmla="*/ 1302493 w 1302493"/>
                    <a:gd name="connsiteY2" fmla="*/ 1302493 h 1302493"/>
                    <a:gd name="connsiteX3" fmla="*/ 0 w 1302493"/>
                    <a:gd name="connsiteY3" fmla="*/ 1302493 h 1302493"/>
                    <a:gd name="connsiteX4" fmla="*/ 0 w 1302493"/>
                    <a:gd name="connsiteY4" fmla="*/ 0 h 1302493"/>
                    <a:gd name="connsiteX0" fmla="*/ 1302493 w 1393933"/>
                    <a:gd name="connsiteY0" fmla="*/ 1302493 h 1393933"/>
                    <a:gd name="connsiteX1" fmla="*/ 0 w 1393933"/>
                    <a:gd name="connsiteY1" fmla="*/ 1302493 h 1393933"/>
                    <a:gd name="connsiteX2" fmla="*/ 0 w 1393933"/>
                    <a:gd name="connsiteY2" fmla="*/ 0 h 1393933"/>
                    <a:gd name="connsiteX3" fmla="*/ 1302493 w 1393933"/>
                    <a:gd name="connsiteY3" fmla="*/ 0 h 1393933"/>
                    <a:gd name="connsiteX4" fmla="*/ 1393933 w 1393933"/>
                    <a:gd name="connsiteY4" fmla="*/ 1393933 h 1393933"/>
                    <a:gd name="connsiteX0" fmla="*/ 0 w 1393933"/>
                    <a:gd name="connsiteY0" fmla="*/ 1302493 h 1393933"/>
                    <a:gd name="connsiteX1" fmla="*/ 0 w 1393933"/>
                    <a:gd name="connsiteY1" fmla="*/ 0 h 1393933"/>
                    <a:gd name="connsiteX2" fmla="*/ 1302493 w 1393933"/>
                    <a:gd name="connsiteY2" fmla="*/ 0 h 1393933"/>
                    <a:gd name="connsiteX3" fmla="*/ 1393933 w 1393933"/>
                    <a:gd name="connsiteY3" fmla="*/ 1393933 h 1393933"/>
                    <a:gd name="connsiteX0" fmla="*/ 0 w 1302493"/>
                    <a:gd name="connsiteY0" fmla="*/ 1302493 h 1302493"/>
                    <a:gd name="connsiteX1" fmla="*/ 0 w 1302493"/>
                    <a:gd name="connsiteY1" fmla="*/ 0 h 1302493"/>
                    <a:gd name="connsiteX2" fmla="*/ 1302493 w 1302493"/>
                    <a:gd name="connsiteY2" fmla="*/ 0 h 13024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302493" h="1302493">
                      <a:moveTo>
                        <a:pt x="0" y="1302493"/>
                      </a:moveTo>
                      <a:lnTo>
                        <a:pt x="0" y="0"/>
                      </a:lnTo>
                      <a:lnTo>
                        <a:pt x="1302493" y="0"/>
                      </a:lnTo>
                    </a:path>
                  </a:pathLst>
                </a:custGeom>
                <a:noFill/>
                <a:ln w="12700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" name="Rectangle 30">
                  <a:extLst>
                    <a:ext uri="{FF2B5EF4-FFF2-40B4-BE49-F238E27FC236}">
                      <a16:creationId xmlns:a16="http://schemas.microsoft.com/office/drawing/2014/main" id="{D7C5E6F1-BF29-4F80-A5F4-81345C290150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3500000">
                  <a:off x="5327037" y="3070731"/>
                  <a:ext cx="606323" cy="606323"/>
                </a:xfrm>
                <a:custGeom>
                  <a:avLst/>
                  <a:gdLst>
                    <a:gd name="connsiteX0" fmla="*/ 0 w 1302493"/>
                    <a:gd name="connsiteY0" fmla="*/ 0 h 1302493"/>
                    <a:gd name="connsiteX1" fmla="*/ 1302493 w 1302493"/>
                    <a:gd name="connsiteY1" fmla="*/ 0 h 1302493"/>
                    <a:gd name="connsiteX2" fmla="*/ 1302493 w 1302493"/>
                    <a:gd name="connsiteY2" fmla="*/ 1302493 h 1302493"/>
                    <a:gd name="connsiteX3" fmla="*/ 0 w 1302493"/>
                    <a:gd name="connsiteY3" fmla="*/ 1302493 h 1302493"/>
                    <a:gd name="connsiteX4" fmla="*/ 0 w 1302493"/>
                    <a:gd name="connsiteY4" fmla="*/ 0 h 1302493"/>
                    <a:gd name="connsiteX0" fmla="*/ 1302493 w 1393933"/>
                    <a:gd name="connsiteY0" fmla="*/ 1302493 h 1393933"/>
                    <a:gd name="connsiteX1" fmla="*/ 0 w 1393933"/>
                    <a:gd name="connsiteY1" fmla="*/ 1302493 h 1393933"/>
                    <a:gd name="connsiteX2" fmla="*/ 0 w 1393933"/>
                    <a:gd name="connsiteY2" fmla="*/ 0 h 1393933"/>
                    <a:gd name="connsiteX3" fmla="*/ 1302493 w 1393933"/>
                    <a:gd name="connsiteY3" fmla="*/ 0 h 1393933"/>
                    <a:gd name="connsiteX4" fmla="*/ 1393933 w 1393933"/>
                    <a:gd name="connsiteY4" fmla="*/ 1393933 h 1393933"/>
                    <a:gd name="connsiteX0" fmla="*/ 0 w 1393933"/>
                    <a:gd name="connsiteY0" fmla="*/ 1302493 h 1393933"/>
                    <a:gd name="connsiteX1" fmla="*/ 0 w 1393933"/>
                    <a:gd name="connsiteY1" fmla="*/ 0 h 1393933"/>
                    <a:gd name="connsiteX2" fmla="*/ 1302493 w 1393933"/>
                    <a:gd name="connsiteY2" fmla="*/ 0 h 1393933"/>
                    <a:gd name="connsiteX3" fmla="*/ 1393933 w 1393933"/>
                    <a:gd name="connsiteY3" fmla="*/ 1393933 h 1393933"/>
                    <a:gd name="connsiteX0" fmla="*/ 0 w 1302493"/>
                    <a:gd name="connsiteY0" fmla="*/ 1302493 h 1302493"/>
                    <a:gd name="connsiteX1" fmla="*/ 0 w 1302493"/>
                    <a:gd name="connsiteY1" fmla="*/ 0 h 1302493"/>
                    <a:gd name="connsiteX2" fmla="*/ 1302493 w 1302493"/>
                    <a:gd name="connsiteY2" fmla="*/ 0 h 13024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302493" h="1302493">
                      <a:moveTo>
                        <a:pt x="0" y="1302493"/>
                      </a:moveTo>
                      <a:lnTo>
                        <a:pt x="0" y="0"/>
                      </a:lnTo>
                      <a:lnTo>
                        <a:pt x="1302493" y="0"/>
                      </a:lnTo>
                    </a:path>
                  </a:pathLst>
                </a:custGeom>
                <a:noFill/>
                <a:ln w="12700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72CEDE34-3360-4BFF-8F28-053990E6910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125006" y="3171595"/>
                <a:ext cx="1785984" cy="1799739"/>
                <a:chOff x="6879836" y="3516901"/>
                <a:chExt cx="1785984" cy="1799739"/>
              </a:xfrm>
            </p:grpSpPr>
            <p:sp>
              <p:nvSpPr>
                <p:cNvPr id="24" name="Freeform: Shape 23">
                  <a:extLst>
                    <a:ext uri="{FF2B5EF4-FFF2-40B4-BE49-F238E27FC236}">
                      <a16:creationId xmlns:a16="http://schemas.microsoft.com/office/drawing/2014/main" id="{898E96F4-030D-444B-B62F-0DA02833774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>
                  <a:off x="6879836" y="3521665"/>
                  <a:ext cx="892801" cy="1794975"/>
                </a:xfrm>
                <a:custGeom>
                  <a:avLst/>
                  <a:gdLst>
                    <a:gd name="connsiteX0" fmla="*/ 892801 w 892801"/>
                    <a:gd name="connsiteY0" fmla="*/ 0 h 1794975"/>
                    <a:gd name="connsiteX1" fmla="*/ 892801 w 892801"/>
                    <a:gd name="connsiteY1" fmla="*/ 1434622 h 1794975"/>
                    <a:gd name="connsiteX2" fmla="*/ 845919 w 892801"/>
                    <a:gd name="connsiteY2" fmla="*/ 1533379 h 1794975"/>
                    <a:gd name="connsiteX3" fmla="*/ 440820 w 892801"/>
                    <a:gd name="connsiteY3" fmla="*/ 1794916 h 1794975"/>
                    <a:gd name="connsiteX4" fmla="*/ 379878 w 892801"/>
                    <a:gd name="connsiteY4" fmla="*/ 1791253 h 1794975"/>
                    <a:gd name="connsiteX5" fmla="*/ 763083 w 892801"/>
                    <a:gd name="connsiteY5" fmla="*/ 100140 h 1794975"/>
                    <a:gd name="connsiteX6" fmla="*/ 892801 w 892801"/>
                    <a:gd name="connsiteY6" fmla="*/ 0 h 1794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92801" h="1794975">
                      <a:moveTo>
                        <a:pt x="892801" y="0"/>
                      </a:moveTo>
                      <a:lnTo>
                        <a:pt x="892801" y="1434622"/>
                      </a:lnTo>
                      <a:lnTo>
                        <a:pt x="845919" y="1533379"/>
                      </a:lnTo>
                      <a:cubicBezTo>
                        <a:pt x="735106" y="1711682"/>
                        <a:pt x="584368" y="1792418"/>
                        <a:pt x="440820" y="1794916"/>
                      </a:cubicBezTo>
                      <a:cubicBezTo>
                        <a:pt x="420314" y="1795273"/>
                        <a:pt x="399954" y="1794033"/>
                        <a:pt x="379878" y="1791253"/>
                      </a:cubicBezTo>
                      <a:cubicBezTo>
                        <a:pt x="-41718" y="1732871"/>
                        <a:pt x="-338017" y="995203"/>
                        <a:pt x="763083" y="100140"/>
                      </a:cubicBezTo>
                      <a:lnTo>
                        <a:pt x="89280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5" name="Freeform: Shape 24">
                  <a:extLst>
                    <a:ext uri="{FF2B5EF4-FFF2-40B4-BE49-F238E27FC236}">
                      <a16:creationId xmlns:a16="http://schemas.microsoft.com/office/drawing/2014/main" id="{A5D902ED-F254-4B06-9B62-AF188FF41A7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>
                  <a:off x="7772637" y="3516901"/>
                  <a:ext cx="893183" cy="1795123"/>
                </a:xfrm>
                <a:custGeom>
                  <a:avLst/>
                  <a:gdLst>
                    <a:gd name="connsiteX0" fmla="*/ 191 w 893183"/>
                    <a:gd name="connsiteY0" fmla="*/ 0 h 1795123"/>
                    <a:gd name="connsiteX1" fmla="*/ 130101 w 893183"/>
                    <a:gd name="connsiteY1" fmla="*/ 100288 h 1795123"/>
                    <a:gd name="connsiteX2" fmla="*/ 513306 w 893183"/>
                    <a:gd name="connsiteY2" fmla="*/ 1791401 h 1795123"/>
                    <a:gd name="connsiteX3" fmla="*/ 47265 w 893183"/>
                    <a:gd name="connsiteY3" fmla="*/ 1533527 h 1795123"/>
                    <a:gd name="connsiteX4" fmla="*/ 192 w 893183"/>
                    <a:gd name="connsiteY4" fmla="*/ 1434367 h 1795123"/>
                    <a:gd name="connsiteX5" fmla="*/ 192 w 893183"/>
                    <a:gd name="connsiteY5" fmla="*/ 1438981 h 1795123"/>
                    <a:gd name="connsiteX6" fmla="*/ 0 w 893183"/>
                    <a:gd name="connsiteY6" fmla="*/ 1439386 h 1795123"/>
                    <a:gd name="connsiteX7" fmla="*/ 0 w 893183"/>
                    <a:gd name="connsiteY7" fmla="*/ 4764 h 1795123"/>
                    <a:gd name="connsiteX8" fmla="*/ 191 w 893183"/>
                    <a:gd name="connsiteY8" fmla="*/ 4616 h 1795123"/>
                    <a:gd name="connsiteX9" fmla="*/ 191 w 893183"/>
                    <a:gd name="connsiteY9" fmla="*/ 0 h 17951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93183" h="1795123">
                      <a:moveTo>
                        <a:pt x="191" y="0"/>
                      </a:moveTo>
                      <a:lnTo>
                        <a:pt x="130101" y="100288"/>
                      </a:lnTo>
                      <a:cubicBezTo>
                        <a:pt x="1231201" y="995351"/>
                        <a:pt x="934902" y="1733019"/>
                        <a:pt x="513306" y="1791401"/>
                      </a:cubicBezTo>
                      <a:cubicBezTo>
                        <a:pt x="352699" y="1813642"/>
                        <a:pt x="173909" y="1737302"/>
                        <a:pt x="47265" y="1533527"/>
                      </a:cubicBezTo>
                      <a:lnTo>
                        <a:pt x="192" y="1434367"/>
                      </a:lnTo>
                      <a:lnTo>
                        <a:pt x="192" y="1438981"/>
                      </a:lnTo>
                      <a:lnTo>
                        <a:pt x="0" y="1439386"/>
                      </a:lnTo>
                      <a:lnTo>
                        <a:pt x="0" y="4764"/>
                      </a:lnTo>
                      <a:lnTo>
                        <a:pt x="191" y="4616"/>
                      </a:lnTo>
                      <a:lnTo>
                        <a:pt x="19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DEBB14B7-5333-4EA3-A883-B3D949DA56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10800000">
              <a:off x="555957" y="5230097"/>
              <a:ext cx="641183" cy="1069728"/>
              <a:chOff x="6484112" y="2967038"/>
              <a:chExt cx="641183" cy="1069728"/>
            </a:xfrm>
          </p:grpSpPr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1F2F0B6D-3339-445E-AE6F-EA80BB952C5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6808136" y="2967038"/>
                <a:ext cx="317159" cy="932400"/>
                <a:chOff x="6808136" y="2967038"/>
                <a:chExt cx="317159" cy="932400"/>
              </a:xfrm>
            </p:grpSpPr>
            <p:sp>
              <p:nvSpPr>
                <p:cNvPr id="54" name="Freeform 68">
                  <a:extLst>
                    <a:ext uri="{FF2B5EF4-FFF2-40B4-BE49-F238E27FC236}">
                      <a16:creationId xmlns:a16="http://schemas.microsoft.com/office/drawing/2014/main" id="{1FD745BE-AAE8-4FD8-B107-4730C82F8C7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808136" y="2967038"/>
                  <a:ext cx="159772" cy="710627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" name="Freeform 69">
                  <a:extLst>
                    <a:ext uri="{FF2B5EF4-FFF2-40B4-BE49-F238E27FC236}">
                      <a16:creationId xmlns:a16="http://schemas.microsoft.com/office/drawing/2014/main" id="{55D7086E-72EA-4FBD-8B82-D3ECF7D51371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967908" y="2967038"/>
                  <a:ext cx="157387" cy="710627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7" name="Line 70">
                  <a:extLst>
                    <a:ext uri="{FF2B5EF4-FFF2-40B4-BE49-F238E27FC236}">
                      <a16:creationId xmlns:a16="http://schemas.microsoft.com/office/drawing/2014/main" id="{246D59ED-9B4E-4F44-B189-00E3B8D72DCC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ShapeType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6967908" y="2967038"/>
                  <a:ext cx="0" cy="932400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B726404C-494E-4C74-9581-BE06BE0D27C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18900000" flipH="1">
                <a:off x="6484112" y="3104366"/>
                <a:ext cx="317159" cy="932400"/>
                <a:chOff x="6808136" y="2967038"/>
                <a:chExt cx="317159" cy="932400"/>
              </a:xfrm>
            </p:grpSpPr>
            <p:sp>
              <p:nvSpPr>
                <p:cNvPr id="16" name="Freeform 68">
                  <a:extLst>
                    <a:ext uri="{FF2B5EF4-FFF2-40B4-BE49-F238E27FC236}">
                      <a16:creationId xmlns:a16="http://schemas.microsoft.com/office/drawing/2014/main" id="{C61F0CD3-7875-46CD-A844-0B022BEF2751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808136" y="2967038"/>
                  <a:ext cx="159772" cy="710627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8" name="Freeform 69">
                  <a:extLst>
                    <a:ext uri="{FF2B5EF4-FFF2-40B4-BE49-F238E27FC236}">
                      <a16:creationId xmlns:a16="http://schemas.microsoft.com/office/drawing/2014/main" id="{D83F2F78-08A8-49BE-AF85-1C3DD286025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967908" y="2967038"/>
                  <a:ext cx="157387" cy="710627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Line 70">
                  <a:extLst>
                    <a:ext uri="{FF2B5EF4-FFF2-40B4-BE49-F238E27FC236}">
                      <a16:creationId xmlns:a16="http://schemas.microsoft.com/office/drawing/2014/main" id="{93069262-0DE6-4BA7-9773-656AF1E6CFD1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ShapeType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6967908" y="2967038"/>
                  <a:ext cx="0" cy="932400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22725E2D-27B9-4A2E-B161-230C61B080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826000" y="2428148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Group 54">
            <a:extLst>
              <a:ext uri="{FF2B5EF4-FFF2-40B4-BE49-F238E27FC236}">
                <a16:creationId xmlns:a16="http://schemas.microsoft.com/office/drawing/2014/main" id="{55C23123-3C5C-4A8B-AD1C-138D7B73D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8153659" y="716800"/>
            <a:ext cx="3838575" cy="5583025"/>
            <a:chOff x="199766" y="716800"/>
            <a:chExt cx="3838575" cy="5583025"/>
          </a:xfrm>
        </p:grpSpPr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ADC1AC98-A945-45DC-A533-43311AB5AF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2700000">
              <a:off x="890329" y="26237"/>
              <a:ext cx="2457450" cy="3838575"/>
              <a:chOff x="587376" y="280988"/>
              <a:chExt cx="2457450" cy="3838575"/>
            </a:xfrm>
          </p:grpSpPr>
          <p:sp>
            <p:nvSpPr>
              <p:cNvPr id="75" name="Freeform 64">
                <a:extLst>
                  <a:ext uri="{FF2B5EF4-FFF2-40B4-BE49-F238E27FC236}">
                    <a16:creationId xmlns:a16="http://schemas.microsoft.com/office/drawing/2014/main" id="{525BFDD7-7DC7-4933-95CA-274FF3A12BA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1443038"/>
                <a:ext cx="1228725" cy="790575"/>
              </a:xfrm>
              <a:custGeom>
                <a:avLst/>
                <a:gdLst>
                  <a:gd name="T0" fmla="*/ 162 w 258"/>
                  <a:gd name="T1" fmla="*/ 132 h 166"/>
                  <a:gd name="T2" fmla="*/ 258 w 258"/>
                  <a:gd name="T3" fmla="*/ 0 h 166"/>
                  <a:gd name="T4" fmla="*/ 0 w 258"/>
                  <a:gd name="T5" fmla="*/ 149 h 166"/>
                  <a:gd name="T6" fmla="*/ 162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162" y="132"/>
                    </a:moveTo>
                    <a:cubicBezTo>
                      <a:pt x="214" y="102"/>
                      <a:pt x="247" y="54"/>
                      <a:pt x="258" y="0"/>
                    </a:cubicBezTo>
                    <a:cubicBezTo>
                      <a:pt x="0" y="149"/>
                      <a:pt x="0" y="149"/>
                      <a:pt x="0" y="149"/>
                    </a:cubicBezTo>
                    <a:cubicBezTo>
                      <a:pt x="52" y="166"/>
                      <a:pt x="111" y="162"/>
                      <a:pt x="162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Freeform 81">
                <a:extLst>
                  <a:ext uri="{FF2B5EF4-FFF2-40B4-BE49-F238E27FC236}">
                    <a16:creationId xmlns:a16="http://schemas.microsoft.com/office/drawing/2014/main" id="{56EAE20D-E363-445F-AAA9-8923C7A41DA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2205038"/>
                <a:ext cx="1228725" cy="790575"/>
              </a:xfrm>
              <a:custGeom>
                <a:avLst/>
                <a:gdLst>
                  <a:gd name="T0" fmla="*/ 162 w 258"/>
                  <a:gd name="T1" fmla="*/ 132 h 166"/>
                  <a:gd name="T2" fmla="*/ 258 w 258"/>
                  <a:gd name="T3" fmla="*/ 0 h 166"/>
                  <a:gd name="T4" fmla="*/ 0 w 258"/>
                  <a:gd name="T5" fmla="*/ 149 h 166"/>
                  <a:gd name="T6" fmla="*/ 162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162" y="132"/>
                    </a:moveTo>
                    <a:cubicBezTo>
                      <a:pt x="214" y="102"/>
                      <a:pt x="247" y="54"/>
                      <a:pt x="258" y="0"/>
                    </a:cubicBezTo>
                    <a:cubicBezTo>
                      <a:pt x="0" y="149"/>
                      <a:pt x="0" y="149"/>
                      <a:pt x="0" y="149"/>
                    </a:cubicBezTo>
                    <a:cubicBezTo>
                      <a:pt x="52" y="166"/>
                      <a:pt x="111" y="162"/>
                      <a:pt x="162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Freeform 61">
                <a:extLst>
                  <a:ext uri="{FF2B5EF4-FFF2-40B4-BE49-F238E27FC236}">
                    <a16:creationId xmlns:a16="http://schemas.microsoft.com/office/drawing/2014/main" id="{63DF7269-8701-4F88-89A3-EA45D9DF59F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1443038"/>
                <a:ext cx="1228725" cy="790575"/>
              </a:xfrm>
              <a:custGeom>
                <a:avLst/>
                <a:gdLst>
                  <a:gd name="T0" fmla="*/ 95 w 258"/>
                  <a:gd name="T1" fmla="*/ 132 h 166"/>
                  <a:gd name="T2" fmla="*/ 258 w 258"/>
                  <a:gd name="T3" fmla="*/ 149 h 166"/>
                  <a:gd name="T4" fmla="*/ 0 w 258"/>
                  <a:gd name="T5" fmla="*/ 0 h 166"/>
                  <a:gd name="T6" fmla="*/ 95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95" y="132"/>
                    </a:moveTo>
                    <a:cubicBezTo>
                      <a:pt x="147" y="162"/>
                      <a:pt x="206" y="166"/>
                      <a:pt x="258" y="14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1" y="54"/>
                      <a:pt x="44" y="102"/>
                      <a:pt x="95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" name="Freeform 78">
                <a:extLst>
                  <a:ext uri="{FF2B5EF4-FFF2-40B4-BE49-F238E27FC236}">
                    <a16:creationId xmlns:a16="http://schemas.microsoft.com/office/drawing/2014/main" id="{2DDEEFE7-743E-40D3-AB86-C074CADC937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2205038"/>
                <a:ext cx="1228725" cy="790575"/>
              </a:xfrm>
              <a:custGeom>
                <a:avLst/>
                <a:gdLst>
                  <a:gd name="T0" fmla="*/ 95 w 258"/>
                  <a:gd name="T1" fmla="*/ 132 h 166"/>
                  <a:gd name="T2" fmla="*/ 258 w 258"/>
                  <a:gd name="T3" fmla="*/ 149 h 166"/>
                  <a:gd name="T4" fmla="*/ 0 w 258"/>
                  <a:gd name="T5" fmla="*/ 0 h 166"/>
                  <a:gd name="T6" fmla="*/ 95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95" y="132"/>
                    </a:moveTo>
                    <a:cubicBezTo>
                      <a:pt x="147" y="162"/>
                      <a:pt x="206" y="166"/>
                      <a:pt x="258" y="14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1" y="54"/>
                      <a:pt x="44" y="102"/>
                      <a:pt x="95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Freeform 84">
                <a:extLst>
                  <a:ext uri="{FF2B5EF4-FFF2-40B4-BE49-F238E27FC236}">
                    <a16:creationId xmlns:a16="http://schemas.microsoft.com/office/drawing/2014/main" id="{6DC0260D-7AA3-4733-B3CB-6389FCCABD2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2967038"/>
                <a:ext cx="1228725" cy="790575"/>
              </a:xfrm>
              <a:custGeom>
                <a:avLst/>
                <a:gdLst>
                  <a:gd name="T0" fmla="*/ 95 w 258"/>
                  <a:gd name="T1" fmla="*/ 132 h 166"/>
                  <a:gd name="T2" fmla="*/ 258 w 258"/>
                  <a:gd name="T3" fmla="*/ 149 h 166"/>
                  <a:gd name="T4" fmla="*/ 0 w 258"/>
                  <a:gd name="T5" fmla="*/ 0 h 166"/>
                  <a:gd name="T6" fmla="*/ 95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95" y="132"/>
                    </a:moveTo>
                    <a:cubicBezTo>
                      <a:pt x="147" y="162"/>
                      <a:pt x="206" y="166"/>
                      <a:pt x="258" y="14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1" y="54"/>
                      <a:pt x="44" y="102"/>
                      <a:pt x="95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Freeform 87">
                <a:extLst>
                  <a:ext uri="{FF2B5EF4-FFF2-40B4-BE49-F238E27FC236}">
                    <a16:creationId xmlns:a16="http://schemas.microsoft.com/office/drawing/2014/main" id="{E9487A85-3305-4BD8-A4FB-7939820DE31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2967038"/>
                <a:ext cx="1228725" cy="790575"/>
              </a:xfrm>
              <a:custGeom>
                <a:avLst/>
                <a:gdLst>
                  <a:gd name="T0" fmla="*/ 162 w 258"/>
                  <a:gd name="T1" fmla="*/ 132 h 166"/>
                  <a:gd name="T2" fmla="*/ 258 w 258"/>
                  <a:gd name="T3" fmla="*/ 0 h 166"/>
                  <a:gd name="T4" fmla="*/ 0 w 258"/>
                  <a:gd name="T5" fmla="*/ 149 h 166"/>
                  <a:gd name="T6" fmla="*/ 162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162" y="132"/>
                    </a:moveTo>
                    <a:cubicBezTo>
                      <a:pt x="214" y="102"/>
                      <a:pt x="247" y="54"/>
                      <a:pt x="258" y="0"/>
                    </a:cubicBezTo>
                    <a:cubicBezTo>
                      <a:pt x="0" y="149"/>
                      <a:pt x="0" y="149"/>
                      <a:pt x="0" y="149"/>
                    </a:cubicBezTo>
                    <a:cubicBezTo>
                      <a:pt x="52" y="166"/>
                      <a:pt x="111" y="162"/>
                      <a:pt x="162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60">
                <a:extLst>
                  <a:ext uri="{FF2B5EF4-FFF2-40B4-BE49-F238E27FC236}">
                    <a16:creationId xmlns:a16="http://schemas.microsoft.com/office/drawing/2014/main" id="{9A56408A-8D1F-4308-888A-C10250ED409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280988"/>
                <a:ext cx="319088" cy="1419225"/>
              </a:xfrm>
              <a:custGeom>
                <a:avLst/>
                <a:gdLst>
                  <a:gd name="T0" fmla="*/ 0 w 67"/>
                  <a:gd name="T1" fmla="*/ 0 h 298"/>
                  <a:gd name="T2" fmla="*/ 0 w 67"/>
                  <a:gd name="T3" fmla="*/ 298 h 298"/>
                  <a:gd name="T4" fmla="*/ 67 w 67"/>
                  <a:gd name="T5" fmla="*/ 149 h 298"/>
                  <a:gd name="T6" fmla="*/ 0 w 67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7" y="208"/>
                      <a:pt x="67" y="149"/>
                    </a:cubicBezTo>
                    <a:cubicBezTo>
                      <a:pt x="67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Freeform 59">
                <a:extLst>
                  <a:ext uri="{FF2B5EF4-FFF2-40B4-BE49-F238E27FC236}">
                    <a16:creationId xmlns:a16="http://schemas.microsoft.com/office/drawing/2014/main" id="{B8EA7519-3D12-4CBF-9CF9-2DBF5379C4C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497013" y="280988"/>
                <a:ext cx="319088" cy="1419225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62">
                <a:extLst>
                  <a:ext uri="{FF2B5EF4-FFF2-40B4-BE49-F238E27FC236}">
                    <a16:creationId xmlns:a16="http://schemas.microsoft.com/office/drawing/2014/main" id="{CBCFA958-AB70-45BC-86FB-95916AC8826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1390651"/>
                <a:ext cx="1228725" cy="761999"/>
              </a:xfrm>
              <a:custGeom>
                <a:avLst/>
                <a:gdLst>
                  <a:gd name="T0" fmla="*/ 0 w 258"/>
                  <a:gd name="T1" fmla="*/ 17 h 166"/>
                  <a:gd name="T2" fmla="*/ 258 w 258"/>
                  <a:gd name="T3" fmla="*/ 166 h 166"/>
                  <a:gd name="T4" fmla="*/ 162 w 258"/>
                  <a:gd name="T5" fmla="*/ 34 h 166"/>
                  <a:gd name="T6" fmla="*/ 0 w 258"/>
                  <a:gd name="T7" fmla="*/ 17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7"/>
                    </a:moveTo>
                    <a:cubicBezTo>
                      <a:pt x="258" y="166"/>
                      <a:pt x="258" y="166"/>
                      <a:pt x="258" y="166"/>
                    </a:cubicBezTo>
                    <a:cubicBezTo>
                      <a:pt x="247" y="112"/>
                      <a:pt x="213" y="63"/>
                      <a:pt x="162" y="34"/>
                    </a:cubicBezTo>
                    <a:cubicBezTo>
                      <a:pt x="111" y="4"/>
                      <a:pt x="52" y="0"/>
                      <a:pt x="0" y="1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4" name="Freeform 65">
                <a:extLst>
                  <a:ext uri="{FF2B5EF4-FFF2-40B4-BE49-F238E27FC236}">
                    <a16:creationId xmlns:a16="http://schemas.microsoft.com/office/drawing/2014/main" id="{EC7CC8AD-3574-4368-9084-30AA269FB7C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1362075"/>
                <a:ext cx="1228725" cy="790575"/>
              </a:xfrm>
              <a:custGeom>
                <a:avLst/>
                <a:gdLst>
                  <a:gd name="T0" fmla="*/ 0 w 258"/>
                  <a:gd name="T1" fmla="*/ 166 h 166"/>
                  <a:gd name="T2" fmla="*/ 258 w 258"/>
                  <a:gd name="T3" fmla="*/ 17 h 166"/>
                  <a:gd name="T4" fmla="*/ 96 w 258"/>
                  <a:gd name="T5" fmla="*/ 34 h 166"/>
                  <a:gd name="T6" fmla="*/ 0 w 258"/>
                  <a:gd name="T7" fmla="*/ 166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66"/>
                    </a:moveTo>
                    <a:cubicBezTo>
                      <a:pt x="258" y="17"/>
                      <a:pt x="258" y="17"/>
                      <a:pt x="258" y="17"/>
                    </a:cubicBezTo>
                    <a:cubicBezTo>
                      <a:pt x="206" y="0"/>
                      <a:pt x="147" y="4"/>
                      <a:pt x="96" y="34"/>
                    </a:cubicBezTo>
                    <a:cubicBezTo>
                      <a:pt x="44" y="63"/>
                      <a:pt x="11" y="112"/>
                      <a:pt x="0" y="166"/>
                    </a:cubicBezTo>
                    <a:close/>
                  </a:path>
                </a:pathLst>
              </a:custGeom>
              <a:gradFill flip="none" rotWithShape="0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79">
                <a:extLst>
                  <a:ext uri="{FF2B5EF4-FFF2-40B4-BE49-F238E27FC236}">
                    <a16:creationId xmlns:a16="http://schemas.microsoft.com/office/drawing/2014/main" id="{AAF385D0-C8F4-4D2E-A604-55B0C4A37AD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2124075"/>
                <a:ext cx="1228725" cy="790575"/>
              </a:xfrm>
              <a:custGeom>
                <a:avLst/>
                <a:gdLst>
                  <a:gd name="T0" fmla="*/ 0 w 258"/>
                  <a:gd name="T1" fmla="*/ 17 h 166"/>
                  <a:gd name="T2" fmla="*/ 258 w 258"/>
                  <a:gd name="T3" fmla="*/ 166 h 166"/>
                  <a:gd name="T4" fmla="*/ 162 w 258"/>
                  <a:gd name="T5" fmla="*/ 34 h 166"/>
                  <a:gd name="T6" fmla="*/ 0 w 258"/>
                  <a:gd name="T7" fmla="*/ 17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7"/>
                    </a:moveTo>
                    <a:cubicBezTo>
                      <a:pt x="258" y="166"/>
                      <a:pt x="258" y="166"/>
                      <a:pt x="258" y="166"/>
                    </a:cubicBezTo>
                    <a:cubicBezTo>
                      <a:pt x="247" y="112"/>
                      <a:pt x="213" y="63"/>
                      <a:pt x="162" y="34"/>
                    </a:cubicBezTo>
                    <a:cubicBezTo>
                      <a:pt x="111" y="4"/>
                      <a:pt x="52" y="0"/>
                      <a:pt x="0" y="1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82">
                <a:extLst>
                  <a:ext uri="{FF2B5EF4-FFF2-40B4-BE49-F238E27FC236}">
                    <a16:creationId xmlns:a16="http://schemas.microsoft.com/office/drawing/2014/main" id="{5807D27C-D4CF-4DD8-95BF-BE0E820995E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2124075"/>
                <a:ext cx="1228725" cy="790575"/>
              </a:xfrm>
              <a:custGeom>
                <a:avLst/>
                <a:gdLst>
                  <a:gd name="T0" fmla="*/ 0 w 258"/>
                  <a:gd name="T1" fmla="*/ 166 h 166"/>
                  <a:gd name="T2" fmla="*/ 258 w 258"/>
                  <a:gd name="T3" fmla="*/ 17 h 166"/>
                  <a:gd name="T4" fmla="*/ 96 w 258"/>
                  <a:gd name="T5" fmla="*/ 34 h 166"/>
                  <a:gd name="T6" fmla="*/ 0 w 258"/>
                  <a:gd name="T7" fmla="*/ 166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66"/>
                    </a:moveTo>
                    <a:cubicBezTo>
                      <a:pt x="258" y="17"/>
                      <a:pt x="258" y="17"/>
                      <a:pt x="258" y="17"/>
                    </a:cubicBezTo>
                    <a:cubicBezTo>
                      <a:pt x="206" y="0"/>
                      <a:pt x="147" y="4"/>
                      <a:pt x="96" y="34"/>
                    </a:cubicBezTo>
                    <a:cubicBezTo>
                      <a:pt x="44" y="63"/>
                      <a:pt x="11" y="112"/>
                      <a:pt x="0" y="16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85">
                <a:extLst>
                  <a:ext uri="{FF2B5EF4-FFF2-40B4-BE49-F238E27FC236}">
                    <a16:creationId xmlns:a16="http://schemas.microsoft.com/office/drawing/2014/main" id="{AF358179-B76F-48FB-9D1E-25F2B422B7C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2886075"/>
                <a:ext cx="1228725" cy="790575"/>
              </a:xfrm>
              <a:custGeom>
                <a:avLst/>
                <a:gdLst>
                  <a:gd name="T0" fmla="*/ 0 w 258"/>
                  <a:gd name="T1" fmla="*/ 17 h 166"/>
                  <a:gd name="T2" fmla="*/ 258 w 258"/>
                  <a:gd name="T3" fmla="*/ 166 h 166"/>
                  <a:gd name="T4" fmla="*/ 162 w 258"/>
                  <a:gd name="T5" fmla="*/ 34 h 166"/>
                  <a:gd name="T6" fmla="*/ 0 w 258"/>
                  <a:gd name="T7" fmla="*/ 17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7"/>
                    </a:moveTo>
                    <a:cubicBezTo>
                      <a:pt x="258" y="166"/>
                      <a:pt x="258" y="166"/>
                      <a:pt x="258" y="166"/>
                    </a:cubicBezTo>
                    <a:cubicBezTo>
                      <a:pt x="247" y="112"/>
                      <a:pt x="213" y="63"/>
                      <a:pt x="162" y="34"/>
                    </a:cubicBezTo>
                    <a:cubicBezTo>
                      <a:pt x="111" y="4"/>
                      <a:pt x="52" y="0"/>
                      <a:pt x="0" y="1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88">
                <a:extLst>
                  <a:ext uri="{FF2B5EF4-FFF2-40B4-BE49-F238E27FC236}">
                    <a16:creationId xmlns:a16="http://schemas.microsoft.com/office/drawing/2014/main" id="{4F860F54-6F02-429D-84F9-216C593FDA3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2886075"/>
                <a:ext cx="1228725" cy="790575"/>
              </a:xfrm>
              <a:custGeom>
                <a:avLst/>
                <a:gdLst>
                  <a:gd name="T0" fmla="*/ 0 w 258"/>
                  <a:gd name="T1" fmla="*/ 166 h 166"/>
                  <a:gd name="T2" fmla="*/ 258 w 258"/>
                  <a:gd name="T3" fmla="*/ 17 h 166"/>
                  <a:gd name="T4" fmla="*/ 96 w 258"/>
                  <a:gd name="T5" fmla="*/ 34 h 166"/>
                  <a:gd name="T6" fmla="*/ 0 w 258"/>
                  <a:gd name="T7" fmla="*/ 166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66"/>
                    </a:moveTo>
                    <a:cubicBezTo>
                      <a:pt x="258" y="17"/>
                      <a:pt x="258" y="17"/>
                      <a:pt x="258" y="17"/>
                    </a:cubicBezTo>
                    <a:cubicBezTo>
                      <a:pt x="206" y="0"/>
                      <a:pt x="147" y="4"/>
                      <a:pt x="96" y="34"/>
                    </a:cubicBezTo>
                    <a:cubicBezTo>
                      <a:pt x="44" y="63"/>
                      <a:pt x="11" y="112"/>
                      <a:pt x="0" y="16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89" name="Group 88">
                <a:extLst>
                  <a:ext uri="{FF2B5EF4-FFF2-40B4-BE49-F238E27FC236}">
                    <a16:creationId xmlns:a16="http://schemas.microsoft.com/office/drawing/2014/main" id="{AF2CD1C6-D2DC-4C27-A7A3-0D6ECCB7B26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587376" y="280988"/>
                <a:ext cx="2457450" cy="3838575"/>
                <a:chOff x="587376" y="280988"/>
                <a:chExt cx="2457450" cy="3838575"/>
              </a:xfrm>
            </p:grpSpPr>
            <p:sp>
              <p:nvSpPr>
                <p:cNvPr id="90" name="Line 63">
                  <a:extLst>
                    <a:ext uri="{FF2B5EF4-FFF2-40B4-BE49-F238E27FC236}">
                      <a16:creationId xmlns:a16="http://schemas.microsoft.com/office/drawing/2014/main" id="{17251CE3-FBBE-4B37-B229-DF726C4AE560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ShapeType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1443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Line 66">
                  <a:extLst>
                    <a:ext uri="{FF2B5EF4-FFF2-40B4-BE49-F238E27FC236}">
                      <a16:creationId xmlns:a16="http://schemas.microsoft.com/office/drawing/2014/main" id="{14522961-6FA8-43A3-894B-20435789E3A0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ShapeType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1816101" y="1443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2" name="Line 67">
                  <a:extLst>
                    <a:ext uri="{FF2B5EF4-FFF2-40B4-BE49-F238E27FC236}">
                      <a16:creationId xmlns:a16="http://schemas.microsoft.com/office/drawing/2014/main" id="{54230A9C-2E62-416C-A910-A26CB0BB744F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ShapeType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1816101" y="280988"/>
                  <a:ext cx="0" cy="3838575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3" name="Line 80">
                  <a:extLst>
                    <a:ext uri="{FF2B5EF4-FFF2-40B4-BE49-F238E27FC236}">
                      <a16:creationId xmlns:a16="http://schemas.microsoft.com/office/drawing/2014/main" id="{EDC7B8CE-339C-4B31-9A1E-1E6F3F20E51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ShapeType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205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4" name="Line 83">
                  <a:extLst>
                    <a:ext uri="{FF2B5EF4-FFF2-40B4-BE49-F238E27FC236}">
                      <a16:creationId xmlns:a16="http://schemas.microsoft.com/office/drawing/2014/main" id="{D5900B3C-A349-4C11-8871-F0C656F06A2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ShapeType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1816101" y="2205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5" name="Line 86">
                  <a:extLst>
                    <a:ext uri="{FF2B5EF4-FFF2-40B4-BE49-F238E27FC236}">
                      <a16:creationId xmlns:a16="http://schemas.microsoft.com/office/drawing/2014/main" id="{B836DF39-5332-440E-BD43-94EF14B9F7A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ShapeType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967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6" name="Line 89">
                  <a:extLst>
                    <a:ext uri="{FF2B5EF4-FFF2-40B4-BE49-F238E27FC236}">
                      <a16:creationId xmlns:a16="http://schemas.microsoft.com/office/drawing/2014/main" id="{25596AFB-7112-451F-A40E-C4D365BC050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ShapeType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1816101" y="2967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467B87DF-BE21-4275-A328-36294B5E87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13500000">
              <a:off x="480743" y="3311698"/>
              <a:ext cx="1785984" cy="2211229"/>
              <a:chOff x="3125006" y="3171595"/>
              <a:chExt cx="1785984" cy="2211229"/>
            </a:xfrm>
          </p:grpSpPr>
          <p:grpSp>
            <p:nvGrpSpPr>
              <p:cNvPr id="67" name="Group 66">
                <a:extLst>
                  <a:ext uri="{FF2B5EF4-FFF2-40B4-BE49-F238E27FC236}">
                    <a16:creationId xmlns:a16="http://schemas.microsoft.com/office/drawing/2014/main" id="{5DF7768E-3A7E-48EA-AE6B-544137E0171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136819" y="3174345"/>
                <a:ext cx="1760933" cy="2208479"/>
                <a:chOff x="4749017" y="2998646"/>
                <a:chExt cx="1760933" cy="2208479"/>
              </a:xfrm>
            </p:grpSpPr>
            <p:cxnSp>
              <p:nvCxnSpPr>
                <p:cNvPr id="71" name="Straight Connector 70">
                  <a:extLst>
                    <a:ext uri="{FF2B5EF4-FFF2-40B4-BE49-F238E27FC236}">
                      <a16:creationId xmlns:a16="http://schemas.microsoft.com/office/drawing/2014/main" id="{0C7E39C2-9BBA-4C6E-B352-FADF72FF842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CxnSpPr>
                  <a:cxnSpLocks/>
                </p:cNvCxn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CxnSpPr>
              <p:spPr>
                <a:xfrm flipH="1">
                  <a:off x="5630197" y="2998646"/>
                  <a:ext cx="0" cy="2208479"/>
                </a:xfrm>
                <a:prstGeom prst="line">
                  <a:avLst/>
                </a:prstGeom>
                <a:ln w="1270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Straight Connector 71">
                  <a:extLst>
                    <a:ext uri="{FF2B5EF4-FFF2-40B4-BE49-F238E27FC236}">
                      <a16:creationId xmlns:a16="http://schemas.microsoft.com/office/drawing/2014/main" id="{55FF2688-1869-4A97-A594-AD2F8C720AD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CxnSpPr>
                  <a:cxnSpLocks/>
                </p:cNvCxn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CxnSpPr>
              <p:spPr>
                <a:xfrm rot="10800000" flipH="1">
                  <a:off x="4749017" y="4416771"/>
                  <a:ext cx="1760933" cy="0"/>
                </a:xfrm>
                <a:prstGeom prst="line">
                  <a:avLst/>
                </a:prstGeom>
                <a:ln w="1270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3" name="Rectangle 30">
                  <a:extLst>
                    <a:ext uri="{FF2B5EF4-FFF2-40B4-BE49-F238E27FC236}">
                      <a16:creationId xmlns:a16="http://schemas.microsoft.com/office/drawing/2014/main" id="{035F350E-CDEC-47D7-B1F6-BB33F7263D5A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3500000">
                  <a:off x="5136242" y="3224252"/>
                  <a:ext cx="987915" cy="987915"/>
                </a:xfrm>
                <a:custGeom>
                  <a:avLst/>
                  <a:gdLst>
                    <a:gd name="connsiteX0" fmla="*/ 0 w 1302493"/>
                    <a:gd name="connsiteY0" fmla="*/ 0 h 1302493"/>
                    <a:gd name="connsiteX1" fmla="*/ 1302493 w 1302493"/>
                    <a:gd name="connsiteY1" fmla="*/ 0 h 1302493"/>
                    <a:gd name="connsiteX2" fmla="*/ 1302493 w 1302493"/>
                    <a:gd name="connsiteY2" fmla="*/ 1302493 h 1302493"/>
                    <a:gd name="connsiteX3" fmla="*/ 0 w 1302493"/>
                    <a:gd name="connsiteY3" fmla="*/ 1302493 h 1302493"/>
                    <a:gd name="connsiteX4" fmla="*/ 0 w 1302493"/>
                    <a:gd name="connsiteY4" fmla="*/ 0 h 1302493"/>
                    <a:gd name="connsiteX0" fmla="*/ 1302493 w 1393933"/>
                    <a:gd name="connsiteY0" fmla="*/ 1302493 h 1393933"/>
                    <a:gd name="connsiteX1" fmla="*/ 0 w 1393933"/>
                    <a:gd name="connsiteY1" fmla="*/ 1302493 h 1393933"/>
                    <a:gd name="connsiteX2" fmla="*/ 0 w 1393933"/>
                    <a:gd name="connsiteY2" fmla="*/ 0 h 1393933"/>
                    <a:gd name="connsiteX3" fmla="*/ 1302493 w 1393933"/>
                    <a:gd name="connsiteY3" fmla="*/ 0 h 1393933"/>
                    <a:gd name="connsiteX4" fmla="*/ 1393933 w 1393933"/>
                    <a:gd name="connsiteY4" fmla="*/ 1393933 h 1393933"/>
                    <a:gd name="connsiteX0" fmla="*/ 0 w 1393933"/>
                    <a:gd name="connsiteY0" fmla="*/ 1302493 h 1393933"/>
                    <a:gd name="connsiteX1" fmla="*/ 0 w 1393933"/>
                    <a:gd name="connsiteY1" fmla="*/ 0 h 1393933"/>
                    <a:gd name="connsiteX2" fmla="*/ 1302493 w 1393933"/>
                    <a:gd name="connsiteY2" fmla="*/ 0 h 1393933"/>
                    <a:gd name="connsiteX3" fmla="*/ 1393933 w 1393933"/>
                    <a:gd name="connsiteY3" fmla="*/ 1393933 h 1393933"/>
                    <a:gd name="connsiteX0" fmla="*/ 0 w 1302493"/>
                    <a:gd name="connsiteY0" fmla="*/ 1302493 h 1302493"/>
                    <a:gd name="connsiteX1" fmla="*/ 0 w 1302493"/>
                    <a:gd name="connsiteY1" fmla="*/ 0 h 1302493"/>
                    <a:gd name="connsiteX2" fmla="*/ 1302493 w 1302493"/>
                    <a:gd name="connsiteY2" fmla="*/ 0 h 13024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302493" h="1302493">
                      <a:moveTo>
                        <a:pt x="0" y="1302493"/>
                      </a:moveTo>
                      <a:lnTo>
                        <a:pt x="0" y="0"/>
                      </a:lnTo>
                      <a:lnTo>
                        <a:pt x="1302493" y="0"/>
                      </a:lnTo>
                    </a:path>
                  </a:pathLst>
                </a:custGeom>
                <a:noFill/>
                <a:ln w="12700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" name="Rectangle 30">
                  <a:extLst>
                    <a:ext uri="{FF2B5EF4-FFF2-40B4-BE49-F238E27FC236}">
                      <a16:creationId xmlns:a16="http://schemas.microsoft.com/office/drawing/2014/main" id="{32757671-5219-4448-9D74-96978B78FB20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3500000">
                  <a:off x="5327037" y="3070731"/>
                  <a:ext cx="606323" cy="606323"/>
                </a:xfrm>
                <a:custGeom>
                  <a:avLst/>
                  <a:gdLst>
                    <a:gd name="connsiteX0" fmla="*/ 0 w 1302493"/>
                    <a:gd name="connsiteY0" fmla="*/ 0 h 1302493"/>
                    <a:gd name="connsiteX1" fmla="*/ 1302493 w 1302493"/>
                    <a:gd name="connsiteY1" fmla="*/ 0 h 1302493"/>
                    <a:gd name="connsiteX2" fmla="*/ 1302493 w 1302493"/>
                    <a:gd name="connsiteY2" fmla="*/ 1302493 h 1302493"/>
                    <a:gd name="connsiteX3" fmla="*/ 0 w 1302493"/>
                    <a:gd name="connsiteY3" fmla="*/ 1302493 h 1302493"/>
                    <a:gd name="connsiteX4" fmla="*/ 0 w 1302493"/>
                    <a:gd name="connsiteY4" fmla="*/ 0 h 1302493"/>
                    <a:gd name="connsiteX0" fmla="*/ 1302493 w 1393933"/>
                    <a:gd name="connsiteY0" fmla="*/ 1302493 h 1393933"/>
                    <a:gd name="connsiteX1" fmla="*/ 0 w 1393933"/>
                    <a:gd name="connsiteY1" fmla="*/ 1302493 h 1393933"/>
                    <a:gd name="connsiteX2" fmla="*/ 0 w 1393933"/>
                    <a:gd name="connsiteY2" fmla="*/ 0 h 1393933"/>
                    <a:gd name="connsiteX3" fmla="*/ 1302493 w 1393933"/>
                    <a:gd name="connsiteY3" fmla="*/ 0 h 1393933"/>
                    <a:gd name="connsiteX4" fmla="*/ 1393933 w 1393933"/>
                    <a:gd name="connsiteY4" fmla="*/ 1393933 h 1393933"/>
                    <a:gd name="connsiteX0" fmla="*/ 0 w 1393933"/>
                    <a:gd name="connsiteY0" fmla="*/ 1302493 h 1393933"/>
                    <a:gd name="connsiteX1" fmla="*/ 0 w 1393933"/>
                    <a:gd name="connsiteY1" fmla="*/ 0 h 1393933"/>
                    <a:gd name="connsiteX2" fmla="*/ 1302493 w 1393933"/>
                    <a:gd name="connsiteY2" fmla="*/ 0 h 1393933"/>
                    <a:gd name="connsiteX3" fmla="*/ 1393933 w 1393933"/>
                    <a:gd name="connsiteY3" fmla="*/ 1393933 h 1393933"/>
                    <a:gd name="connsiteX0" fmla="*/ 0 w 1302493"/>
                    <a:gd name="connsiteY0" fmla="*/ 1302493 h 1302493"/>
                    <a:gd name="connsiteX1" fmla="*/ 0 w 1302493"/>
                    <a:gd name="connsiteY1" fmla="*/ 0 h 1302493"/>
                    <a:gd name="connsiteX2" fmla="*/ 1302493 w 1302493"/>
                    <a:gd name="connsiteY2" fmla="*/ 0 h 13024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302493" h="1302493">
                      <a:moveTo>
                        <a:pt x="0" y="1302493"/>
                      </a:moveTo>
                      <a:lnTo>
                        <a:pt x="0" y="0"/>
                      </a:lnTo>
                      <a:lnTo>
                        <a:pt x="1302493" y="0"/>
                      </a:lnTo>
                    </a:path>
                  </a:pathLst>
                </a:custGeom>
                <a:noFill/>
                <a:ln w="12700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8" name="Group 67">
                <a:extLst>
                  <a:ext uri="{FF2B5EF4-FFF2-40B4-BE49-F238E27FC236}">
                    <a16:creationId xmlns:a16="http://schemas.microsoft.com/office/drawing/2014/main" id="{A62FFE05-1BB5-478B-ACB7-0201D6E0B86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125006" y="3171595"/>
                <a:ext cx="1785984" cy="1799739"/>
                <a:chOff x="6879836" y="3516901"/>
                <a:chExt cx="1785984" cy="1799739"/>
              </a:xfrm>
            </p:grpSpPr>
            <p:sp>
              <p:nvSpPr>
                <p:cNvPr id="69" name="Freeform: Shape 68">
                  <a:extLst>
                    <a:ext uri="{FF2B5EF4-FFF2-40B4-BE49-F238E27FC236}">
                      <a16:creationId xmlns:a16="http://schemas.microsoft.com/office/drawing/2014/main" id="{08CF1D90-5BE7-4777-9D00-4B898D6A5D0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>
                  <a:off x="6879836" y="3521665"/>
                  <a:ext cx="892801" cy="1794975"/>
                </a:xfrm>
                <a:custGeom>
                  <a:avLst/>
                  <a:gdLst>
                    <a:gd name="connsiteX0" fmla="*/ 892801 w 892801"/>
                    <a:gd name="connsiteY0" fmla="*/ 0 h 1794975"/>
                    <a:gd name="connsiteX1" fmla="*/ 892801 w 892801"/>
                    <a:gd name="connsiteY1" fmla="*/ 1434622 h 1794975"/>
                    <a:gd name="connsiteX2" fmla="*/ 845919 w 892801"/>
                    <a:gd name="connsiteY2" fmla="*/ 1533379 h 1794975"/>
                    <a:gd name="connsiteX3" fmla="*/ 440820 w 892801"/>
                    <a:gd name="connsiteY3" fmla="*/ 1794916 h 1794975"/>
                    <a:gd name="connsiteX4" fmla="*/ 379878 w 892801"/>
                    <a:gd name="connsiteY4" fmla="*/ 1791253 h 1794975"/>
                    <a:gd name="connsiteX5" fmla="*/ 763083 w 892801"/>
                    <a:gd name="connsiteY5" fmla="*/ 100140 h 1794975"/>
                    <a:gd name="connsiteX6" fmla="*/ 892801 w 892801"/>
                    <a:gd name="connsiteY6" fmla="*/ 0 h 1794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92801" h="1794975">
                      <a:moveTo>
                        <a:pt x="892801" y="0"/>
                      </a:moveTo>
                      <a:lnTo>
                        <a:pt x="892801" y="1434622"/>
                      </a:lnTo>
                      <a:lnTo>
                        <a:pt x="845919" y="1533379"/>
                      </a:lnTo>
                      <a:cubicBezTo>
                        <a:pt x="735106" y="1711682"/>
                        <a:pt x="584368" y="1792418"/>
                        <a:pt x="440820" y="1794916"/>
                      </a:cubicBezTo>
                      <a:cubicBezTo>
                        <a:pt x="420314" y="1795273"/>
                        <a:pt x="399954" y="1794033"/>
                        <a:pt x="379878" y="1791253"/>
                      </a:cubicBezTo>
                      <a:cubicBezTo>
                        <a:pt x="-41718" y="1732871"/>
                        <a:pt x="-338017" y="995203"/>
                        <a:pt x="763083" y="100140"/>
                      </a:cubicBezTo>
                      <a:lnTo>
                        <a:pt x="89280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0" name="Freeform: Shape 69">
                  <a:extLst>
                    <a:ext uri="{FF2B5EF4-FFF2-40B4-BE49-F238E27FC236}">
                      <a16:creationId xmlns:a16="http://schemas.microsoft.com/office/drawing/2014/main" id="{D066325E-CB67-49CD-9A41-2CFD6BCC903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>
                  <a:off x="7772637" y="3516901"/>
                  <a:ext cx="893183" cy="1795123"/>
                </a:xfrm>
                <a:custGeom>
                  <a:avLst/>
                  <a:gdLst>
                    <a:gd name="connsiteX0" fmla="*/ 191 w 893183"/>
                    <a:gd name="connsiteY0" fmla="*/ 0 h 1795123"/>
                    <a:gd name="connsiteX1" fmla="*/ 130101 w 893183"/>
                    <a:gd name="connsiteY1" fmla="*/ 100288 h 1795123"/>
                    <a:gd name="connsiteX2" fmla="*/ 513306 w 893183"/>
                    <a:gd name="connsiteY2" fmla="*/ 1791401 h 1795123"/>
                    <a:gd name="connsiteX3" fmla="*/ 47265 w 893183"/>
                    <a:gd name="connsiteY3" fmla="*/ 1533527 h 1795123"/>
                    <a:gd name="connsiteX4" fmla="*/ 192 w 893183"/>
                    <a:gd name="connsiteY4" fmla="*/ 1434367 h 1795123"/>
                    <a:gd name="connsiteX5" fmla="*/ 192 w 893183"/>
                    <a:gd name="connsiteY5" fmla="*/ 1438981 h 1795123"/>
                    <a:gd name="connsiteX6" fmla="*/ 0 w 893183"/>
                    <a:gd name="connsiteY6" fmla="*/ 1439386 h 1795123"/>
                    <a:gd name="connsiteX7" fmla="*/ 0 w 893183"/>
                    <a:gd name="connsiteY7" fmla="*/ 4764 h 1795123"/>
                    <a:gd name="connsiteX8" fmla="*/ 191 w 893183"/>
                    <a:gd name="connsiteY8" fmla="*/ 4616 h 1795123"/>
                    <a:gd name="connsiteX9" fmla="*/ 191 w 893183"/>
                    <a:gd name="connsiteY9" fmla="*/ 0 h 17951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93183" h="1795123">
                      <a:moveTo>
                        <a:pt x="191" y="0"/>
                      </a:moveTo>
                      <a:lnTo>
                        <a:pt x="130101" y="100288"/>
                      </a:lnTo>
                      <a:cubicBezTo>
                        <a:pt x="1231201" y="995351"/>
                        <a:pt x="934902" y="1733019"/>
                        <a:pt x="513306" y="1791401"/>
                      </a:cubicBezTo>
                      <a:cubicBezTo>
                        <a:pt x="352699" y="1813642"/>
                        <a:pt x="173909" y="1737302"/>
                        <a:pt x="47265" y="1533527"/>
                      </a:cubicBezTo>
                      <a:lnTo>
                        <a:pt x="192" y="1434367"/>
                      </a:lnTo>
                      <a:lnTo>
                        <a:pt x="192" y="1438981"/>
                      </a:lnTo>
                      <a:lnTo>
                        <a:pt x="0" y="1439386"/>
                      </a:lnTo>
                      <a:lnTo>
                        <a:pt x="0" y="4764"/>
                      </a:lnTo>
                      <a:lnTo>
                        <a:pt x="191" y="4616"/>
                      </a:lnTo>
                      <a:lnTo>
                        <a:pt x="19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7405EB12-3265-4FD8-AE15-B453CFF084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10800000">
              <a:off x="555957" y="5230097"/>
              <a:ext cx="641183" cy="1069728"/>
              <a:chOff x="6484112" y="2967038"/>
              <a:chExt cx="641183" cy="1069728"/>
            </a:xfrm>
          </p:grpSpPr>
          <p:grpSp>
            <p:nvGrpSpPr>
              <p:cNvPr id="59" name="Group 58">
                <a:extLst>
                  <a:ext uri="{FF2B5EF4-FFF2-40B4-BE49-F238E27FC236}">
                    <a16:creationId xmlns:a16="http://schemas.microsoft.com/office/drawing/2014/main" id="{BCD1DA60-1F78-4286-AD75-48457E4E42A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6808136" y="2967038"/>
                <a:ext cx="317159" cy="932400"/>
                <a:chOff x="6808136" y="2967038"/>
                <a:chExt cx="317159" cy="932400"/>
              </a:xfrm>
            </p:grpSpPr>
            <p:sp>
              <p:nvSpPr>
                <p:cNvPr id="64" name="Freeform 68">
                  <a:extLst>
                    <a:ext uri="{FF2B5EF4-FFF2-40B4-BE49-F238E27FC236}">
                      <a16:creationId xmlns:a16="http://schemas.microsoft.com/office/drawing/2014/main" id="{F2434CC9-D9BE-4CC5-A618-AC659C5CBD79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808136" y="2967038"/>
                  <a:ext cx="159772" cy="710627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" name="Freeform 69">
                  <a:extLst>
                    <a:ext uri="{FF2B5EF4-FFF2-40B4-BE49-F238E27FC236}">
                      <a16:creationId xmlns:a16="http://schemas.microsoft.com/office/drawing/2014/main" id="{B9A88CD6-DA9C-42B2-A37B-5A0E1BED755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967908" y="2967038"/>
                  <a:ext cx="157387" cy="710627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" name="Line 70">
                  <a:extLst>
                    <a:ext uri="{FF2B5EF4-FFF2-40B4-BE49-F238E27FC236}">
                      <a16:creationId xmlns:a16="http://schemas.microsoft.com/office/drawing/2014/main" id="{4A018333-A419-44AE-9CF5-57D5319073CF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ShapeType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6967908" y="2967038"/>
                  <a:ext cx="0" cy="932400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60" name="Group 59">
                <a:extLst>
                  <a:ext uri="{FF2B5EF4-FFF2-40B4-BE49-F238E27FC236}">
                    <a16:creationId xmlns:a16="http://schemas.microsoft.com/office/drawing/2014/main" id="{4C9BB730-80E2-4F3A-882B-7ED9186ABD9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18900000" flipH="1">
                <a:off x="6484112" y="3104366"/>
                <a:ext cx="317159" cy="932400"/>
                <a:chOff x="6808136" y="2967038"/>
                <a:chExt cx="317159" cy="932400"/>
              </a:xfrm>
            </p:grpSpPr>
            <p:sp>
              <p:nvSpPr>
                <p:cNvPr id="61" name="Freeform 68">
                  <a:extLst>
                    <a:ext uri="{FF2B5EF4-FFF2-40B4-BE49-F238E27FC236}">
                      <a16:creationId xmlns:a16="http://schemas.microsoft.com/office/drawing/2014/main" id="{D48E4E69-835A-40C7-A548-8947A81DC1C6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808136" y="2967038"/>
                  <a:ext cx="159772" cy="710627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2" name="Freeform 69">
                  <a:extLst>
                    <a:ext uri="{FF2B5EF4-FFF2-40B4-BE49-F238E27FC236}">
                      <a16:creationId xmlns:a16="http://schemas.microsoft.com/office/drawing/2014/main" id="{E4F80DAC-11B8-4A6F-9CAA-8C62C6A2E637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967908" y="2967038"/>
                  <a:ext cx="157387" cy="710627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3" name="Line 70">
                  <a:extLst>
                    <a:ext uri="{FF2B5EF4-FFF2-40B4-BE49-F238E27FC236}">
                      <a16:creationId xmlns:a16="http://schemas.microsoft.com/office/drawing/2014/main" id="{FF491AF2-6D67-4650-B34C-5BB5F1128406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ShapeType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6967908" y="2967038"/>
                  <a:ext cx="0" cy="932400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B4BE552A-31EE-EFD9-5668-5B52DF5919BC}"/>
              </a:ext>
            </a:extLst>
          </p:cNvPr>
          <p:cNvSpPr txBox="1"/>
          <p:nvPr/>
        </p:nvSpPr>
        <p:spPr>
          <a:xfrm>
            <a:off x="8627806" y="6483145"/>
            <a:ext cx="424016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 err="1"/>
              <a:t>Pozdrawiam</a:t>
            </a:r>
            <a:r>
              <a:rPr lang="en-US" dirty="0"/>
              <a:t>, Kamila Kuklińska 8a</a:t>
            </a:r>
          </a:p>
        </p:txBody>
      </p:sp>
    </p:spTree>
    <p:extLst>
      <p:ext uri="{BB962C8B-B14F-4D97-AF65-F5344CB8AC3E}">
        <p14:creationId xmlns:p14="http://schemas.microsoft.com/office/powerpoint/2010/main" val="3640151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3D2EE047-566C-48D4-9F44-4BB3B58FB3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19A471-5FF6-5B9B-D1D6-892DD9AA9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000" y="945926"/>
            <a:ext cx="3531600" cy="1815882"/>
          </a:xfrm>
        </p:spPr>
        <p:txBody>
          <a:bodyPr anchor="t">
            <a:normAutofit/>
          </a:bodyPr>
          <a:lstStyle/>
          <a:p>
            <a:r>
              <a:rPr lang="en-US" b="1" dirty="0">
                <a:latin typeface="Eras ITC"/>
                <a:ea typeface="HGSSoeiKakugothicUB"/>
                <a:cs typeface="Calibri Light"/>
              </a:rPr>
              <a:t>CZYM WŁAŚCIWIE JEST TABLICZKA MNOŻENIA?</a:t>
            </a:r>
          </a:p>
        </p:txBody>
      </p:sp>
      <p:pic>
        <p:nvPicPr>
          <p:cNvPr id="5" name="Content Placeholder 3" descr="Jak nauczyć dziecko tabliczki mnożenia? [SZYBKIE SPOSOBY] | Mamotoja.pl">
            <a:extLst>
              <a:ext uri="{FF2B5EF4-FFF2-40B4-BE49-F238E27FC236}">
                <a16:creationId xmlns:a16="http://schemas.microsoft.com/office/drawing/2014/main" id="{1A8629AB-D279-05E2-419D-3C31506232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500" y="3822289"/>
            <a:ext cx="2330345" cy="233997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DFA8FE-0744-C42D-8CAC-CB2C178E3E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7457" y="935999"/>
            <a:ext cx="6114543" cy="483297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59410" indent="-359410"/>
            <a:r>
              <a:rPr lang="en-US" sz="240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 Light"/>
                <a:cs typeface="Calibri Light"/>
              </a:rPr>
              <a:t>Najprostszą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 Light"/>
                <a:cs typeface="Calibri Light"/>
              </a:rPr>
              <a:t> </a:t>
            </a:r>
            <a:r>
              <a:rPr lang="en-US" sz="240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 Light"/>
                <a:cs typeface="Calibri Light"/>
              </a:rPr>
              <a:t>definicją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 Light"/>
                <a:cs typeface="Calibri Light"/>
              </a:rPr>
              <a:t> </a:t>
            </a:r>
            <a:r>
              <a:rPr lang="en-US" sz="240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 Light"/>
                <a:cs typeface="Calibri Light"/>
              </a:rPr>
              <a:t>pojęcia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 Light"/>
                <a:cs typeface="Calibri Light"/>
              </a:rPr>
              <a:t> ,,</a:t>
            </a:r>
            <a:r>
              <a:rPr lang="en-US" sz="2400" b="1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 Light"/>
                <a:cs typeface="Calibri Light"/>
              </a:rPr>
              <a:t>tabliczka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 Light"/>
                <a:cs typeface="Calibri Light"/>
              </a:rPr>
              <a:t> </a:t>
            </a:r>
            <a:r>
              <a:rPr lang="en-US" sz="2400" b="1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 Light"/>
                <a:cs typeface="Calibri Light"/>
              </a:rPr>
              <a:t>mnożenia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 Light"/>
                <a:cs typeface="Calibri Light"/>
              </a:rPr>
              <a:t>" jest: ,,</a:t>
            </a:r>
            <a:r>
              <a:rPr lang="en-US" sz="2400" b="1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 Light"/>
                <a:cs typeface="Calibri Light"/>
              </a:rPr>
              <a:t>tabelaryczny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 Light"/>
                <a:cs typeface="Calibri Light"/>
              </a:rPr>
              <a:t> </a:t>
            </a:r>
            <a:r>
              <a:rPr lang="en-US" sz="2400" b="1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 Light"/>
                <a:cs typeface="Calibri Light"/>
              </a:rPr>
              <a:t>sposób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 Light"/>
                <a:cs typeface="Calibri Light"/>
              </a:rPr>
              <a:t> </a:t>
            </a:r>
            <a:r>
              <a:rPr lang="en-US" sz="2400" b="1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 Light"/>
                <a:cs typeface="Calibri Light"/>
              </a:rPr>
              <a:t>zestawienia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 Light"/>
                <a:cs typeface="Calibri Light"/>
              </a:rPr>
              <a:t> </a:t>
            </a:r>
            <a:r>
              <a:rPr lang="en-US" sz="2400" b="1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 Light"/>
                <a:cs typeface="Calibri Light"/>
              </a:rPr>
              <a:t>wyników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 Light"/>
                <a:cs typeface="Calibri Light"/>
              </a:rPr>
              <a:t> </a:t>
            </a:r>
            <a:r>
              <a:rPr lang="en-US" sz="2400" b="1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 Light"/>
                <a:cs typeface="Calibri Light"/>
              </a:rPr>
              <a:t>mnożenia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 Light"/>
                <a:cs typeface="Calibri Light"/>
              </a:rPr>
              <a:t> </a:t>
            </a:r>
            <a:r>
              <a:rPr lang="en-US" sz="2400" b="1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 Light"/>
                <a:cs typeface="Calibri Light"/>
              </a:rPr>
              <a:t>przez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 Light"/>
                <a:cs typeface="Calibri Light"/>
              </a:rPr>
              <a:t> </a:t>
            </a:r>
            <a:r>
              <a:rPr lang="en-US" sz="2400" b="1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 Light"/>
                <a:cs typeface="Calibri Light"/>
              </a:rPr>
              <a:t>siebie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 Light"/>
                <a:cs typeface="Calibri Light"/>
              </a:rPr>
              <a:t> </a:t>
            </a:r>
            <a:r>
              <a:rPr lang="en-US" sz="2400" b="1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 Light"/>
                <a:cs typeface="Calibri Light"/>
              </a:rPr>
              <a:t>liczb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 Light"/>
                <a:cs typeface="Calibri Light"/>
              </a:rPr>
              <a:t> </a:t>
            </a:r>
            <a:r>
              <a:rPr lang="en-US" sz="2400" b="1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 Light"/>
                <a:cs typeface="Calibri Light"/>
              </a:rPr>
              <a:t>naturalnych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 Light"/>
                <a:cs typeface="Calibri Light"/>
              </a:rPr>
              <a:t>".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 Light"/>
                <a:cs typeface="Calibri Light"/>
              </a:rPr>
              <a:t> </a:t>
            </a:r>
            <a:r>
              <a:rPr lang="en-US" sz="240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 Light"/>
                <a:cs typeface="Calibri Light"/>
              </a:rPr>
              <a:t>Występuje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 Light"/>
                <a:cs typeface="Calibri Light"/>
              </a:rPr>
              <a:t> </a:t>
            </a:r>
            <a:r>
              <a:rPr lang="en-US" sz="240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 Light"/>
                <a:cs typeface="Calibri Light"/>
              </a:rPr>
              <a:t>ona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 Light"/>
                <a:cs typeface="Calibri Light"/>
              </a:rPr>
              <a:t> </a:t>
            </a:r>
            <a:r>
              <a:rPr lang="en-US" sz="240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 Light"/>
                <a:cs typeface="Calibri Light"/>
              </a:rPr>
              <a:t>najczęsciej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 Light"/>
                <a:cs typeface="Calibri Light"/>
              </a:rPr>
              <a:t> w </a:t>
            </a:r>
            <a:r>
              <a:rPr lang="en-US" sz="240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lt"/>
                <a:cs typeface="+mn-lt"/>
              </a:rPr>
              <a:t>formie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lt"/>
                <a:cs typeface="+mn-lt"/>
              </a:rPr>
              <a:t> </a:t>
            </a:r>
            <a:r>
              <a:rPr lang="en-US" sz="240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lt"/>
                <a:cs typeface="+mn-lt"/>
              </a:rPr>
              <a:t>kwadratowej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lt"/>
                <a:cs typeface="+mn-lt"/>
              </a:rPr>
              <a:t> </a:t>
            </a:r>
            <a:r>
              <a:rPr lang="en-US" sz="240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lt"/>
                <a:cs typeface="+mn-lt"/>
              </a:rPr>
              <a:t>tablicy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lt"/>
                <a:cs typeface="+mn-lt"/>
              </a:rPr>
              <a:t>, w </a:t>
            </a:r>
            <a:r>
              <a:rPr lang="en-US" sz="240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lt"/>
                <a:cs typeface="+mn-lt"/>
              </a:rPr>
              <a:t>której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lt"/>
                <a:cs typeface="+mn-lt"/>
              </a:rPr>
              <a:t> </a:t>
            </a:r>
            <a:r>
              <a:rPr lang="en-US" sz="240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lt"/>
                <a:cs typeface="+mn-lt"/>
              </a:rPr>
              <a:t>kolejne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lt"/>
                <a:cs typeface="+mn-lt"/>
              </a:rPr>
              <a:t> </a:t>
            </a:r>
            <a:r>
              <a:rPr lang="en-US" sz="240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lt"/>
                <a:cs typeface="+mn-lt"/>
              </a:rPr>
              <a:t>wiersze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lt"/>
                <a:cs typeface="+mn-lt"/>
              </a:rPr>
              <a:t> </a:t>
            </a:r>
            <a:r>
              <a:rPr lang="en-US" sz="240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lt"/>
                <a:cs typeface="+mn-lt"/>
              </a:rPr>
              <a:t>i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lt"/>
                <a:cs typeface="+mn-lt"/>
              </a:rPr>
              <a:t> </a:t>
            </a:r>
            <a:r>
              <a:rPr lang="en-US" sz="240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lt"/>
                <a:cs typeface="+mn-lt"/>
              </a:rPr>
              <a:t>kolejne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lt"/>
                <a:cs typeface="+mn-lt"/>
              </a:rPr>
              <a:t> </a:t>
            </a:r>
            <a:r>
              <a:rPr lang="en-US" sz="240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lt"/>
                <a:cs typeface="+mn-lt"/>
              </a:rPr>
              <a:t>kolumny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lt"/>
                <a:cs typeface="+mn-lt"/>
              </a:rPr>
              <a:t> </a:t>
            </a:r>
            <a:r>
              <a:rPr lang="en-US" sz="240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lt"/>
                <a:cs typeface="+mn-lt"/>
              </a:rPr>
              <a:t>odpowiadają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lt"/>
                <a:cs typeface="+mn-lt"/>
              </a:rPr>
              <a:t> </a:t>
            </a:r>
            <a:r>
              <a:rPr lang="en-US" sz="240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lt"/>
                <a:cs typeface="+mn-lt"/>
              </a:rPr>
              <a:t>kolejnym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lt"/>
                <a:cs typeface="+mn-lt"/>
              </a:rPr>
              <a:t> </a:t>
            </a:r>
            <a:r>
              <a:rPr lang="en-US" sz="240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lt"/>
                <a:cs typeface="+mn-lt"/>
              </a:rPr>
              <a:t>liczbom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lt"/>
                <a:cs typeface="+mn-lt"/>
              </a:rPr>
              <a:t> </a:t>
            </a:r>
            <a:r>
              <a:rPr lang="en-US" sz="240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lt"/>
                <a:cs typeface="+mn-lt"/>
              </a:rPr>
              <a:t>mnożonym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lt"/>
                <a:cs typeface="+mn-lt"/>
              </a:rPr>
              <a:t> </a:t>
            </a:r>
            <a:r>
              <a:rPr lang="en-US" sz="240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lt"/>
                <a:cs typeface="+mn-lt"/>
              </a:rPr>
              <a:t>przez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lt"/>
                <a:cs typeface="+mn-lt"/>
              </a:rPr>
              <a:t> </a:t>
            </a:r>
            <a:r>
              <a:rPr lang="en-US" sz="240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lt"/>
                <a:cs typeface="+mn-lt"/>
              </a:rPr>
              <a:t>siebie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lt"/>
                <a:cs typeface="+mn-lt"/>
              </a:rPr>
              <a:t>, a </a:t>
            </a:r>
            <a:r>
              <a:rPr lang="en-US" sz="240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lt"/>
                <a:cs typeface="+mn-lt"/>
              </a:rPr>
              <a:t>gdzie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lt"/>
                <a:cs typeface="+mn-lt"/>
              </a:rPr>
              <a:t> </a:t>
            </a:r>
            <a:r>
              <a:rPr lang="en-US" sz="240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lt"/>
                <a:cs typeface="+mn-lt"/>
              </a:rPr>
              <a:t>na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lt"/>
                <a:cs typeface="+mn-lt"/>
              </a:rPr>
              <a:t> </a:t>
            </a:r>
            <a:r>
              <a:rPr lang="en-US" sz="240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lt"/>
                <a:cs typeface="+mn-lt"/>
              </a:rPr>
              <a:t>skrzyżowaniu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lt"/>
                <a:cs typeface="+mn-lt"/>
              </a:rPr>
              <a:t> </a:t>
            </a:r>
            <a:r>
              <a:rPr lang="en-US" sz="240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lt"/>
                <a:cs typeface="+mn-lt"/>
              </a:rPr>
              <a:t>wierszy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lt"/>
                <a:cs typeface="+mn-lt"/>
              </a:rPr>
              <a:t> </a:t>
            </a:r>
            <a:r>
              <a:rPr lang="en-US" sz="240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lt"/>
                <a:cs typeface="+mn-lt"/>
              </a:rPr>
              <a:t>i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lt"/>
                <a:cs typeface="+mn-lt"/>
              </a:rPr>
              <a:t> </a:t>
            </a:r>
            <a:r>
              <a:rPr lang="en-US" sz="240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lt"/>
                <a:cs typeface="+mn-lt"/>
              </a:rPr>
              <a:t>kolumn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lt"/>
                <a:cs typeface="+mn-lt"/>
              </a:rPr>
              <a:t> </a:t>
            </a:r>
            <a:r>
              <a:rPr lang="en-US" sz="240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lt"/>
                <a:cs typeface="+mn-lt"/>
              </a:rPr>
              <a:t>znajdują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lt"/>
                <a:cs typeface="+mn-lt"/>
              </a:rPr>
              <a:t> </a:t>
            </a:r>
            <a:r>
              <a:rPr lang="en-US" sz="240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lt"/>
                <a:cs typeface="+mn-lt"/>
              </a:rPr>
              <a:t>się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lt"/>
                <a:cs typeface="+mn-lt"/>
              </a:rPr>
              <a:t> </a:t>
            </a:r>
            <a:r>
              <a:rPr lang="en-US" sz="240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lt"/>
                <a:cs typeface="+mn-lt"/>
              </a:rPr>
              <a:t>wyniki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lt"/>
                <a:cs typeface="+mn-lt"/>
              </a:rPr>
              <a:t> </a:t>
            </a:r>
            <a:r>
              <a:rPr lang="en-US" sz="240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lt"/>
                <a:cs typeface="+mn-lt"/>
              </a:rPr>
              <a:t>mnożenia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lt"/>
                <a:cs typeface="+mn-lt"/>
              </a:rPr>
              <a:t>.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Calibri"/>
              <a:ea typeface="Calibri Ligh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1247439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DB66C9CD-6BF4-44CA-8078-0BB8190807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E99654-60BC-A0C1-002E-B7E2C59A7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0310" y="342736"/>
            <a:ext cx="4078800" cy="1597753"/>
          </a:xfrm>
        </p:spPr>
        <p:txBody>
          <a:bodyPr wrap="square" anchor="b">
            <a:normAutofit/>
          </a:bodyPr>
          <a:lstStyle/>
          <a:p>
            <a:pPr algn="ctr"/>
            <a:r>
              <a:rPr lang="en-US" b="1" dirty="0">
                <a:latin typeface="Eras ITC"/>
              </a:rPr>
              <a:t>KTO WYMYŚLIŁ TABLICZKĘ MNOŻENIA?</a:t>
            </a:r>
            <a:endParaRPr lang="en-US" b="1">
              <a:latin typeface="Eras ITC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C5C134-8DC1-60B6-1B75-BC4B917DE5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6" y="101878"/>
            <a:ext cx="5523971" cy="522993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59410" indent="-359410">
              <a:lnSpc>
                <a:spcPct val="140000"/>
              </a:lnSpc>
              <a:buFont typeface="Calibri" panose="05000000000000000000" pitchFamily="2" charset="2"/>
              <a:buChar char="-"/>
            </a:pP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lt"/>
                <a:cs typeface="+mn-lt"/>
              </a:rPr>
              <a:t>Chociaż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lt"/>
                <a:cs typeface="+mn-lt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lt"/>
                <a:cs typeface="+mn-lt"/>
              </a:rPr>
              <a:t>nie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lt"/>
                <a:cs typeface="+mn-lt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lt"/>
                <a:cs typeface="+mn-lt"/>
              </a:rPr>
              <a:t>wiadomo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lt"/>
                <a:cs typeface="+mn-lt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lt"/>
                <a:cs typeface="+mn-lt"/>
              </a:rPr>
              <a:t>dokładnie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lt"/>
                <a:cs typeface="+mn-lt"/>
              </a:rPr>
              <a:t>,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lt"/>
                <a:cs typeface="+mn-lt"/>
              </a:rPr>
              <a:t>kto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lt"/>
                <a:cs typeface="+mn-lt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lt"/>
                <a:cs typeface="+mn-lt"/>
              </a:rPr>
              <a:t>wynalazł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lt"/>
                <a:cs typeface="+mn-lt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lt"/>
                <a:cs typeface="+mn-lt"/>
              </a:rPr>
              <a:t>tabliczkę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lt"/>
                <a:cs typeface="+mn-lt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lt"/>
                <a:cs typeface="+mn-lt"/>
              </a:rPr>
              <a:t>mnożenia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lt"/>
                <a:cs typeface="+mn-lt"/>
              </a:rPr>
              <a:t>,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lt"/>
                <a:cs typeface="+mn-lt"/>
              </a:rPr>
              <a:t>naukowcy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lt"/>
                <a:cs typeface="+mn-lt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lt"/>
                <a:cs typeface="+mn-lt"/>
              </a:rPr>
              <a:t>wiedzą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lt"/>
                <a:cs typeface="+mn-lt"/>
              </a:rPr>
              <a:t>,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lt"/>
                <a:cs typeface="+mn-lt"/>
              </a:rPr>
              <a:t>że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lt"/>
                <a:cs typeface="+mn-lt"/>
              </a:rPr>
              <a:t> 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lt"/>
                <a:cs typeface="+mn-lt"/>
              </a:rPr>
              <a:t>starożytni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lt"/>
                <a:cs typeface="+mn-lt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lt"/>
                <a:cs typeface="+mn-lt"/>
              </a:rPr>
              <a:t>Babilończycy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lt"/>
                <a:cs typeface="+mn-lt"/>
              </a:rPr>
              <a:t> 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lt"/>
                <a:cs typeface="+mn-lt"/>
              </a:rPr>
              <a:t>używali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lt"/>
                <a:cs typeface="+mn-lt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lt"/>
                <a:cs typeface="+mn-lt"/>
              </a:rPr>
              <a:t>tablic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lt"/>
                <a:cs typeface="+mn-lt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lt"/>
                <a:cs typeface="+mn-lt"/>
              </a:rPr>
              <a:t>mnożenia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lt"/>
                <a:cs typeface="+mn-lt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lt"/>
                <a:cs typeface="+mn-lt"/>
              </a:rPr>
              <a:t>już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lt"/>
                <a:cs typeface="+mn-lt"/>
              </a:rPr>
              <a:t> w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lt"/>
                <a:cs typeface="+mn-lt"/>
              </a:rPr>
              <a:t>około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lt"/>
                <a:cs typeface="+mn-lt"/>
              </a:rPr>
              <a:t> 1800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lt"/>
                <a:cs typeface="+mn-lt"/>
              </a:rPr>
              <a:t>roku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lt"/>
                <a:cs typeface="+mn-lt"/>
              </a:rPr>
              <a:t>.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lt"/>
                <a:cs typeface="+mn-lt"/>
              </a:rPr>
              <a:t>Najstarsza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lt"/>
                <a:cs typeface="+mn-lt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lt"/>
                <a:cs typeface="+mn-lt"/>
              </a:rPr>
              <a:t>tablica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lt"/>
                <a:cs typeface="+mn-lt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lt"/>
                <a:cs typeface="+mn-lt"/>
              </a:rPr>
              <a:t>mnożenia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lt"/>
                <a:cs typeface="+mn-lt"/>
              </a:rPr>
              <a:t> z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lt"/>
                <a:cs typeface="+mn-lt"/>
              </a:rPr>
              <a:t>bazą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lt"/>
                <a:cs typeface="+mn-lt"/>
              </a:rPr>
              <a:t> 10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lt"/>
                <a:cs typeface="+mn-lt"/>
              </a:rPr>
              <a:t>została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lt"/>
                <a:cs typeface="+mn-lt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lt"/>
                <a:cs typeface="+mn-lt"/>
              </a:rPr>
              <a:t>znaleziona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lt"/>
                <a:cs typeface="+mn-lt"/>
              </a:rPr>
              <a:t> w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lt"/>
                <a:cs typeface="+mn-lt"/>
              </a:rPr>
              <a:t>Chinach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lt"/>
                <a:cs typeface="+mn-lt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lt"/>
                <a:cs typeface="+mn-lt"/>
              </a:rPr>
              <a:t>i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lt"/>
                <a:cs typeface="+mn-lt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lt"/>
                <a:cs typeface="+mn-lt"/>
              </a:rPr>
              <a:t>datuje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lt"/>
                <a:cs typeface="+mn-lt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lt"/>
                <a:cs typeface="+mn-lt"/>
              </a:rPr>
              <a:t>się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lt"/>
                <a:cs typeface="+mn-lt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lt"/>
                <a:cs typeface="+mn-lt"/>
              </a:rPr>
              <a:t>na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lt"/>
                <a:cs typeface="+mn-lt"/>
              </a:rPr>
              <a:t> 305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lt"/>
                <a:cs typeface="+mn-lt"/>
              </a:rPr>
              <a:t>p.n.e.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lt"/>
                <a:cs typeface="+mn-lt"/>
              </a:rPr>
              <a:t> (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lt"/>
                <a:cs typeface="+mn-lt"/>
              </a:rPr>
              <a:t>rekonstrukcja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lt"/>
                <a:cs typeface="+mn-lt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lt"/>
                <a:cs typeface="+mn-lt"/>
              </a:rPr>
              <a:t>tej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lt"/>
                <a:cs typeface="+mn-lt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lt"/>
                <a:cs typeface="+mn-lt"/>
              </a:rPr>
              <a:t>tabeli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lt"/>
                <a:cs typeface="+mn-lt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lt"/>
                <a:cs typeface="+mn-lt"/>
              </a:rPr>
              <a:t>znajduje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lt"/>
                <a:cs typeface="+mn-lt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lt"/>
                <a:cs typeface="+mn-lt"/>
              </a:rPr>
              <a:t>się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lt"/>
                <a:cs typeface="+mn-lt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lt"/>
                <a:cs typeface="+mn-lt"/>
              </a:rPr>
              <a:t>obok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lt"/>
                <a:cs typeface="+mn-lt"/>
              </a:rPr>
              <a:t>).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59410" indent="-359410">
              <a:lnSpc>
                <a:spcPct val="140000"/>
              </a:lnSpc>
              <a:buFont typeface="Calibri" panose="05000000000000000000" pitchFamily="2" charset="2"/>
              <a:buChar char="-"/>
            </a:pP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lt"/>
                <a:cs typeface="+mn-lt"/>
              </a:rPr>
              <a:t>Babilończycy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lt"/>
                <a:cs typeface="+mn-lt"/>
              </a:rPr>
              <a:t>,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lt"/>
                <a:cs typeface="+mn-lt"/>
              </a:rPr>
              <a:t>staroż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lt"/>
                <a:cs typeface="+mn-lt"/>
              </a:rPr>
              <a:t>.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lt"/>
                <a:cs typeface="+mn-lt"/>
              </a:rPr>
              <a:t>mieszkańcy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lt"/>
                <a:cs typeface="+mn-lt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lt"/>
                <a:cs typeface="+mn-lt"/>
              </a:rPr>
              <a:t>południowej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lt"/>
                <a:cs typeface="+mn-lt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lt"/>
                <a:cs typeface="+mn-lt"/>
              </a:rPr>
              <a:t>Mezopotamii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lt"/>
                <a:cs typeface="+mn-lt"/>
              </a:rPr>
              <a:t>,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lt"/>
                <a:cs typeface="+mn-lt"/>
              </a:rPr>
              <a:t>gł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lt"/>
                <a:cs typeface="+mn-lt"/>
              </a:rPr>
              <a:t>.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lt"/>
                <a:cs typeface="+mn-lt"/>
              </a:rPr>
              <a:t>napływający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lt"/>
                <a:cs typeface="+mn-lt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lt"/>
                <a:cs typeface="+mn-lt"/>
              </a:rPr>
              <a:t>tu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lt"/>
                <a:cs typeface="+mn-lt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lt"/>
                <a:cs typeface="+mn-lt"/>
              </a:rPr>
              <a:t>Semici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lt"/>
                <a:cs typeface="+mn-lt"/>
              </a:rPr>
              <a:t> (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lt"/>
                <a:cs typeface="+mn-lt"/>
              </a:rPr>
              <a:t>Akadowie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lt"/>
                <a:cs typeface="+mn-lt"/>
              </a:rPr>
              <a:t> od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lt"/>
                <a:cs typeface="+mn-lt"/>
              </a:rPr>
              <a:t>poł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lt"/>
                <a:cs typeface="+mn-lt"/>
              </a:rPr>
              <a:t>. III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lt"/>
                <a:cs typeface="+mn-lt"/>
              </a:rPr>
              <a:t>tysiącl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lt"/>
                <a:cs typeface="+mn-lt"/>
              </a:rPr>
              <a:t>.,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lt"/>
                <a:cs typeface="+mn-lt"/>
              </a:rPr>
              <a:t>Amoryci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lt"/>
                <a:cs typeface="+mn-lt"/>
              </a:rPr>
              <a:t> od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lt"/>
                <a:cs typeface="+mn-lt"/>
              </a:rPr>
              <a:t>pocz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lt"/>
                <a:cs typeface="+mn-lt"/>
              </a:rPr>
              <a:t>. II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lt"/>
                <a:cs typeface="+mn-lt"/>
              </a:rPr>
              <a:t>tysiącl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lt"/>
                <a:cs typeface="+mn-lt"/>
              </a:rPr>
              <a:t>.,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lt"/>
                <a:cs typeface="+mn-lt"/>
              </a:rPr>
              <a:t>Aramejczycy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lt"/>
                <a:cs typeface="+mn-lt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lt"/>
                <a:cs typeface="+mn-lt"/>
              </a:rPr>
              <a:t>i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lt"/>
                <a:cs typeface="+mn-lt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lt"/>
                <a:cs typeface="+mn-lt"/>
              </a:rPr>
              <a:t>Chaldejczycy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lt"/>
                <a:cs typeface="+mn-lt"/>
              </a:rPr>
              <a:t> od XII w.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lt"/>
                <a:cs typeface="+mn-lt"/>
              </a:rPr>
              <a:t>p.n.e.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lt"/>
                <a:cs typeface="+mn-lt"/>
              </a:rPr>
              <a:t>),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lt"/>
                <a:cs typeface="+mn-lt"/>
              </a:rPr>
              <a:t>nazywani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lt"/>
                <a:cs typeface="+mn-lt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lt"/>
                <a:cs typeface="+mn-lt"/>
              </a:rPr>
              <a:t>tak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lt"/>
                <a:cs typeface="+mn-lt"/>
              </a:rPr>
              <a:t> od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lt"/>
                <a:cs typeface="+mn-lt"/>
              </a:rPr>
              <a:t>pocz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lt"/>
                <a:cs typeface="+mn-lt"/>
              </a:rPr>
              <a:t>. II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lt"/>
                <a:cs typeface="+mn-lt"/>
              </a:rPr>
              <a:t>tysiącl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lt"/>
                <a:cs typeface="+mn-lt"/>
              </a:rPr>
              <a:t>.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lt"/>
                <a:cs typeface="+mn-lt"/>
              </a:rPr>
              <a:t>p.n.e.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lt"/>
                <a:cs typeface="+mn-lt"/>
              </a:rPr>
              <a:t>,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lt"/>
                <a:cs typeface="+mn-lt"/>
              </a:rPr>
              <a:t>kiedy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lt"/>
                <a:cs typeface="+mn-lt"/>
              </a:rPr>
              <a:t> Babilon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lt"/>
                <a:cs typeface="+mn-lt"/>
              </a:rPr>
              <a:t>stał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lt"/>
                <a:cs typeface="+mn-lt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lt"/>
                <a:cs typeface="+mn-lt"/>
              </a:rPr>
              <a:t>się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lt"/>
                <a:cs typeface="+mn-lt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lt"/>
                <a:cs typeface="+mn-lt"/>
              </a:rPr>
              <a:t>stol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lt"/>
                <a:cs typeface="+mn-lt"/>
              </a:rPr>
              <a:t>.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lt"/>
                <a:cs typeface="+mn-lt"/>
              </a:rPr>
              <a:t>zjednoczonego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lt"/>
                <a:cs typeface="+mn-lt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lt"/>
                <a:cs typeface="+mn-lt"/>
              </a:rPr>
              <a:t>państwa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lt"/>
                <a:cs typeface="+mn-lt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lt"/>
                <a:cs typeface="+mn-lt"/>
              </a:rPr>
              <a:t>obejmującego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lt"/>
                <a:cs typeface="+mn-lt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lt"/>
                <a:cs typeface="+mn-lt"/>
              </a:rPr>
              <a:t>tereny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lt"/>
                <a:cs typeface="+mn-lt"/>
              </a:rPr>
              <a:t> Sumero-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lt"/>
                <a:cs typeface="+mn-lt"/>
              </a:rPr>
              <a:t>Akadu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lt"/>
                <a:cs typeface="+mn-lt"/>
              </a:rPr>
              <a:t>.</a:t>
            </a:r>
            <a:endParaRPr lang="en-US">
              <a:solidFill>
                <a:schemeClr val="tx1">
                  <a:lumMod val="95000"/>
                  <a:lumOff val="5000"/>
                </a:schemeClr>
              </a:solidFill>
              <a:latin typeface="Calibri"/>
              <a:ea typeface="Calibri"/>
              <a:cs typeface="Calibri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C9CF63D-A2A3-4ECF-BC53-4B0D56918F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540033"/>
            <a:ext cx="0" cy="577800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72F9AF11-5899-FB71-7EAE-B34667B384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4644" y="2533702"/>
            <a:ext cx="5302057" cy="3180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544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3D2EE047-566C-48D4-9F44-4BB3B58FB3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A1319A-35EF-BD49-70D8-E4703EBBF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000" y="945926"/>
            <a:ext cx="3531600" cy="1815882"/>
          </a:xfrm>
        </p:spPr>
        <p:txBody>
          <a:bodyPr vert="horz" lIns="91440" tIns="45720" rIns="91440" bIns="45720" rtlCol="0" anchor="t" anchorCtr="0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000" b="1" kern="1200" cap="none" spc="0" baseline="0" dirty="0">
                <a:latin typeface="Eras ITC"/>
              </a:rPr>
              <a:t>PROSTE TRIKI PRZY NAUCE TABLICZKI MNOŻENIA!</a:t>
            </a:r>
          </a:p>
        </p:txBody>
      </p:sp>
      <p:pic>
        <p:nvPicPr>
          <p:cNvPr id="11" name="Content Placeholder 10" descr="Obraz znaleziony dla: Tabliczka mnożenia. Rozmiar: 148 x 105. Źródło: archiwum.allegro.pl">
            <a:extLst>
              <a:ext uri="{FF2B5EF4-FFF2-40B4-BE49-F238E27FC236}">
                <a16:creationId xmlns:a16="http://schemas.microsoft.com/office/drawing/2014/main" id="{6B292BDC-A2F5-50C4-225C-5A697A01D4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9500" y="3428999"/>
            <a:ext cx="3308754" cy="23399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EACCE27-470B-0A2F-F36C-87516FCA50BD}"/>
              </a:ext>
            </a:extLst>
          </p:cNvPr>
          <p:cNvSpPr txBox="1"/>
          <p:nvPr/>
        </p:nvSpPr>
        <p:spPr>
          <a:xfrm>
            <a:off x="4997457" y="935999"/>
            <a:ext cx="6114543" cy="4832975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40000"/>
              </a:lnSpc>
              <a:spcAft>
                <a:spcPts val="600"/>
              </a:spcAft>
            </a:pPr>
            <a:r>
              <a:rPr lang="en-US" sz="2000" spc="5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Nauka </a:t>
            </a:r>
            <a:r>
              <a:rPr lang="en-US" sz="2000" spc="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tabliczki</a:t>
            </a:r>
            <a:r>
              <a:rPr lang="en-US" sz="2000" spc="5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2000" spc="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mnożenia</a:t>
            </a:r>
            <a:r>
              <a:rPr lang="en-US" sz="2000" spc="5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2000" spc="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może</a:t>
            </a:r>
            <a:r>
              <a:rPr lang="en-US" sz="2000" spc="5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2000" spc="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wydawać</a:t>
            </a:r>
            <a:r>
              <a:rPr lang="en-US" sz="2000" spc="5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2000" spc="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się</a:t>
            </a:r>
            <a:r>
              <a:rPr lang="en-US" sz="2000" spc="5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2000" spc="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czasem</a:t>
            </a:r>
            <a:r>
              <a:rPr lang="en-US" sz="2000" spc="5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2000" spc="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trudna</a:t>
            </a:r>
            <a:r>
              <a:rPr lang="en-US" sz="2000" spc="5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2000" spc="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i</a:t>
            </a:r>
            <a:r>
              <a:rPr lang="en-US" sz="2000" spc="5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2000" spc="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uciążliwa</a:t>
            </a:r>
            <a:r>
              <a:rPr lang="en-US" sz="2000" spc="5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. </a:t>
            </a:r>
            <a:r>
              <a:rPr lang="en-US" sz="2000" spc="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Uczniowie</a:t>
            </a:r>
            <a:r>
              <a:rPr lang="en-US" sz="2000" spc="5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2000" spc="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nie</a:t>
            </a:r>
            <a:r>
              <a:rPr lang="en-US" sz="2000" spc="5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 </a:t>
            </a:r>
            <a:r>
              <a:rPr lang="en-US" sz="2000" spc="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mają</a:t>
            </a:r>
            <a:r>
              <a:rPr lang="en-US" sz="2000" spc="5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2000" spc="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głowy</a:t>
            </a:r>
            <a:r>
              <a:rPr lang="en-US" sz="2000" spc="5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, by </a:t>
            </a:r>
            <a:r>
              <a:rPr lang="en-US" sz="2000" spc="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zapamiętać</a:t>
            </a:r>
            <a:r>
              <a:rPr lang="en-US" sz="2000" spc="5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 </a:t>
            </a:r>
            <a:r>
              <a:rPr lang="en-US" sz="2000" spc="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każde</a:t>
            </a:r>
            <a:r>
              <a:rPr lang="en-US" sz="2000" spc="5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 </a:t>
            </a:r>
            <a:r>
              <a:rPr lang="en-US" sz="2000" spc="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działanie</a:t>
            </a:r>
            <a:r>
              <a:rPr lang="en-US" sz="2000" spc="5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. </a:t>
            </a:r>
            <a:r>
              <a:rPr lang="en-US" sz="2000" spc="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Jednym</a:t>
            </a:r>
            <a:r>
              <a:rPr lang="en-US" sz="2000" spc="5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 ze </a:t>
            </a:r>
            <a:r>
              <a:rPr lang="en-US" sz="2000" spc="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sposobów</a:t>
            </a:r>
            <a:r>
              <a:rPr lang="en-US" sz="2000" spc="5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, aby </a:t>
            </a:r>
            <a:r>
              <a:rPr lang="en-US" sz="2000" spc="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ułatwić</a:t>
            </a:r>
            <a:r>
              <a:rPr lang="en-US" sz="2000" spc="5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2000" spc="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sobie</a:t>
            </a:r>
            <a:r>
              <a:rPr lang="en-US" sz="2000" spc="5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2000" spc="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jej</a:t>
            </a:r>
            <a:r>
              <a:rPr lang="en-US" sz="2000" spc="5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2000" spc="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naukę</a:t>
            </a:r>
            <a:r>
              <a:rPr lang="en-US" sz="2000" spc="5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, jest </a:t>
            </a:r>
            <a:r>
              <a:rPr lang="en-US" sz="2000" spc="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stosowanie</a:t>
            </a:r>
            <a:r>
              <a:rPr lang="en-US" sz="2000" spc="5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2000" spc="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prostych</a:t>
            </a:r>
            <a:r>
              <a:rPr lang="en-US" sz="2000" spc="5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2000" spc="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trików</a:t>
            </a:r>
            <a:r>
              <a:rPr lang="en-US" sz="2000" spc="5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! Na </a:t>
            </a:r>
            <a:r>
              <a:rPr lang="en-US" sz="2000" spc="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przykład</a:t>
            </a:r>
            <a:r>
              <a:rPr lang="en-US" sz="2000" spc="5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2000" spc="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mnożenie</a:t>
            </a:r>
            <a:r>
              <a:rPr lang="en-US" sz="2000" spc="5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2000" spc="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przez</a:t>
            </a:r>
            <a:r>
              <a:rPr lang="en-US" sz="2000" spc="5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 9 </a:t>
            </a:r>
            <a:r>
              <a:rPr lang="en-US" sz="2000" spc="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można</a:t>
            </a:r>
            <a:r>
              <a:rPr lang="en-US" sz="2000" spc="5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2000" spc="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łatwo</a:t>
            </a:r>
            <a:r>
              <a:rPr lang="en-US" sz="2000" spc="5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2000" spc="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opanować</a:t>
            </a:r>
            <a:r>
              <a:rPr lang="en-US" sz="2000" spc="5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, </a:t>
            </a:r>
            <a:r>
              <a:rPr lang="en-US" sz="2000" spc="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jeśli</a:t>
            </a:r>
            <a:r>
              <a:rPr lang="en-US" sz="2000" spc="5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2000" spc="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zapamiętamy</a:t>
            </a:r>
            <a:r>
              <a:rPr lang="en-US" sz="2000" spc="5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, </a:t>
            </a:r>
            <a:r>
              <a:rPr lang="en-US" sz="2000" spc="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że</a:t>
            </a:r>
            <a:r>
              <a:rPr lang="en-US" sz="2000" spc="5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2000" spc="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wynik</a:t>
            </a:r>
            <a:r>
              <a:rPr lang="en-US" sz="2000" spc="5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2000" spc="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zawsze</a:t>
            </a:r>
            <a:r>
              <a:rPr lang="en-US" sz="2000" spc="5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2000" spc="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zaczyna</a:t>
            </a:r>
            <a:r>
              <a:rPr lang="en-US" sz="2000" spc="5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2000" spc="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się</a:t>
            </a:r>
            <a:r>
              <a:rPr lang="en-US" sz="2000" spc="5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 od </a:t>
            </a:r>
            <a:r>
              <a:rPr lang="en-US" sz="2000" spc="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cyfry</a:t>
            </a:r>
            <a:r>
              <a:rPr lang="en-US" sz="2000" spc="5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, </a:t>
            </a:r>
            <a:r>
              <a:rPr lang="en-US" sz="2000" spc="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która</a:t>
            </a:r>
            <a:r>
              <a:rPr lang="en-US" sz="2000" spc="5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2000" spc="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sumuje</a:t>
            </a:r>
            <a:r>
              <a:rPr lang="en-US" sz="2000" spc="5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2000" spc="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się</a:t>
            </a:r>
            <a:r>
              <a:rPr lang="en-US" sz="2000" spc="5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 do 9, a </a:t>
            </a:r>
            <a:r>
              <a:rPr lang="en-US" sz="2000" spc="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druga</a:t>
            </a:r>
            <a:r>
              <a:rPr lang="en-US" sz="2000" spc="5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2000" spc="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cyfra</a:t>
            </a:r>
            <a:r>
              <a:rPr lang="en-US" sz="2000" spc="5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 jest o 1 </a:t>
            </a:r>
            <a:r>
              <a:rPr lang="en-US" sz="2000" spc="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mniejsza</a:t>
            </a:r>
            <a:r>
              <a:rPr lang="en-US" sz="2000" spc="5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 od </a:t>
            </a:r>
            <a:r>
              <a:rPr lang="en-US" sz="2000" spc="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pierwszej</a:t>
            </a:r>
            <a:r>
              <a:rPr lang="en-US" sz="2000" spc="5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. </a:t>
            </a:r>
            <a:r>
              <a:rPr lang="en-US" sz="2000" spc="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Innym</a:t>
            </a:r>
            <a:r>
              <a:rPr lang="en-US" sz="2000" spc="5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2000" spc="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trikiem</a:t>
            </a:r>
            <a:r>
              <a:rPr lang="en-US" sz="2000" spc="5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 jest </a:t>
            </a:r>
            <a:r>
              <a:rPr lang="en-US" sz="2000" spc="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mnożenie</a:t>
            </a:r>
            <a:r>
              <a:rPr lang="en-US" sz="2000" spc="5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2000" spc="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przez</a:t>
            </a:r>
            <a:r>
              <a:rPr lang="en-US" sz="2000" spc="5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 11, </a:t>
            </a:r>
            <a:r>
              <a:rPr lang="en-US" sz="2000" spc="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które</a:t>
            </a:r>
            <a:r>
              <a:rPr lang="en-US" sz="2000" spc="5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2000" spc="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można</a:t>
            </a:r>
            <a:r>
              <a:rPr lang="en-US" sz="2000" spc="5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2000" spc="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opanować</a:t>
            </a:r>
            <a:r>
              <a:rPr lang="en-US" sz="2000" spc="5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, </a:t>
            </a:r>
            <a:r>
              <a:rPr lang="en-US" sz="2000" spc="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jeśli</a:t>
            </a:r>
            <a:r>
              <a:rPr lang="en-US" sz="2000" spc="5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 po </a:t>
            </a:r>
            <a:r>
              <a:rPr lang="en-US" sz="2000" spc="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prostu</a:t>
            </a:r>
            <a:r>
              <a:rPr lang="en-US" sz="2000" spc="5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2000" spc="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dodamy</a:t>
            </a:r>
            <a:r>
              <a:rPr lang="en-US" sz="2000" spc="5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 do </a:t>
            </a:r>
            <a:r>
              <a:rPr lang="en-US" sz="2000" spc="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siebie</a:t>
            </a:r>
            <a:r>
              <a:rPr lang="en-US" sz="2000" spc="5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2000" spc="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obie</a:t>
            </a:r>
            <a:r>
              <a:rPr lang="en-US" sz="2000" spc="5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2000" spc="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cyfry</a:t>
            </a:r>
            <a:r>
              <a:rPr lang="en-US" sz="2000" spc="5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2000" spc="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liczby</a:t>
            </a:r>
            <a:r>
              <a:rPr lang="en-US" sz="2000" spc="5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2000" spc="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mnożonej</a:t>
            </a:r>
            <a:r>
              <a:rPr lang="en-US" sz="2000" spc="5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. </a:t>
            </a:r>
            <a:r>
              <a:rPr lang="en-US" sz="2000" spc="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Gdy</a:t>
            </a:r>
            <a:r>
              <a:rPr lang="en-US" sz="2000" spc="5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2000" spc="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poznamy</a:t>
            </a:r>
            <a:r>
              <a:rPr lang="en-US" sz="2000" spc="5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 </a:t>
            </a:r>
            <a:r>
              <a:rPr lang="en-US" sz="2000" spc="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te</a:t>
            </a:r>
            <a:r>
              <a:rPr lang="en-US" sz="2000" spc="5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2000" spc="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sztuczki</a:t>
            </a:r>
            <a:r>
              <a:rPr lang="en-US" sz="2000" spc="5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, </a:t>
            </a:r>
            <a:r>
              <a:rPr lang="en-US" sz="2000" spc="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nauka</a:t>
            </a:r>
            <a:r>
              <a:rPr lang="en-US" sz="2000" spc="5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2000" spc="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będzie</a:t>
            </a:r>
            <a:r>
              <a:rPr lang="en-US" sz="2000" spc="5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2000" spc="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przyjemniejsza</a:t>
            </a:r>
            <a:r>
              <a:rPr lang="en-US" sz="2000" spc="5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, a </a:t>
            </a:r>
            <a:r>
              <a:rPr lang="en-US" sz="2000" spc="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przede</a:t>
            </a:r>
            <a:r>
              <a:rPr lang="en-US" sz="2000" spc="5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2000" spc="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wszystkim</a:t>
            </a:r>
            <a:r>
              <a:rPr lang="en-US" sz="2000" spc="5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 - </a:t>
            </a:r>
            <a:r>
              <a:rPr lang="en-US" sz="2000" spc="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krótsza</a:t>
            </a:r>
            <a:r>
              <a:rPr lang="en-US" sz="2000" spc="5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375591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DB66C9CD-6BF4-44CA-8078-0BB8190807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04C1A1-002D-9756-7055-DDABD56F9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400" y="395289"/>
            <a:ext cx="6328800" cy="1112836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latin typeface="Eras ITC"/>
              </a:rPr>
              <a:t>CIEKAWOSTKA O MNOŻENIU PRZEZ 6 I 9!</a:t>
            </a:r>
            <a:endParaRPr lang="en-US" sz="3600" b="1">
              <a:latin typeface="Eras ITC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E38AD1-C527-B185-D8D6-9333292487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174" y="1606704"/>
            <a:ext cx="6328800" cy="391370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59410" indent="-359410">
              <a:lnSpc>
                <a:spcPct val="140000"/>
              </a:lnSpc>
              <a:buFont typeface="Calibri" panose="05000000000000000000" pitchFamily="2" charset="2"/>
              <a:buChar char="-"/>
            </a:pPr>
            <a:r>
              <a:rPr lang="en-US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lt"/>
                <a:cs typeface="+mn-lt"/>
              </a:rPr>
              <a:t>Kiedy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lt"/>
                <a:cs typeface="+mn-lt"/>
              </a:rPr>
              <a:t> </a:t>
            </a:r>
            <a:r>
              <a:rPr lang="en-US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lt"/>
                <a:cs typeface="+mn-lt"/>
              </a:rPr>
              <a:t>mnożymy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lt"/>
                <a:cs typeface="+mn-lt"/>
              </a:rPr>
              <a:t> </a:t>
            </a:r>
            <a:r>
              <a:rPr lang="en-US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lt"/>
                <a:cs typeface="+mn-lt"/>
              </a:rPr>
              <a:t>przez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lt"/>
                <a:cs typeface="+mn-lt"/>
              </a:rPr>
              <a:t> </a:t>
            </a:r>
            <a:r>
              <a:rPr lang="en-US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lt"/>
                <a:cs typeface="+mn-lt"/>
              </a:rPr>
              <a:t>liczbę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lt"/>
                <a:cs typeface="+mn-lt"/>
              </a:rPr>
              <a:t> 6, </a:t>
            </a:r>
            <a:r>
              <a:rPr lang="en-US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lt"/>
                <a:cs typeface="+mn-lt"/>
              </a:rPr>
              <a:t>iloczyn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lt"/>
                <a:cs typeface="+mn-lt"/>
              </a:rPr>
              <a:t> </a:t>
            </a:r>
            <a:r>
              <a:rPr lang="en-US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lt"/>
                <a:cs typeface="+mn-lt"/>
              </a:rPr>
              <a:t>kończy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lt"/>
                <a:cs typeface="+mn-lt"/>
              </a:rPr>
              <a:t> </a:t>
            </a:r>
            <a:r>
              <a:rPr lang="en-US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lt"/>
                <a:cs typeface="+mn-lt"/>
              </a:rPr>
              <a:t>się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lt"/>
                <a:cs typeface="+mn-lt"/>
              </a:rPr>
              <a:t> </a:t>
            </a:r>
            <a:r>
              <a:rPr lang="en-US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lt"/>
                <a:cs typeface="+mn-lt"/>
              </a:rPr>
              <a:t>na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lt"/>
                <a:cs typeface="+mn-lt"/>
              </a:rPr>
              <a:t> </a:t>
            </a:r>
            <a:r>
              <a:rPr lang="en-US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lt"/>
                <a:cs typeface="+mn-lt"/>
              </a:rPr>
              <a:t>tej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lt"/>
                <a:cs typeface="+mn-lt"/>
              </a:rPr>
              <a:t> </a:t>
            </a:r>
            <a:r>
              <a:rPr lang="en-US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lt"/>
                <a:cs typeface="+mn-lt"/>
              </a:rPr>
              <a:t>samej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lt"/>
                <a:cs typeface="+mn-lt"/>
              </a:rPr>
              <a:t> </a:t>
            </a:r>
            <a:r>
              <a:rPr lang="en-US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lt"/>
                <a:cs typeface="+mn-lt"/>
              </a:rPr>
              <a:t>liczbie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lt"/>
                <a:cs typeface="+mn-lt"/>
              </a:rPr>
              <a:t>, co </a:t>
            </a:r>
            <a:r>
              <a:rPr lang="en-US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lt"/>
                <a:cs typeface="+mn-lt"/>
              </a:rPr>
              <a:t>liczba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lt"/>
                <a:cs typeface="+mn-lt"/>
              </a:rPr>
              <a:t> </a:t>
            </a:r>
            <a:r>
              <a:rPr lang="en-US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lt"/>
                <a:cs typeface="+mn-lt"/>
              </a:rPr>
              <a:t>parzysta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lt"/>
                <a:cs typeface="+mn-lt"/>
              </a:rPr>
              <a:t>. </a:t>
            </a:r>
            <a:r>
              <a:rPr lang="en-US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lt"/>
                <a:cs typeface="+mn-lt"/>
              </a:rPr>
              <a:t>Przykładem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lt"/>
                <a:cs typeface="+mn-lt"/>
              </a:rPr>
              <a:t> </a:t>
            </a:r>
            <a:r>
              <a:rPr lang="en-US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lt"/>
                <a:cs typeface="+mn-lt"/>
              </a:rPr>
              <a:t>mogą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lt"/>
                <a:cs typeface="+mn-lt"/>
              </a:rPr>
              <a:t> </a:t>
            </a:r>
            <a:r>
              <a:rPr lang="en-US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lt"/>
                <a:cs typeface="+mn-lt"/>
              </a:rPr>
              <a:t>być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lt"/>
                <a:cs typeface="+mn-lt"/>
              </a:rPr>
              <a:t> </a:t>
            </a:r>
            <a:r>
              <a:rPr lang="en-US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lt"/>
                <a:cs typeface="+mn-lt"/>
              </a:rPr>
              <a:t>tutaj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lt"/>
                <a:cs typeface="+mn-lt"/>
              </a:rPr>
              <a:t> </a:t>
            </a:r>
            <a:r>
              <a:rPr lang="en-US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lt"/>
                <a:cs typeface="+mn-lt"/>
              </a:rPr>
              <a:t>takie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lt"/>
                <a:cs typeface="+mn-lt"/>
              </a:rPr>
              <a:t> </a:t>
            </a:r>
            <a:r>
              <a:rPr lang="en-US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lt"/>
                <a:cs typeface="+mn-lt"/>
              </a:rPr>
              <a:t>działania</a:t>
            </a:r>
            <a:r>
              <a:rPr lang="en-US" sz="180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lt"/>
                <a:cs typeface="+mn-lt"/>
              </a:rPr>
              <a:t>, jak 6x6 to 36 </a:t>
            </a:r>
            <a:r>
              <a:rPr lang="en-US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lt"/>
                <a:cs typeface="+mn-lt"/>
              </a:rPr>
              <a:t>czy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lt"/>
                <a:cs typeface="+mn-lt"/>
              </a:rPr>
              <a:t> 6X4 to 24. </a:t>
            </a:r>
            <a:r>
              <a:rPr lang="en-US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lt"/>
                <a:cs typeface="+mn-lt"/>
              </a:rPr>
              <a:t>Przez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lt"/>
                <a:cs typeface="+mn-lt"/>
              </a:rPr>
              <a:t> </a:t>
            </a:r>
            <a:r>
              <a:rPr lang="en-US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lt"/>
                <a:cs typeface="+mn-lt"/>
              </a:rPr>
              <a:t>taką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lt"/>
                <a:cs typeface="+mn-lt"/>
              </a:rPr>
              <a:t> </a:t>
            </a:r>
            <a:r>
              <a:rPr lang="en-US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lt"/>
                <a:cs typeface="+mn-lt"/>
              </a:rPr>
              <a:t>sztuczkę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lt"/>
                <a:cs typeface="+mn-lt"/>
              </a:rPr>
              <a:t> z </a:t>
            </a:r>
            <a:r>
              <a:rPr lang="en-US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lt"/>
                <a:cs typeface="+mn-lt"/>
              </a:rPr>
              <a:t>iloczynami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lt"/>
                <a:cs typeface="+mn-lt"/>
              </a:rPr>
              <a:t>, </a:t>
            </a:r>
            <a:r>
              <a:rPr lang="en-US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lt"/>
                <a:cs typeface="+mn-lt"/>
              </a:rPr>
              <a:t>wielu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lt"/>
                <a:cs typeface="+mn-lt"/>
              </a:rPr>
              <a:t> </a:t>
            </a:r>
            <a:r>
              <a:rPr lang="en-US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lt"/>
                <a:cs typeface="+mn-lt"/>
              </a:rPr>
              <a:t>ludzi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lt"/>
                <a:cs typeface="+mn-lt"/>
              </a:rPr>
              <a:t> </a:t>
            </a:r>
            <a:r>
              <a:rPr lang="en-US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lt"/>
                <a:cs typeface="+mn-lt"/>
              </a:rPr>
              <a:t>mówi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lt"/>
                <a:cs typeface="+mn-lt"/>
              </a:rPr>
              <a:t> o </a:t>
            </a:r>
            <a:r>
              <a:rPr lang="en-US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lt"/>
                <a:cs typeface="+mn-lt"/>
              </a:rPr>
              <a:t>tym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lt"/>
                <a:cs typeface="+mn-lt"/>
              </a:rPr>
              <a:t>, </a:t>
            </a:r>
            <a:r>
              <a:rPr lang="en-US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lt"/>
                <a:cs typeface="+mn-lt"/>
              </a:rPr>
              <a:t>że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lt"/>
                <a:cs typeface="+mn-lt"/>
              </a:rPr>
              <a:t> </a:t>
            </a:r>
            <a:r>
              <a:rPr lang="en-US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lt"/>
                <a:cs typeface="+mn-lt"/>
              </a:rPr>
              <a:t>mnożenie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lt"/>
                <a:cs typeface="+mn-lt"/>
              </a:rPr>
              <a:t> </a:t>
            </a:r>
            <a:r>
              <a:rPr lang="en-US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lt"/>
                <a:cs typeface="+mn-lt"/>
              </a:rPr>
              <a:t>przez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lt"/>
                <a:cs typeface="+mn-lt"/>
              </a:rPr>
              <a:t> </a:t>
            </a:r>
            <a:r>
              <a:rPr lang="en-US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lt"/>
                <a:cs typeface="+mn-lt"/>
              </a:rPr>
              <a:t>liczbę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lt"/>
                <a:cs typeface="+mn-lt"/>
              </a:rPr>
              <a:t> </a:t>
            </a:r>
            <a:r>
              <a:rPr lang="en-US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lt"/>
                <a:cs typeface="+mn-lt"/>
              </a:rPr>
              <a:t>sześć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lt"/>
                <a:cs typeface="+mn-lt"/>
              </a:rPr>
              <a:t> jest </a:t>
            </a:r>
            <a:r>
              <a:rPr lang="en-US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lt"/>
                <a:cs typeface="+mn-lt"/>
              </a:rPr>
              <a:t>magiczne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lt"/>
                <a:cs typeface="+mn-lt"/>
              </a:rPr>
              <a:t>.</a:t>
            </a:r>
          </a:p>
          <a:p>
            <a:pPr marL="359410" indent="-359410">
              <a:lnSpc>
                <a:spcPct val="140000"/>
              </a:lnSpc>
              <a:buFont typeface="Calibri" panose="05000000000000000000" pitchFamily="2" charset="2"/>
              <a:buChar char="-"/>
            </a:pPr>
            <a:endParaRPr lang="en-US" sz="1800" dirty="0">
              <a:solidFill>
                <a:schemeClr val="tx1">
                  <a:lumMod val="95000"/>
                  <a:lumOff val="5000"/>
                </a:schemeClr>
              </a:solidFill>
              <a:latin typeface="Calibri"/>
              <a:ea typeface="Calibri"/>
              <a:cs typeface="Calibri"/>
            </a:endParaRPr>
          </a:p>
          <a:p>
            <a:pPr marL="359410" indent="-359410">
              <a:lnSpc>
                <a:spcPct val="140000"/>
              </a:lnSpc>
              <a:buFont typeface="Calibri" panose="05000000000000000000" pitchFamily="2" charset="2"/>
              <a:buChar char="-"/>
            </a:pPr>
            <a:r>
              <a:rPr lang="en-US" sz="180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lt"/>
                <a:cs typeface="+mn-lt"/>
              </a:rPr>
              <a:t>Mnożenie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lt"/>
                <a:cs typeface="+mn-lt"/>
              </a:rPr>
              <a:t> </a:t>
            </a:r>
            <a:r>
              <a:rPr lang="en-US" sz="180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lt"/>
                <a:cs typeface="+mn-lt"/>
              </a:rPr>
              <a:t>liczb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lt"/>
                <a:cs typeface="+mn-lt"/>
              </a:rPr>
              <a:t> </a:t>
            </a:r>
            <a:r>
              <a:rPr lang="en-US" sz="180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lt"/>
                <a:cs typeface="+mn-lt"/>
              </a:rPr>
              <a:t>przez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lt"/>
                <a:cs typeface="+mn-lt"/>
              </a:rPr>
              <a:t> </a:t>
            </a:r>
            <a:r>
              <a:rPr lang="en-US" sz="180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lt"/>
                <a:cs typeface="+mn-lt"/>
              </a:rPr>
              <a:t>dziewięć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lt"/>
                <a:cs typeface="+mn-lt"/>
              </a:rPr>
              <a:t> </a:t>
            </a:r>
            <a:r>
              <a:rPr lang="en-US" sz="180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lt"/>
                <a:cs typeface="+mn-lt"/>
              </a:rPr>
              <a:t>sprawia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lt"/>
                <a:cs typeface="+mn-lt"/>
              </a:rPr>
              <a:t>, </a:t>
            </a:r>
            <a:r>
              <a:rPr lang="en-US" sz="180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lt"/>
                <a:cs typeface="+mn-lt"/>
              </a:rPr>
              <a:t>że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lt"/>
                <a:cs typeface="+mn-lt"/>
              </a:rPr>
              <a:t> </a:t>
            </a:r>
            <a:r>
              <a:rPr lang="en-US" sz="180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lt"/>
                <a:cs typeface="+mn-lt"/>
              </a:rPr>
              <a:t>suma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lt"/>
                <a:cs typeface="+mn-lt"/>
              </a:rPr>
              <a:t> </a:t>
            </a:r>
            <a:r>
              <a:rPr lang="en-US" sz="180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lt"/>
                <a:cs typeface="+mn-lt"/>
              </a:rPr>
              <a:t>wyników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lt"/>
                <a:cs typeface="+mn-lt"/>
              </a:rPr>
              <a:t> </a:t>
            </a:r>
            <a:r>
              <a:rPr lang="en-US" sz="180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lt"/>
                <a:cs typeface="+mn-lt"/>
              </a:rPr>
              <a:t>zawsze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lt"/>
                <a:cs typeface="+mn-lt"/>
              </a:rPr>
              <a:t> </a:t>
            </a:r>
            <a:r>
              <a:rPr lang="en-US" sz="180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lt"/>
                <a:cs typeface="+mn-lt"/>
              </a:rPr>
              <a:t>ostatecznie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lt"/>
                <a:cs typeface="+mn-lt"/>
              </a:rPr>
              <a:t> </a:t>
            </a:r>
            <a:r>
              <a:rPr lang="en-US" sz="180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lt"/>
                <a:cs typeface="+mn-lt"/>
              </a:rPr>
              <a:t>będzie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lt"/>
                <a:cs typeface="+mn-lt"/>
              </a:rPr>
              <a:t> </a:t>
            </a:r>
            <a:r>
              <a:rPr lang="en-US" sz="180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lt"/>
                <a:cs typeface="+mn-lt"/>
              </a:rPr>
              <a:t>dawała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lt"/>
                <a:cs typeface="+mn-lt"/>
              </a:rPr>
              <a:t> </a:t>
            </a:r>
            <a:r>
              <a:rPr lang="en-US" sz="180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lt"/>
                <a:cs typeface="+mn-lt"/>
              </a:rPr>
              <a:t>cyfrę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lt"/>
                <a:cs typeface="+mn-lt"/>
              </a:rPr>
              <a:t> 9. Na </a:t>
            </a:r>
            <a:r>
              <a:rPr lang="en-US" sz="180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lt"/>
                <a:cs typeface="+mn-lt"/>
              </a:rPr>
              <a:t>przykład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lt"/>
                <a:cs typeface="+mn-lt"/>
              </a:rPr>
              <a:t> </a:t>
            </a:r>
            <a:r>
              <a:rPr lang="en-US" sz="180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lt"/>
                <a:cs typeface="+mn-lt"/>
              </a:rPr>
              <a:t>9x4 </a:t>
            </a:r>
            <a:r>
              <a:rPr lang="en-US" sz="180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lt"/>
                <a:cs typeface="+mn-lt"/>
              </a:rPr>
              <a:t>daje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lt"/>
                <a:cs typeface="+mn-lt"/>
              </a:rPr>
              <a:t> 36, a 3+6 to 9. </a:t>
            </a:r>
            <a:r>
              <a:rPr lang="en-US" sz="180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lt"/>
                <a:cs typeface="+mn-lt"/>
              </a:rPr>
              <a:t>Innym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lt"/>
                <a:cs typeface="+mn-lt"/>
              </a:rPr>
              <a:t> </a:t>
            </a:r>
            <a:r>
              <a:rPr lang="en-US" sz="180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lt"/>
                <a:cs typeface="+mn-lt"/>
              </a:rPr>
              <a:t>przykladem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lt"/>
                <a:cs typeface="+mn-lt"/>
              </a:rPr>
              <a:t> </a:t>
            </a:r>
            <a:r>
              <a:rPr lang="en-US" sz="180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lt"/>
                <a:cs typeface="+mn-lt"/>
              </a:rPr>
              <a:t>może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lt"/>
                <a:cs typeface="+mn-lt"/>
              </a:rPr>
              <a:t> </a:t>
            </a:r>
            <a:r>
              <a:rPr lang="en-US" sz="180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lt"/>
                <a:cs typeface="+mn-lt"/>
              </a:rPr>
              <a:t>byc</a:t>
            </a:r>
            <a:r>
              <a:rPr lang="en-US" sz="180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lt"/>
                <a:cs typeface="+mn-lt"/>
              </a:rPr>
              <a:t> 9x</a:t>
            </a:r>
            <a:r>
              <a:rPr lang="en-US" sz="180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lt"/>
                <a:cs typeface="Calibri"/>
              </a:rPr>
              <a:t>9</a:t>
            </a:r>
            <a:r>
              <a:rPr lang="en-US" sz="180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, </a:t>
            </a:r>
            <a:r>
              <a:rPr lang="en-US" sz="180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czyli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80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81. 8+1 </a:t>
            </a:r>
            <a:r>
              <a:rPr lang="en-US" sz="180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daje</a:t>
            </a:r>
            <a:r>
              <a:rPr lang="en-US" sz="180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80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nam</a:t>
            </a:r>
            <a:r>
              <a:rPr lang="en-US" sz="180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 9, co </a:t>
            </a:r>
            <a:r>
              <a:rPr lang="en-US" sz="180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potwierdza</a:t>
            </a:r>
            <a:r>
              <a:rPr lang="en-US" sz="180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80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tą</a:t>
            </a:r>
            <a:r>
              <a:rPr lang="en-US" sz="180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80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teorię</a:t>
            </a:r>
            <a:r>
              <a:rPr lang="en-US" sz="180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. </a:t>
            </a:r>
            <a:r>
              <a:rPr lang="en-US" sz="180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Wystarczy</a:t>
            </a:r>
            <a:r>
              <a:rPr lang="en-US" sz="180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80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sprawdzić</a:t>
            </a:r>
            <a:r>
              <a:rPr lang="en-US" sz="180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 </a:t>
            </a:r>
            <a:r>
              <a:rPr lang="en-US" sz="180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pozostałe</a:t>
            </a:r>
            <a:r>
              <a:rPr lang="en-US" sz="180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80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działania</a:t>
            </a:r>
            <a:r>
              <a:rPr lang="en-US" sz="180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, by </a:t>
            </a:r>
            <a:r>
              <a:rPr lang="en-US" sz="180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zobaczyć</a:t>
            </a:r>
            <a:r>
              <a:rPr lang="en-US" sz="180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, </a:t>
            </a:r>
            <a:r>
              <a:rPr lang="en-US" sz="180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że</a:t>
            </a:r>
            <a:r>
              <a:rPr lang="en-US" sz="180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 ta </a:t>
            </a:r>
            <a:r>
              <a:rPr lang="en-US" sz="180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ciekawostka</a:t>
            </a:r>
            <a:r>
              <a:rPr lang="en-US" sz="180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 jest w 100% </a:t>
            </a:r>
            <a:r>
              <a:rPr lang="en-US" sz="180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prawdziwa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!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05D45D7-984D-4CDD-B1BC-0CF407C722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324850" y="540000"/>
            <a:ext cx="0" cy="577800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Tabliczka Mnozenia I Dzielenia Do Wydruku - Margaret Wiegel">
            <a:extLst>
              <a:ext uri="{FF2B5EF4-FFF2-40B4-BE49-F238E27FC236}">
                <a16:creationId xmlns:a16="http://schemas.microsoft.com/office/drawing/2014/main" id="{4B992A37-D43C-BB28-173C-6F51536D1B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623" t="52688" r="72351" b="2509"/>
          <a:stretch/>
        </p:blipFill>
        <p:spPr>
          <a:xfrm>
            <a:off x="9500962" y="540000"/>
            <a:ext cx="1532737" cy="2754000"/>
          </a:xfrm>
          <a:prstGeom prst="rect">
            <a:avLst/>
          </a:prstGeom>
        </p:spPr>
      </p:pic>
      <p:pic>
        <p:nvPicPr>
          <p:cNvPr id="6" name="Picture 5" descr="Tabliczka Mnozenia I Dzielenia Do Wydruku - Margaret Wiegel">
            <a:extLst>
              <a:ext uri="{FF2B5EF4-FFF2-40B4-BE49-F238E27FC236}">
                <a16:creationId xmlns:a16="http://schemas.microsoft.com/office/drawing/2014/main" id="{0437BB07-1DB9-3E6E-C778-0F72290E6D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628" t="53226" r="29465" b="1755"/>
          <a:stretch/>
        </p:blipFill>
        <p:spPr>
          <a:xfrm>
            <a:off x="9619864" y="3564000"/>
            <a:ext cx="1294934" cy="275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544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3D2EE047-566C-48D4-9F44-4BB3B58FB3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E9F938-9D4B-5E84-57F0-2231F2EEC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000" y="945926"/>
            <a:ext cx="3531600" cy="1815882"/>
          </a:xfrm>
        </p:spPr>
        <p:txBody>
          <a:bodyPr anchor="t">
            <a:normAutofit/>
          </a:bodyPr>
          <a:lstStyle/>
          <a:p>
            <a:r>
              <a:rPr lang="en-US" b="1" dirty="0">
                <a:latin typeface="Eras ITC"/>
              </a:rPr>
              <a:t>JAK NAUCZYĆ SIĘ SZYBKO MNOŻYĆ PRZEZ 9?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5347ADD-02A6-32EF-4CDB-13C4FD4465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500" y="3480390"/>
            <a:ext cx="3351600" cy="2237193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3331DBA-134E-AA96-E61A-8448C6CFD6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7457" y="948289"/>
            <a:ext cx="6470962" cy="507878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59410" indent="-359410"/>
            <a:r>
              <a:rPr lang="en-US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Jeśli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chodzi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 o </a:t>
            </a:r>
            <a:r>
              <a:rPr lang="en-US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mnożenie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przez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 9, </a:t>
            </a:r>
            <a:r>
              <a:rPr lang="en-US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istnieje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szybka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 I </a:t>
            </a:r>
            <a:r>
              <a:rPr lang="en-US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prosta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metoda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, by </a:t>
            </a:r>
            <a:r>
              <a:rPr lang="en-US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sprawnie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 </a:t>
            </a:r>
            <a:r>
              <a:rPr lang="en-US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operować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tymi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iloczynami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. Jest to </a:t>
            </a:r>
            <a:r>
              <a:rPr lang="en-US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metoda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mnożenia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na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palcach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!</a:t>
            </a:r>
          </a:p>
          <a:p>
            <a:pPr marL="359410" indent="-359410"/>
            <a:r>
              <a:rPr lang="en-US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lt"/>
                <a:cs typeface="+mn-lt"/>
              </a:rPr>
              <a:t>Zaczynamy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lt"/>
                <a:cs typeface="+mn-lt"/>
              </a:rPr>
              <a:t> od </a:t>
            </a:r>
            <a:r>
              <a:rPr lang="en-US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lt"/>
                <a:cs typeface="+mn-lt"/>
              </a:rPr>
              <a:t>wyciągnięcia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lt"/>
                <a:cs typeface="+mn-lt"/>
              </a:rPr>
              <a:t> </a:t>
            </a:r>
            <a:r>
              <a:rPr lang="en-US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lt"/>
                <a:cs typeface="+mn-lt"/>
              </a:rPr>
              <a:t>przed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lt"/>
                <a:cs typeface="+mn-lt"/>
              </a:rPr>
              <a:t> </a:t>
            </a:r>
            <a:r>
              <a:rPr lang="en-US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lt"/>
                <a:cs typeface="+mn-lt"/>
              </a:rPr>
              <a:t>siebie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lt"/>
                <a:cs typeface="+mn-lt"/>
              </a:rPr>
              <a:t> </a:t>
            </a:r>
            <a:r>
              <a:rPr lang="en-US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lt"/>
                <a:cs typeface="+mn-lt"/>
              </a:rPr>
              <a:t>dłoni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lt"/>
                <a:cs typeface="+mn-lt"/>
              </a:rPr>
              <a:t> z </a:t>
            </a:r>
            <a:r>
              <a:rPr lang="en-US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lt"/>
                <a:cs typeface="+mn-lt"/>
              </a:rPr>
              <a:t>wyprostowanymi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lt"/>
                <a:cs typeface="+mn-lt"/>
              </a:rPr>
              <a:t> </a:t>
            </a:r>
            <a:r>
              <a:rPr lang="en-US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lt"/>
                <a:cs typeface="+mn-lt"/>
              </a:rPr>
              <a:t>palcami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lt"/>
                <a:cs typeface="+mn-lt"/>
              </a:rPr>
              <a:t> </a:t>
            </a:r>
            <a:r>
              <a:rPr lang="en-US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lt"/>
                <a:cs typeface="+mn-lt"/>
              </a:rPr>
              <a:t>i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lt"/>
                <a:cs typeface="+mn-lt"/>
              </a:rPr>
              <a:t> od </a:t>
            </a:r>
            <a:r>
              <a:rPr lang="en-US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lt"/>
                <a:cs typeface="+mn-lt"/>
              </a:rPr>
              <a:t>działania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lt"/>
                <a:cs typeface="+mn-lt"/>
              </a:rPr>
              <a:t> 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lt"/>
                <a:cs typeface="+mn-lt"/>
              </a:rPr>
              <a:t>2×9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lt"/>
                <a:cs typeface="+mn-lt"/>
              </a:rPr>
              <a:t>. </a:t>
            </a:r>
            <a:r>
              <a:rPr lang="en-US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lt"/>
                <a:cs typeface="+mn-lt"/>
              </a:rPr>
              <a:t>Zginamy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lt"/>
                <a:cs typeface="+mn-lt"/>
              </a:rPr>
              <a:t> </a:t>
            </a:r>
            <a:r>
              <a:rPr lang="en-US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lt"/>
                <a:cs typeface="+mn-lt"/>
              </a:rPr>
              <a:t>drugi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lt"/>
                <a:cs typeface="+mn-lt"/>
              </a:rPr>
              <a:t> </a:t>
            </a:r>
            <a:r>
              <a:rPr lang="en-US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lt"/>
                <a:cs typeface="+mn-lt"/>
              </a:rPr>
              <a:t>palec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lt"/>
                <a:cs typeface="+mn-lt"/>
              </a:rPr>
              <a:t> </a:t>
            </a:r>
            <a:r>
              <a:rPr lang="en-US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lt"/>
                <a:cs typeface="+mn-lt"/>
              </a:rPr>
              <a:t>lewej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lt"/>
                <a:cs typeface="+mn-lt"/>
              </a:rPr>
              <a:t> </a:t>
            </a:r>
            <a:r>
              <a:rPr lang="en-US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lt"/>
                <a:cs typeface="+mn-lt"/>
              </a:rPr>
              <a:t>dłoni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lt"/>
                <a:cs typeface="+mn-lt"/>
              </a:rPr>
              <a:t>, </a:t>
            </a:r>
            <a:r>
              <a:rPr lang="en-US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lt"/>
                <a:cs typeface="+mn-lt"/>
              </a:rPr>
              <a:t>przed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lt"/>
                <a:cs typeface="+mn-lt"/>
              </a:rPr>
              <a:t> nim </a:t>
            </a:r>
            <a:r>
              <a:rPr lang="en-US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lt"/>
                <a:cs typeface="+mn-lt"/>
              </a:rPr>
              <a:t>mamy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lt"/>
                <a:cs typeface="+mn-lt"/>
              </a:rPr>
              <a:t> </a:t>
            </a:r>
            <a:r>
              <a:rPr lang="en-US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lt"/>
                <a:cs typeface="+mn-lt"/>
              </a:rPr>
              <a:t>dziesiątki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lt"/>
                <a:cs typeface="+mn-lt"/>
              </a:rPr>
              <a:t> </a:t>
            </a:r>
            <a:r>
              <a:rPr lang="en-US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lt"/>
                <a:cs typeface="+mn-lt"/>
              </a:rPr>
              <a:t>czyli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lt"/>
                <a:cs typeface="+mn-lt"/>
              </a:rPr>
              <a:t> </a:t>
            </a:r>
            <a:r>
              <a:rPr lang="en-US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lt"/>
                <a:cs typeface="+mn-lt"/>
              </a:rPr>
              <a:t>jeden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lt"/>
                <a:cs typeface="+mn-lt"/>
              </a:rPr>
              <a:t> </a:t>
            </a:r>
            <a:r>
              <a:rPr lang="en-US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lt"/>
                <a:cs typeface="+mn-lt"/>
              </a:rPr>
              <a:t>wyprostowany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lt"/>
                <a:cs typeface="+mn-lt"/>
              </a:rPr>
              <a:t> </a:t>
            </a:r>
            <a:r>
              <a:rPr lang="en-US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lt"/>
                <a:cs typeface="+mn-lt"/>
              </a:rPr>
              <a:t>palec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lt"/>
                <a:cs typeface="+mn-lt"/>
              </a:rPr>
              <a:t>, za </a:t>
            </a:r>
            <a:r>
              <a:rPr lang="en-US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lt"/>
                <a:cs typeface="+mn-lt"/>
              </a:rPr>
              <a:t>zgiętym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lt"/>
                <a:cs typeface="+mn-lt"/>
              </a:rPr>
              <a:t> </a:t>
            </a:r>
            <a:r>
              <a:rPr lang="en-US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lt"/>
                <a:cs typeface="+mn-lt"/>
              </a:rPr>
              <a:t>palcem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lt"/>
                <a:cs typeface="+mn-lt"/>
              </a:rPr>
              <a:t> </a:t>
            </a:r>
            <a:r>
              <a:rPr lang="en-US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lt"/>
                <a:cs typeface="+mn-lt"/>
              </a:rPr>
              <a:t>mamy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lt"/>
                <a:cs typeface="+mn-lt"/>
              </a:rPr>
              <a:t> </a:t>
            </a:r>
            <a:r>
              <a:rPr lang="en-US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lt"/>
                <a:cs typeface="+mn-lt"/>
              </a:rPr>
              <a:t>jedności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lt"/>
                <a:cs typeface="+mn-lt"/>
              </a:rPr>
              <a:t> </a:t>
            </a:r>
            <a:r>
              <a:rPr lang="en-US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lt"/>
                <a:cs typeface="+mn-lt"/>
              </a:rPr>
              <a:t>czyli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lt"/>
                <a:cs typeface="+mn-lt"/>
              </a:rPr>
              <a:t> 8 </a:t>
            </a:r>
            <a:r>
              <a:rPr lang="en-US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lt"/>
                <a:cs typeface="+mn-lt"/>
              </a:rPr>
              <a:t>wyprostowanych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lt"/>
                <a:cs typeface="+mn-lt"/>
              </a:rPr>
              <a:t> </a:t>
            </a:r>
            <a:r>
              <a:rPr lang="en-US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lt"/>
                <a:cs typeface="+mn-lt"/>
              </a:rPr>
              <a:t>palców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lt"/>
                <a:cs typeface="+mn-lt"/>
              </a:rPr>
              <a:t> co </a:t>
            </a:r>
            <a:r>
              <a:rPr lang="en-US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lt"/>
                <a:cs typeface="+mn-lt"/>
              </a:rPr>
              <a:t>nam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lt"/>
                <a:cs typeface="+mn-lt"/>
              </a:rPr>
              <a:t> </a:t>
            </a:r>
            <a:r>
              <a:rPr lang="en-US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lt"/>
                <a:cs typeface="+mn-lt"/>
              </a:rPr>
              <a:t>daje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lt"/>
                <a:cs typeface="+mn-lt"/>
              </a:rPr>
              <a:t> </a:t>
            </a:r>
            <a:r>
              <a:rPr lang="en-US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lt"/>
                <a:cs typeface="+mn-lt"/>
              </a:rPr>
              <a:t>cyfrę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lt"/>
                <a:cs typeface="+mn-lt"/>
              </a:rPr>
              <a:t> 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lt"/>
                <a:cs typeface="+mn-lt"/>
              </a:rPr>
              <a:t>18 (2×9=18).</a:t>
            </a:r>
            <a:endParaRPr lang="en-US">
              <a:solidFill>
                <a:schemeClr val="tx1">
                  <a:lumMod val="95000"/>
                  <a:lumOff val="5000"/>
                </a:schemeClr>
              </a:solidFill>
              <a:latin typeface="Calibri"/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86387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0E970-DB23-E11B-880F-617B7E3FE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0175" y="1999"/>
            <a:ext cx="10213200" cy="1112836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Eras ITC"/>
              </a:rPr>
              <a:t>RYMOWANKI POMOCĄ NAUKOWĄ?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0CE1B6-767B-056D-69B1-C4E1A1A2F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9400" y="1120569"/>
            <a:ext cx="10213200" cy="165587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59410" indent="-359410"/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Wiele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osób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,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może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uznać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wierszyki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 o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tabliczce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 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mnożenia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rzeczą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dziecinną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. Nie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zgadzam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się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 z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tym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.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Wierszyki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mogą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pomoć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zapamiętać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niektóre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przykłady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! 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Avenir Next LT Pro"/>
              <a:ea typeface="Calibri"/>
              <a:cs typeface="Calibri"/>
            </a:endParaRPr>
          </a:p>
          <a:p>
            <a:pPr marL="359410" indent="-359410"/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Georgia Pro Cond"/>
                <a:ea typeface="Calibri"/>
                <a:cs typeface="Calibri"/>
              </a:rPr>
              <a:t>                       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Georgia Pro Cond"/>
                <a:ea typeface="Calibri"/>
                <a:cs typeface="Calibri"/>
              </a:rPr>
              <a:t>Przykłady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Georgia Pro Cond"/>
                <a:ea typeface="Calibri"/>
                <a:cs typeface="Calibri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Georgia Pro Cond"/>
                <a:ea typeface="Calibri"/>
                <a:cs typeface="Calibri"/>
              </a:rPr>
              <a:t>takich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Georgia Pro Cond"/>
                <a:ea typeface="Calibri"/>
                <a:cs typeface="Calibri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Georgia Pro Cond"/>
                <a:ea typeface="Calibri"/>
                <a:cs typeface="Calibri"/>
              </a:rPr>
              <a:t>wierszyków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Georgia Pro Cond"/>
                <a:ea typeface="Calibri"/>
                <a:cs typeface="Calibri"/>
              </a:rPr>
              <a:t>:</a:t>
            </a:r>
            <a:endParaRPr lang="en-U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BF2D91-A22D-EB3E-8BD0-DE66B65D5441}"/>
              </a:ext>
            </a:extLst>
          </p:cNvPr>
          <p:cNvSpPr txBox="1"/>
          <p:nvPr/>
        </p:nvSpPr>
        <p:spPr>
          <a:xfrm>
            <a:off x="497758" y="3650225"/>
            <a:ext cx="4147983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1" dirty="0">
                <a:solidFill>
                  <a:srgbClr val="222222"/>
                </a:solidFill>
                <a:latin typeface="Verdana"/>
                <a:ea typeface="Verdana"/>
                <a:cs typeface="Verdana"/>
              </a:rPr>
              <a:t>Teraz ci to </a:t>
            </a:r>
            <a:r>
              <a:rPr lang="en-US" b="1" err="1">
                <a:solidFill>
                  <a:srgbClr val="222222"/>
                </a:solidFill>
                <a:latin typeface="Verdana"/>
                <a:ea typeface="Verdana"/>
                <a:cs typeface="Verdana"/>
              </a:rPr>
              <a:t>powiem</a:t>
            </a:r>
            <a:r>
              <a:rPr lang="en-US" b="1" dirty="0">
                <a:solidFill>
                  <a:srgbClr val="222222"/>
                </a:solidFill>
                <a:latin typeface="Verdana"/>
                <a:ea typeface="Verdana"/>
                <a:cs typeface="Verdana"/>
              </a:rPr>
              <a:t>: </a:t>
            </a:r>
            <a:r>
              <a:rPr lang="en-US" b="1" err="1">
                <a:solidFill>
                  <a:srgbClr val="222222"/>
                </a:solidFill>
                <a:latin typeface="Verdana"/>
                <a:ea typeface="Verdana"/>
                <a:cs typeface="Verdana"/>
              </a:rPr>
              <a:t>kruki</a:t>
            </a:r>
            <a:r>
              <a:rPr lang="en-US" b="1" dirty="0">
                <a:solidFill>
                  <a:srgbClr val="222222"/>
                </a:solidFill>
                <a:latin typeface="Verdana"/>
                <a:ea typeface="Verdana"/>
                <a:cs typeface="Verdana"/>
              </a:rPr>
              <a:t> </a:t>
            </a:r>
            <a:r>
              <a:rPr lang="en-US" b="1" err="1">
                <a:solidFill>
                  <a:srgbClr val="222222"/>
                </a:solidFill>
                <a:latin typeface="Verdana"/>
                <a:ea typeface="Verdana"/>
                <a:cs typeface="Verdana"/>
              </a:rPr>
              <a:t>lubią</a:t>
            </a:r>
            <a:r>
              <a:rPr lang="en-US" b="1" dirty="0">
                <a:solidFill>
                  <a:srgbClr val="222222"/>
                </a:solidFill>
                <a:latin typeface="Verdana"/>
                <a:ea typeface="Verdana"/>
                <a:cs typeface="Verdana"/>
              </a:rPr>
              <a:t> </a:t>
            </a:r>
            <a:r>
              <a:rPr lang="en-US" b="1" err="1">
                <a:solidFill>
                  <a:srgbClr val="222222"/>
                </a:solidFill>
                <a:latin typeface="Verdana"/>
                <a:ea typeface="Verdana"/>
                <a:cs typeface="Verdana"/>
              </a:rPr>
              <a:t>sery</a:t>
            </a:r>
            <a:r>
              <a:rPr lang="en-US" b="1" dirty="0">
                <a:solidFill>
                  <a:srgbClr val="222222"/>
                </a:solidFill>
                <a:latin typeface="Verdana"/>
                <a:ea typeface="Verdana"/>
                <a:cs typeface="Verdana"/>
              </a:rPr>
              <a:t>.</a:t>
            </a:r>
            <a:br>
              <a:rPr lang="en-US" b="1" dirty="0"/>
            </a:br>
            <a:r>
              <a:rPr lang="en-US" b="1" dirty="0">
                <a:solidFill>
                  <a:srgbClr val="222222"/>
                </a:solidFill>
                <a:latin typeface="Verdana"/>
                <a:ea typeface="Verdana"/>
                <a:cs typeface="Verdana"/>
              </a:rPr>
              <a:t>8 </a:t>
            </a:r>
            <a:r>
              <a:rPr lang="en-US" b="1" err="1">
                <a:solidFill>
                  <a:srgbClr val="222222"/>
                </a:solidFill>
                <a:latin typeface="Verdana"/>
                <a:ea typeface="Verdana"/>
                <a:cs typeface="Verdana"/>
              </a:rPr>
              <a:t>razy</a:t>
            </a:r>
            <a:r>
              <a:rPr lang="en-US" b="1" dirty="0">
                <a:solidFill>
                  <a:srgbClr val="222222"/>
                </a:solidFill>
                <a:latin typeface="Verdana"/>
                <a:ea typeface="Verdana"/>
                <a:cs typeface="Verdana"/>
              </a:rPr>
              <a:t> 8 jest 64.</a:t>
            </a:r>
            <a:endParaRPr lang="en-US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0D62843-4315-B7D8-50BE-80770F47DA88}"/>
              </a:ext>
            </a:extLst>
          </p:cNvPr>
          <p:cNvSpPr txBox="1"/>
          <p:nvPr/>
        </p:nvSpPr>
        <p:spPr>
          <a:xfrm>
            <a:off x="5204951" y="3644081"/>
            <a:ext cx="2857499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solidFill>
                  <a:srgbClr val="222222"/>
                </a:solidFill>
                <a:latin typeface="Verdana"/>
                <a:ea typeface="Verdana"/>
              </a:rPr>
              <a:t>6 </a:t>
            </a:r>
            <a:r>
              <a:rPr lang="en-US" b="1" err="1">
                <a:solidFill>
                  <a:srgbClr val="222222"/>
                </a:solidFill>
                <a:latin typeface="Verdana"/>
                <a:ea typeface="Verdana"/>
              </a:rPr>
              <a:t>razy</a:t>
            </a:r>
            <a:r>
              <a:rPr lang="en-US" b="1" dirty="0">
                <a:solidFill>
                  <a:srgbClr val="222222"/>
                </a:solidFill>
                <a:latin typeface="Verdana"/>
                <a:ea typeface="Verdana"/>
              </a:rPr>
              <a:t> 6 to 36,</a:t>
            </a:r>
            <a:br>
              <a:rPr lang="en-US" b="1" dirty="0">
                <a:latin typeface="Verdana"/>
                <a:ea typeface="Verdana"/>
              </a:rPr>
            </a:br>
            <a:r>
              <a:rPr lang="en-US" b="1" dirty="0">
                <a:solidFill>
                  <a:srgbClr val="222222"/>
                </a:solidFill>
                <a:latin typeface="Verdana"/>
                <a:ea typeface="Verdana"/>
              </a:rPr>
              <a:t>a </a:t>
            </a:r>
            <a:r>
              <a:rPr lang="en-US" b="1" err="1">
                <a:solidFill>
                  <a:srgbClr val="222222"/>
                </a:solidFill>
                <a:latin typeface="Verdana"/>
                <a:ea typeface="Verdana"/>
              </a:rPr>
              <a:t>kto</a:t>
            </a:r>
            <a:r>
              <a:rPr lang="en-US" b="1" dirty="0">
                <a:solidFill>
                  <a:srgbClr val="222222"/>
                </a:solidFill>
                <a:latin typeface="Verdana"/>
                <a:ea typeface="Verdana"/>
              </a:rPr>
              <a:t> </a:t>
            </a:r>
            <a:r>
              <a:rPr lang="en-US" b="1" err="1">
                <a:solidFill>
                  <a:srgbClr val="222222"/>
                </a:solidFill>
                <a:latin typeface="Verdana"/>
                <a:ea typeface="Verdana"/>
              </a:rPr>
              <a:t>tego</a:t>
            </a:r>
            <a:r>
              <a:rPr lang="en-US" b="1" dirty="0">
                <a:solidFill>
                  <a:srgbClr val="222222"/>
                </a:solidFill>
                <a:latin typeface="Verdana"/>
                <a:ea typeface="Verdana"/>
              </a:rPr>
              <a:t> </a:t>
            </a:r>
            <a:r>
              <a:rPr lang="en-US" b="1" err="1">
                <a:solidFill>
                  <a:srgbClr val="222222"/>
                </a:solidFill>
                <a:latin typeface="Verdana"/>
                <a:ea typeface="Verdana"/>
              </a:rPr>
              <a:t>nie</a:t>
            </a:r>
            <a:r>
              <a:rPr lang="en-US" b="1" dirty="0">
                <a:solidFill>
                  <a:srgbClr val="222222"/>
                </a:solidFill>
                <a:latin typeface="Verdana"/>
                <a:ea typeface="Verdana"/>
              </a:rPr>
              <a:t> </a:t>
            </a:r>
            <a:r>
              <a:rPr lang="en-US" b="1" err="1">
                <a:solidFill>
                  <a:srgbClr val="222222"/>
                </a:solidFill>
                <a:latin typeface="Verdana"/>
                <a:ea typeface="Verdana"/>
              </a:rPr>
              <a:t>wie</a:t>
            </a:r>
            <a:r>
              <a:rPr lang="en-US" b="1" dirty="0">
                <a:solidFill>
                  <a:srgbClr val="222222"/>
                </a:solidFill>
                <a:latin typeface="Verdana"/>
                <a:ea typeface="Verdana"/>
              </a:rPr>
              <a:t>, </a:t>
            </a:r>
            <a:r>
              <a:rPr lang="en-US" b="1" err="1">
                <a:solidFill>
                  <a:srgbClr val="222222"/>
                </a:solidFill>
                <a:latin typeface="Verdana"/>
                <a:ea typeface="Verdana"/>
              </a:rPr>
              <a:t>nie</a:t>
            </a:r>
            <a:r>
              <a:rPr lang="en-US" b="1" dirty="0">
                <a:solidFill>
                  <a:srgbClr val="222222"/>
                </a:solidFill>
                <a:latin typeface="Verdana"/>
                <a:ea typeface="Verdana"/>
              </a:rPr>
              <a:t> wart </a:t>
            </a:r>
            <a:r>
              <a:rPr lang="en-US" b="1" err="1">
                <a:solidFill>
                  <a:srgbClr val="222222"/>
                </a:solidFill>
                <a:latin typeface="Verdana"/>
                <a:ea typeface="Verdana"/>
              </a:rPr>
              <a:t>chleba</a:t>
            </a:r>
            <a:r>
              <a:rPr lang="en-US" b="1" dirty="0">
                <a:solidFill>
                  <a:srgbClr val="222222"/>
                </a:solidFill>
                <a:latin typeface="Verdana"/>
                <a:ea typeface="Verdana"/>
              </a:rPr>
              <a:t> </a:t>
            </a:r>
            <a:r>
              <a:rPr lang="en-US" b="1" err="1">
                <a:solidFill>
                  <a:srgbClr val="222222"/>
                </a:solidFill>
                <a:latin typeface="Verdana"/>
                <a:ea typeface="Verdana"/>
              </a:rPr>
              <a:t>jeść</a:t>
            </a:r>
            <a:r>
              <a:rPr lang="en-US" b="1" dirty="0">
                <a:solidFill>
                  <a:srgbClr val="222222"/>
                </a:solidFill>
                <a:latin typeface="Verdana"/>
                <a:ea typeface="Verdana"/>
              </a:rPr>
              <a:t>.</a:t>
            </a:r>
            <a:endParaRPr lang="en-US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06202D-CCFD-2EA3-0CAE-96E543F137E6}"/>
              </a:ext>
            </a:extLst>
          </p:cNvPr>
          <p:cNvSpPr txBox="1"/>
          <p:nvPr/>
        </p:nvSpPr>
        <p:spPr>
          <a:xfrm>
            <a:off x="9260758" y="3687096"/>
            <a:ext cx="2857498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>
                <a:latin typeface="Verdana"/>
                <a:ea typeface="Verdana"/>
              </a:rPr>
              <a:t>Auta </a:t>
            </a:r>
            <a:r>
              <a:rPr lang="en-US" b="1" err="1">
                <a:latin typeface="Verdana"/>
                <a:ea typeface="Verdana"/>
              </a:rPr>
              <a:t>jeżdżą</a:t>
            </a:r>
            <a:r>
              <a:rPr lang="en-US" b="1" dirty="0">
                <a:latin typeface="Verdana"/>
                <a:ea typeface="Verdana"/>
              </a:rPr>
              <a:t> </a:t>
            </a:r>
            <a:r>
              <a:rPr lang="en-US" b="1" err="1">
                <a:latin typeface="Verdana"/>
                <a:ea typeface="Verdana"/>
              </a:rPr>
              <a:t>szybko</a:t>
            </a:r>
            <a:r>
              <a:rPr lang="en-US" b="1" dirty="0">
                <a:latin typeface="Verdana"/>
                <a:ea typeface="Verdana"/>
              </a:rPr>
              <a:t>, a </a:t>
            </a:r>
            <a:r>
              <a:rPr lang="en-US" b="1" err="1">
                <a:latin typeface="Verdana"/>
                <a:ea typeface="Verdana"/>
              </a:rPr>
              <a:t>wolno</a:t>
            </a:r>
            <a:r>
              <a:rPr lang="en-US" b="1" dirty="0">
                <a:latin typeface="Verdana"/>
                <a:ea typeface="Verdana"/>
              </a:rPr>
              <a:t> </a:t>
            </a:r>
            <a:r>
              <a:rPr lang="en-US" b="1" err="1">
                <a:latin typeface="Verdana"/>
                <a:ea typeface="Verdana"/>
              </a:rPr>
              <a:t>rowery</a:t>
            </a:r>
            <a:r>
              <a:rPr lang="en-US" b="1" dirty="0">
                <a:latin typeface="Verdana"/>
                <a:ea typeface="Verdana"/>
              </a:rPr>
              <a:t>,</a:t>
            </a:r>
            <a:br>
              <a:rPr lang="en-US" b="1" dirty="0">
                <a:latin typeface="Verdana"/>
                <a:ea typeface="Verdana"/>
              </a:rPr>
            </a:br>
            <a:r>
              <a:rPr lang="en-US" b="1" dirty="0">
                <a:latin typeface="Verdana"/>
                <a:ea typeface="Verdana"/>
              </a:rPr>
              <a:t>9 </a:t>
            </a:r>
            <a:r>
              <a:rPr lang="en-US" b="1" err="1">
                <a:latin typeface="Verdana"/>
                <a:ea typeface="Verdana"/>
              </a:rPr>
              <a:t>razy</a:t>
            </a:r>
            <a:r>
              <a:rPr lang="en-US" b="1" dirty="0">
                <a:latin typeface="Verdana"/>
                <a:ea typeface="Verdana"/>
              </a:rPr>
              <a:t> 6 jest 54.</a:t>
            </a:r>
          </a:p>
          <a:p>
            <a:pPr algn="ctr"/>
            <a:br>
              <a:rPr lang="en-US" dirty="0"/>
            </a:br>
            <a:endParaRPr lang="en-US" dirty="0"/>
          </a:p>
          <a:p>
            <a:pPr algn="l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FAFBEF-7245-E35D-AFD8-96BA5072C5BA}"/>
              </a:ext>
            </a:extLst>
          </p:cNvPr>
          <p:cNvSpPr txBox="1"/>
          <p:nvPr/>
        </p:nvSpPr>
        <p:spPr>
          <a:xfrm>
            <a:off x="503902" y="5014451"/>
            <a:ext cx="3502741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solidFill>
                  <a:srgbClr val="222222"/>
                </a:solidFill>
                <a:latin typeface="Verdana"/>
                <a:ea typeface="Verdana"/>
              </a:rPr>
              <a:t> </a:t>
            </a:r>
            <a:r>
              <a:rPr lang="en-US" b="1" err="1">
                <a:solidFill>
                  <a:srgbClr val="222222"/>
                </a:solidFill>
                <a:latin typeface="Verdana"/>
                <a:ea typeface="Verdana"/>
              </a:rPr>
              <a:t>Uwaga</a:t>
            </a:r>
            <a:r>
              <a:rPr lang="en-US" b="1" dirty="0">
                <a:solidFill>
                  <a:srgbClr val="222222"/>
                </a:solidFill>
                <a:latin typeface="Verdana"/>
                <a:ea typeface="Verdana"/>
              </a:rPr>
              <a:t> </a:t>
            </a:r>
            <a:r>
              <a:rPr lang="en-US" b="1" err="1">
                <a:solidFill>
                  <a:srgbClr val="222222"/>
                </a:solidFill>
                <a:latin typeface="Verdana"/>
                <a:ea typeface="Verdana"/>
              </a:rPr>
              <a:t>dzieci</a:t>
            </a:r>
            <a:r>
              <a:rPr lang="en-US" b="1" dirty="0">
                <a:solidFill>
                  <a:srgbClr val="222222"/>
                </a:solidFill>
                <a:latin typeface="Verdana"/>
                <a:ea typeface="Verdana"/>
              </a:rPr>
              <a:t>, mam </a:t>
            </a:r>
            <a:r>
              <a:rPr lang="en-US" b="1" err="1">
                <a:solidFill>
                  <a:srgbClr val="222222"/>
                </a:solidFill>
                <a:latin typeface="Verdana"/>
                <a:ea typeface="Verdana"/>
              </a:rPr>
              <a:t>ważne</a:t>
            </a:r>
            <a:r>
              <a:rPr lang="en-US" b="1" dirty="0">
                <a:solidFill>
                  <a:srgbClr val="222222"/>
                </a:solidFill>
                <a:latin typeface="Verdana"/>
                <a:ea typeface="Verdana"/>
              </a:rPr>
              <a:t> </a:t>
            </a:r>
            <a:r>
              <a:rPr lang="en-US" b="1" err="1">
                <a:solidFill>
                  <a:srgbClr val="222222"/>
                </a:solidFill>
                <a:latin typeface="Verdana"/>
                <a:ea typeface="Verdana"/>
              </a:rPr>
              <a:t>wieści</a:t>
            </a:r>
            <a:br>
              <a:rPr lang="en-US" b="1" dirty="0">
                <a:latin typeface="Verdana"/>
                <a:ea typeface="Verdana"/>
              </a:rPr>
            </a:br>
            <a:r>
              <a:rPr lang="en-US" b="1" dirty="0">
                <a:solidFill>
                  <a:srgbClr val="222222"/>
                </a:solidFill>
                <a:latin typeface="Verdana"/>
                <a:ea typeface="Verdana"/>
              </a:rPr>
              <a:t>5 </a:t>
            </a:r>
            <a:r>
              <a:rPr lang="en-US" b="1" err="1">
                <a:solidFill>
                  <a:srgbClr val="222222"/>
                </a:solidFill>
                <a:latin typeface="Verdana"/>
                <a:ea typeface="Verdana"/>
              </a:rPr>
              <a:t>razy</a:t>
            </a:r>
            <a:r>
              <a:rPr lang="en-US" b="1" dirty="0">
                <a:solidFill>
                  <a:srgbClr val="222222"/>
                </a:solidFill>
                <a:latin typeface="Verdana"/>
                <a:ea typeface="Verdana"/>
              </a:rPr>
              <a:t> 8 </a:t>
            </a:r>
            <a:r>
              <a:rPr lang="en-US" b="1" err="1">
                <a:solidFill>
                  <a:srgbClr val="222222"/>
                </a:solidFill>
                <a:latin typeface="Verdana"/>
                <a:ea typeface="Verdana"/>
              </a:rPr>
              <a:t>będzie</a:t>
            </a:r>
            <a:r>
              <a:rPr lang="en-US" b="1" dirty="0">
                <a:solidFill>
                  <a:srgbClr val="222222"/>
                </a:solidFill>
                <a:latin typeface="Verdana"/>
                <a:ea typeface="Verdana"/>
              </a:rPr>
              <a:t> 40.</a:t>
            </a:r>
            <a:endParaRPr lang="en-US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D2B6296-39F1-3362-382D-1CF57B90C260}"/>
              </a:ext>
            </a:extLst>
          </p:cNvPr>
          <p:cNvSpPr txBox="1"/>
          <p:nvPr/>
        </p:nvSpPr>
        <p:spPr>
          <a:xfrm>
            <a:off x="5204951" y="5014452"/>
            <a:ext cx="3349113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solidFill>
                  <a:srgbClr val="222222"/>
                </a:solidFill>
                <a:latin typeface="Verdana"/>
                <a:ea typeface="Verdana"/>
              </a:rPr>
              <a:t>6 </a:t>
            </a:r>
            <a:r>
              <a:rPr lang="en-US" b="1" err="1">
                <a:solidFill>
                  <a:srgbClr val="222222"/>
                </a:solidFill>
                <a:latin typeface="Verdana"/>
                <a:ea typeface="Verdana"/>
              </a:rPr>
              <a:t>razy</a:t>
            </a:r>
            <a:r>
              <a:rPr lang="en-US" b="1" dirty="0">
                <a:solidFill>
                  <a:srgbClr val="222222"/>
                </a:solidFill>
                <a:latin typeface="Verdana"/>
                <a:ea typeface="Verdana"/>
              </a:rPr>
              <a:t> 8 to 48</a:t>
            </a:r>
            <a:br>
              <a:rPr lang="en-US" b="1" dirty="0">
                <a:latin typeface="Verdana"/>
                <a:ea typeface="Verdana"/>
              </a:rPr>
            </a:br>
            <a:r>
              <a:rPr lang="en-US" b="1" err="1">
                <a:solidFill>
                  <a:srgbClr val="222222"/>
                </a:solidFill>
                <a:latin typeface="Verdana"/>
                <a:ea typeface="Verdana"/>
              </a:rPr>
              <a:t>i</a:t>
            </a:r>
            <a:r>
              <a:rPr lang="en-US" b="1" dirty="0">
                <a:solidFill>
                  <a:srgbClr val="222222"/>
                </a:solidFill>
                <a:latin typeface="Verdana"/>
                <a:ea typeface="Verdana"/>
              </a:rPr>
              <a:t> od </a:t>
            </a:r>
            <a:r>
              <a:rPr lang="en-US" b="1" err="1">
                <a:solidFill>
                  <a:srgbClr val="222222"/>
                </a:solidFill>
                <a:latin typeface="Verdana"/>
                <a:ea typeface="Verdana"/>
              </a:rPr>
              <a:t>jutra</a:t>
            </a:r>
            <a:r>
              <a:rPr lang="en-US" b="1" dirty="0">
                <a:solidFill>
                  <a:srgbClr val="222222"/>
                </a:solidFill>
                <a:latin typeface="Verdana"/>
                <a:ea typeface="Verdana"/>
              </a:rPr>
              <a:t> mam </a:t>
            </a:r>
            <a:r>
              <a:rPr lang="en-US" b="1" err="1">
                <a:solidFill>
                  <a:srgbClr val="222222"/>
                </a:solidFill>
                <a:latin typeface="Verdana"/>
                <a:ea typeface="Verdana"/>
              </a:rPr>
              <a:t>wszystko</a:t>
            </a:r>
            <a:r>
              <a:rPr lang="en-US" b="1" dirty="0">
                <a:solidFill>
                  <a:srgbClr val="222222"/>
                </a:solidFill>
                <a:latin typeface="Verdana"/>
                <a:ea typeface="Verdana"/>
              </a:rPr>
              <a:t> w </a:t>
            </a:r>
            <a:r>
              <a:rPr lang="en-US" b="1" err="1">
                <a:solidFill>
                  <a:srgbClr val="222222"/>
                </a:solidFill>
                <a:latin typeface="Verdana"/>
                <a:ea typeface="Verdana"/>
              </a:rPr>
              <a:t>nosie</a:t>
            </a:r>
            <a:r>
              <a:rPr lang="en-US" b="1" dirty="0">
                <a:solidFill>
                  <a:srgbClr val="222222"/>
                </a:solidFill>
                <a:latin typeface="Verdana"/>
                <a:ea typeface="Verdana"/>
              </a:rPr>
              <a:t>.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DD29BC6-65D4-24C7-1D4A-0E48D93C118A}"/>
              </a:ext>
            </a:extLst>
          </p:cNvPr>
          <p:cNvSpPr txBox="1"/>
          <p:nvPr/>
        </p:nvSpPr>
        <p:spPr>
          <a:xfrm>
            <a:off x="9266903" y="5008306"/>
            <a:ext cx="2304435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solidFill>
                  <a:srgbClr val="222222"/>
                </a:solidFill>
                <a:latin typeface="Verdana"/>
                <a:ea typeface="Verdana"/>
              </a:rPr>
              <a:t>Pies za </a:t>
            </a:r>
            <a:r>
              <a:rPr lang="en-US" b="1" err="1">
                <a:solidFill>
                  <a:srgbClr val="222222"/>
                </a:solidFill>
                <a:latin typeface="Verdana"/>
                <a:ea typeface="Verdana"/>
              </a:rPr>
              <a:t>płotem</a:t>
            </a:r>
            <a:r>
              <a:rPr lang="en-US" b="1" dirty="0">
                <a:solidFill>
                  <a:srgbClr val="222222"/>
                </a:solidFill>
                <a:latin typeface="Verdana"/>
                <a:ea typeface="Verdana"/>
              </a:rPr>
              <a:t> </a:t>
            </a:r>
            <a:r>
              <a:rPr lang="en-US" b="1" err="1">
                <a:solidFill>
                  <a:srgbClr val="222222"/>
                </a:solidFill>
                <a:latin typeface="Verdana"/>
                <a:ea typeface="Verdana"/>
              </a:rPr>
              <a:t>szczerzy</a:t>
            </a:r>
            <a:r>
              <a:rPr lang="en-US" b="1" dirty="0">
                <a:solidFill>
                  <a:srgbClr val="222222"/>
                </a:solidFill>
                <a:latin typeface="Verdana"/>
                <a:ea typeface="Verdana"/>
              </a:rPr>
              <a:t> </a:t>
            </a:r>
            <a:r>
              <a:rPr lang="en-US" b="1" err="1">
                <a:solidFill>
                  <a:srgbClr val="222222"/>
                </a:solidFill>
                <a:latin typeface="Verdana"/>
                <a:ea typeface="Verdana"/>
              </a:rPr>
              <a:t>kły</a:t>
            </a:r>
            <a:br>
              <a:rPr lang="en-US" b="1" dirty="0">
                <a:latin typeface="Verdana"/>
                <a:ea typeface="Verdana"/>
              </a:rPr>
            </a:br>
            <a:r>
              <a:rPr lang="en-US" b="1" dirty="0">
                <a:solidFill>
                  <a:srgbClr val="222222"/>
                </a:solidFill>
                <a:latin typeface="Verdana"/>
                <a:ea typeface="Verdana"/>
              </a:rPr>
              <a:t>9 </a:t>
            </a:r>
            <a:r>
              <a:rPr lang="en-US" b="1" err="1">
                <a:solidFill>
                  <a:srgbClr val="222222"/>
                </a:solidFill>
                <a:latin typeface="Verdana"/>
                <a:ea typeface="Verdana"/>
              </a:rPr>
              <a:t>razy</a:t>
            </a:r>
            <a:r>
              <a:rPr lang="en-US" b="1" dirty="0">
                <a:solidFill>
                  <a:srgbClr val="222222"/>
                </a:solidFill>
                <a:latin typeface="Verdana"/>
                <a:ea typeface="Verdana"/>
              </a:rPr>
              <a:t> 7 jest 63.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742070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DB66C9CD-6BF4-44CA-8078-0BB8190807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224A28-243B-BEA3-9F57-FB10FBB4D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400" y="395289"/>
            <a:ext cx="6328800" cy="1112836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Eras ITC"/>
              </a:rPr>
              <a:t>ŚWIATOWY DZIEŃ TABLCZKI MNOŻENIA</a:t>
            </a:r>
            <a:endParaRPr lang="en-US" b="1">
              <a:solidFill>
                <a:schemeClr val="tx1">
                  <a:lumMod val="95000"/>
                  <a:lumOff val="5000"/>
                </a:schemeClr>
              </a:solidFill>
              <a:latin typeface="Eras ITC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6C5B6C-4DA5-6768-20A8-395EEFFA35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9400" y="1864801"/>
            <a:ext cx="6328800" cy="391370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140000"/>
              </a:lnSpc>
              <a:buNone/>
            </a:pPr>
            <a:r>
              <a:rPr lang="en-US" noProof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lt"/>
                <a:cs typeface="+mn-lt"/>
              </a:rPr>
              <a:t>Światowy Dzień Tabliczki Mnożenia to akcja edukacyjna, która wypada </a:t>
            </a:r>
            <a:r>
              <a:rPr lang="en-US" b="1" noProof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lt"/>
                <a:cs typeface="+mn-lt"/>
              </a:rPr>
              <a:t>4. października. </a:t>
            </a:r>
            <a:r>
              <a:rPr lang="en-US" noProof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lt"/>
                <a:cs typeface="+mn-lt"/>
              </a:rPr>
              <a:t>Ma ona na celu zachęcić wszystkich do przypomnienia sobie tabliczki mnożenia. Uczniowie, którzy w trakcie wakacji zdążyli ją zapomnieć, mają okazję nadrobić te zaległości. To święto odbywa się na całym świecie! Polska, Rosja, USA, Kolumbia, Tajlandia i wiele innych krajów. W szkołach dzieci tworzą plakaty czy prezentacje. Nauczyciele zaś pytają uczniów I wystawiają certyfikaty </a:t>
            </a:r>
            <a:r>
              <a:rPr lang="en-US" b="1" noProof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lt"/>
                <a:cs typeface="+mn-lt"/>
              </a:rPr>
              <a:t>eksperta tabliczki mnożenia</a:t>
            </a:r>
            <a:r>
              <a:rPr lang="en-US" noProof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lt"/>
                <a:cs typeface="+mn-lt"/>
              </a:rPr>
              <a:t>.</a:t>
            </a:r>
            <a:endParaRPr lang="en-US" b="1" noProof="1">
              <a:solidFill>
                <a:schemeClr val="tx1">
                  <a:lumMod val="95000"/>
                  <a:lumOff val="5000"/>
                </a:schemeClr>
              </a:solidFill>
              <a:latin typeface="Calibri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05D45D7-984D-4CDD-B1BC-0CF407C722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324850" y="540000"/>
            <a:ext cx="0" cy="577800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Tabliczka mnożenia w zabawie - Moje Dzieci Kreatywnie">
            <a:extLst>
              <a:ext uri="{FF2B5EF4-FFF2-40B4-BE49-F238E27FC236}">
                <a16:creationId xmlns:a16="http://schemas.microsoft.com/office/drawing/2014/main" id="{9FF31412-24E7-7D27-7235-7E5A6AE62B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3650" y="2405076"/>
            <a:ext cx="2767362" cy="2047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902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3D2EE047-566C-48D4-9F44-4BB3B58FB3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990149-E5B5-4123-80E5-07121BC710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000" y="945926"/>
            <a:ext cx="3531600" cy="1815882"/>
          </a:xfrm>
        </p:spPr>
        <p:txBody>
          <a:bodyPr anchor="t">
            <a:noAutofit/>
          </a:bodyPr>
          <a:lstStyle/>
          <a:p>
            <a:pPr>
              <a:lnSpc>
                <a:spcPct val="90000"/>
              </a:lnSpc>
            </a:pPr>
            <a:r>
              <a:rPr lang="en-US" b="1" dirty="0">
                <a:latin typeface="Eras ITC"/>
              </a:rPr>
              <a:t>CZY MOŻNA MNOŻYĆ PRZEZ 0? JAK JEST Z DZIELENIEM?</a:t>
            </a:r>
          </a:p>
        </p:txBody>
      </p:sp>
      <p:pic>
        <p:nvPicPr>
          <p:cNvPr id="6" name="Picture 5" descr="Obraz znaleziony dla: 0">
            <a:extLst>
              <a:ext uri="{FF2B5EF4-FFF2-40B4-BE49-F238E27FC236}">
                <a16:creationId xmlns:a16="http://schemas.microsoft.com/office/drawing/2014/main" id="{C519DC80-5A80-7332-D77B-B5128EFCC4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500" y="3428999"/>
            <a:ext cx="2355679" cy="233997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D4BA96-F92E-48B7-E8D6-140A3C0009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7457" y="948289"/>
            <a:ext cx="6876542" cy="482068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285750" indent="-285750">
              <a:lnSpc>
                <a:spcPct val="140000"/>
              </a:lnSpc>
              <a:buFont typeface="Calibri" panose="05000000000000000000" pitchFamily="2" charset="2"/>
              <a:buChar char="-"/>
            </a:pPr>
            <a:r>
              <a:rPr lang="en-US" sz="180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lt"/>
                <a:cs typeface="+mn-lt"/>
              </a:rPr>
              <a:t>Mnożenie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lt"/>
                <a:cs typeface="+mn-lt"/>
              </a:rPr>
              <a:t> </a:t>
            </a:r>
            <a:r>
              <a:rPr lang="en-US" sz="180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lt"/>
                <a:cs typeface="+mn-lt"/>
              </a:rPr>
              <a:t>przez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lt"/>
                <a:cs typeface="+mn-lt"/>
              </a:rPr>
              <a:t> 0 jest </a:t>
            </a:r>
            <a:r>
              <a:rPr lang="en-US" sz="180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lt"/>
                <a:cs typeface="+mn-lt"/>
              </a:rPr>
              <a:t>dopuszczalne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lt"/>
                <a:cs typeface="+mn-lt"/>
              </a:rPr>
              <a:t> </a:t>
            </a:r>
            <a:r>
              <a:rPr lang="en-US" sz="180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lt"/>
                <a:cs typeface="+mn-lt"/>
              </a:rPr>
              <a:t>i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lt"/>
                <a:cs typeface="+mn-lt"/>
              </a:rPr>
              <a:t> </a:t>
            </a:r>
            <a:r>
              <a:rPr lang="en-US" sz="180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lt"/>
                <a:cs typeface="+mn-lt"/>
              </a:rPr>
              <a:t>czasem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lt"/>
                <a:cs typeface="+mn-lt"/>
              </a:rPr>
              <a:t> ma </a:t>
            </a:r>
            <a:r>
              <a:rPr lang="en-US" sz="180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lt"/>
                <a:cs typeface="+mn-lt"/>
              </a:rPr>
              <a:t>miejsce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lt"/>
                <a:cs typeface="+mn-lt"/>
              </a:rPr>
              <a:t>, ale w </a:t>
            </a:r>
            <a:r>
              <a:rPr lang="en-US" sz="180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lt"/>
                <a:cs typeface="+mn-lt"/>
              </a:rPr>
              <a:t>efekcie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lt"/>
                <a:cs typeface="+mn-lt"/>
              </a:rPr>
              <a:t> </a:t>
            </a:r>
            <a:r>
              <a:rPr lang="en-US" sz="180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lt"/>
                <a:cs typeface="+mn-lt"/>
              </a:rPr>
              <a:t>zawsze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lt"/>
                <a:cs typeface="+mn-lt"/>
              </a:rPr>
              <a:t> </a:t>
            </a:r>
            <a:r>
              <a:rPr lang="en-US" sz="180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lt"/>
                <a:cs typeface="+mn-lt"/>
              </a:rPr>
              <a:t>otrzymasz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lt"/>
                <a:cs typeface="+mn-lt"/>
              </a:rPr>
              <a:t> 0, </a:t>
            </a:r>
            <a:r>
              <a:rPr lang="en-US" sz="180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lt"/>
                <a:cs typeface="+mn-lt"/>
              </a:rPr>
              <a:t>więc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lt"/>
                <a:cs typeface="+mn-lt"/>
              </a:rPr>
              <a:t> </a:t>
            </a:r>
            <a:r>
              <a:rPr lang="en-US" sz="180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lt"/>
                <a:cs typeface="+mn-lt"/>
              </a:rPr>
              <a:t>zasadność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lt"/>
                <a:cs typeface="+mn-lt"/>
              </a:rPr>
              <a:t> </a:t>
            </a:r>
            <a:r>
              <a:rPr lang="en-US" sz="180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lt"/>
                <a:cs typeface="+mn-lt"/>
              </a:rPr>
              <a:t>takiego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lt"/>
                <a:cs typeface="+mn-lt"/>
              </a:rPr>
              <a:t> </a:t>
            </a:r>
            <a:r>
              <a:rPr lang="en-US" sz="180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lt"/>
                <a:cs typeface="+mn-lt"/>
              </a:rPr>
              <a:t>działania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lt"/>
                <a:cs typeface="+mn-lt"/>
              </a:rPr>
              <a:t> ma </a:t>
            </a:r>
            <a:r>
              <a:rPr lang="en-US" sz="180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lt"/>
                <a:cs typeface="+mn-lt"/>
              </a:rPr>
              <a:t>niewiele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lt"/>
                <a:cs typeface="+mn-lt"/>
              </a:rPr>
              <a:t> sensu. Nawet </a:t>
            </a:r>
            <a:r>
              <a:rPr lang="en-US" sz="180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lt"/>
                <a:cs typeface="+mn-lt"/>
              </a:rPr>
              <a:t>jeżeli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lt"/>
                <a:cs typeface="+mn-lt"/>
              </a:rPr>
              <a:t> </a:t>
            </a:r>
            <a:r>
              <a:rPr lang="en-US" sz="180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lt"/>
                <a:cs typeface="+mn-lt"/>
              </a:rPr>
              <a:t>podejmiesz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lt"/>
                <a:cs typeface="+mn-lt"/>
              </a:rPr>
              <a:t> </a:t>
            </a:r>
            <a:r>
              <a:rPr lang="en-US" sz="180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lt"/>
                <a:cs typeface="+mn-lt"/>
              </a:rPr>
              <a:t>się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lt"/>
                <a:cs typeface="+mn-lt"/>
              </a:rPr>
              <a:t> </a:t>
            </a:r>
            <a:r>
              <a:rPr lang="en-US" sz="180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lt"/>
                <a:cs typeface="+mn-lt"/>
              </a:rPr>
              <a:t>próby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lt"/>
                <a:cs typeface="+mn-lt"/>
              </a:rPr>
              <a:t> </a:t>
            </a:r>
            <a:r>
              <a:rPr lang="en-US" sz="180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lt"/>
                <a:cs typeface="+mn-lt"/>
              </a:rPr>
              <a:t>pomnożenie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lt"/>
                <a:cs typeface="+mn-lt"/>
              </a:rPr>
              <a:t> </a:t>
            </a:r>
            <a:r>
              <a:rPr lang="en-US" sz="180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lt"/>
                <a:cs typeface="+mn-lt"/>
              </a:rPr>
              <a:t>liczby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lt"/>
                <a:cs typeface="+mn-lt"/>
              </a:rPr>
              <a:t> </a:t>
            </a:r>
            <a:r>
              <a:rPr lang="en-US" sz="180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lt"/>
                <a:cs typeface="+mn-lt"/>
              </a:rPr>
              <a:t>ujemnej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lt"/>
                <a:cs typeface="+mn-lt"/>
              </a:rPr>
              <a:t> </a:t>
            </a:r>
            <a:r>
              <a:rPr lang="en-US" sz="180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lt"/>
                <a:cs typeface="+mn-lt"/>
              </a:rPr>
              <a:t>przez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lt"/>
                <a:cs typeface="+mn-lt"/>
              </a:rPr>
              <a:t> 0 </a:t>
            </a:r>
            <a:r>
              <a:rPr lang="en-US" sz="180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lt"/>
                <a:cs typeface="+mn-lt"/>
              </a:rPr>
              <a:t>otrzymasz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lt"/>
                <a:cs typeface="+mn-lt"/>
              </a:rPr>
              <a:t> zero.</a:t>
            </a:r>
            <a:endParaRPr lang="en-US" sz="1800" dirty="0">
              <a:solidFill>
                <a:schemeClr val="tx1">
                  <a:lumMod val="95000"/>
                  <a:lumOff val="5000"/>
                </a:schemeClr>
              </a:solidFill>
              <a:latin typeface="Calibri"/>
              <a:ea typeface="Calibri"/>
              <a:cs typeface="Calibri"/>
            </a:endParaRPr>
          </a:p>
          <a:p>
            <a:pPr marL="359410" indent="-359410">
              <a:lnSpc>
                <a:spcPct val="140000"/>
              </a:lnSpc>
            </a:pP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lt"/>
                <a:cs typeface="+mn-lt"/>
              </a:rPr>
              <a:t>Na </a:t>
            </a:r>
            <a:r>
              <a:rPr lang="en-US" sz="180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lt"/>
                <a:cs typeface="+mn-lt"/>
              </a:rPr>
              <a:t>przykład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lt"/>
                <a:cs typeface="+mn-lt"/>
              </a:rPr>
              <a:t>: 7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×0=0. </a:t>
            </a:r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MNOŻENIE PRZEZ 0 ZAWSZE DA NAM 0!!</a:t>
            </a:r>
          </a:p>
          <a:p>
            <a:pPr marL="359410" indent="-359410">
              <a:lnSpc>
                <a:spcPct val="140000"/>
              </a:lnSpc>
            </a:pPr>
            <a:endParaRPr lang="en-US" sz="1800" b="1" dirty="0">
              <a:solidFill>
                <a:schemeClr val="tx1">
                  <a:lumMod val="95000"/>
                  <a:lumOff val="5000"/>
                </a:schemeClr>
              </a:solidFill>
              <a:latin typeface="Calibri"/>
              <a:ea typeface="Calibri"/>
              <a:cs typeface="Calibri"/>
            </a:endParaRPr>
          </a:p>
          <a:p>
            <a:pPr marL="359410" indent="-359410">
              <a:lnSpc>
                <a:spcPct val="140000"/>
              </a:lnSpc>
            </a:pPr>
            <a:r>
              <a:rPr lang="en-US" sz="180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Dzielenie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 jest </a:t>
            </a:r>
            <a:r>
              <a:rPr lang="en-US" sz="180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działaniem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80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odwrotnym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 do </a:t>
            </a:r>
            <a:r>
              <a:rPr lang="en-US" sz="180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mnożenia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, </a:t>
            </a:r>
            <a:r>
              <a:rPr lang="en-US" sz="180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czyli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80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działaniem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80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sprawdzającym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80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dzielenie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 jest </a:t>
            </a:r>
            <a:r>
              <a:rPr lang="en-US" sz="180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mnożenie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. </a:t>
            </a:r>
            <a:r>
              <a:rPr lang="en-US" sz="180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Podzielić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80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przez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 0, to </a:t>
            </a:r>
            <a:r>
              <a:rPr lang="en-US" sz="180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znaczy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80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znaleźć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 </a:t>
            </a:r>
            <a:r>
              <a:rPr lang="en-US" sz="180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taką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80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liczbę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, </a:t>
            </a:r>
            <a:r>
              <a:rPr lang="en-US" sz="180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która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80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pomnożona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80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przez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 0 w </a:t>
            </a:r>
            <a:r>
              <a:rPr lang="en-US" sz="180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wyniku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80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daje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80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nam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80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liczbę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80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różną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 do </a:t>
            </a:r>
            <a:r>
              <a:rPr lang="en-US" sz="180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zera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.</a:t>
            </a:r>
          </a:p>
          <a:p>
            <a:pPr marL="359410" indent="-359410">
              <a:lnSpc>
                <a:spcPct val="140000"/>
              </a:lnSpc>
            </a:pPr>
            <a:r>
              <a:rPr lang="en-US" sz="1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Dlatego</a:t>
            </a:r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 </a:t>
            </a:r>
            <a:r>
              <a:rPr lang="en-US" sz="1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podzielić</a:t>
            </a:r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przez</a:t>
            </a:r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 0 </a:t>
            </a:r>
            <a:r>
              <a:rPr lang="en-US" sz="1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nie</a:t>
            </a:r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można</a:t>
            </a:r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, </a:t>
            </a:r>
            <a:r>
              <a:rPr lang="en-US" sz="1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ponieważ</a:t>
            </a:r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 </a:t>
            </a:r>
            <a:r>
              <a:rPr lang="en-US" sz="1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każda</a:t>
            </a:r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 </a:t>
            </a:r>
            <a:r>
              <a:rPr lang="en-US" sz="1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liczba</a:t>
            </a:r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 w </a:t>
            </a:r>
            <a:r>
              <a:rPr lang="en-US" sz="1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iloczynie</a:t>
            </a:r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 </a:t>
            </a:r>
            <a:r>
              <a:rPr lang="en-US" sz="1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pomnożona</a:t>
            </a:r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przez</a:t>
            </a:r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 0, w </a:t>
            </a:r>
            <a:r>
              <a:rPr lang="en-US" sz="1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wyniku</a:t>
            </a:r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daje</a:t>
            </a:r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 0, a </a:t>
            </a:r>
            <a:r>
              <a:rPr lang="en-US" sz="1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nie</a:t>
            </a:r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liczbę</a:t>
            </a:r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różną</a:t>
            </a:r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 od </a:t>
            </a:r>
            <a:r>
              <a:rPr lang="en-US" sz="1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zera</a:t>
            </a:r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28964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FrostyVTI">
  <a:themeElements>
    <a:clrScheme name="Frosty">
      <a:dk1>
        <a:sysClr val="windowText" lastClr="000000"/>
      </a:dk1>
      <a:lt1>
        <a:sysClr val="window" lastClr="FFFFFF"/>
      </a:lt1>
      <a:dk2>
        <a:srgbClr val="0B2827"/>
      </a:dk2>
      <a:lt2>
        <a:srgbClr val="DAE3E3"/>
      </a:lt2>
      <a:accent1>
        <a:srgbClr val="767E37"/>
      </a:accent1>
      <a:accent2>
        <a:srgbClr val="B495C2"/>
      </a:accent2>
      <a:accent3>
        <a:srgbClr val="8FA3A3"/>
      </a:accent3>
      <a:accent4>
        <a:srgbClr val="CE7F01"/>
      </a:accent4>
      <a:accent5>
        <a:srgbClr val="D15A29"/>
      </a:accent5>
      <a:accent6>
        <a:srgbClr val="B88470"/>
      </a:accent6>
      <a:hlink>
        <a:srgbClr val="B57001"/>
      </a:hlink>
      <a:folHlink>
        <a:srgbClr val="996209"/>
      </a:folHlink>
    </a:clrScheme>
    <a:fontScheme name="Frosted Leaf">
      <a:majorFont>
        <a:latin typeface="Goudy Old Style"/>
        <a:ea typeface=""/>
        <a:cs typeface=""/>
      </a:majorFont>
      <a:minorFont>
        <a:latin typeface="Avenir Next LT Pro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ostyVTI" id="{DD283BC3-E0B6-4E4B-91CF-F0F54D51BB21}" vid="{3EE220F7-F497-4893-BE1F-7BB1D607421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989</Words>
  <Application>Microsoft Office PowerPoint</Application>
  <PresentationFormat>Panoramiczny</PresentationFormat>
  <Paragraphs>38</Paragraphs>
  <Slides>11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11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23" baseType="lpstr">
      <vt:lpstr>HGSSoeiKakugothicUB</vt:lpstr>
      <vt:lpstr>Arial</vt:lpstr>
      <vt:lpstr>Avenir Next LT Pro</vt:lpstr>
      <vt:lpstr>Britannic Bold</vt:lpstr>
      <vt:lpstr>Calibri</vt:lpstr>
      <vt:lpstr>Calibri Light</vt:lpstr>
      <vt:lpstr>Eras ITC</vt:lpstr>
      <vt:lpstr>Georgia Pro Cond</vt:lpstr>
      <vt:lpstr>Goudy Old Style</vt:lpstr>
      <vt:lpstr>Verdana</vt:lpstr>
      <vt:lpstr>Wingdings</vt:lpstr>
      <vt:lpstr>FrostyVTI</vt:lpstr>
      <vt:lpstr>HISTORIA TABLICZKI MNOŻENIA</vt:lpstr>
      <vt:lpstr>CZYM WŁAŚCIWIE JEST TABLICZKA MNOŻENIA?</vt:lpstr>
      <vt:lpstr>KTO WYMYŚLIŁ TABLICZKĘ MNOŻENIA?</vt:lpstr>
      <vt:lpstr>PROSTE TRIKI PRZY NAUCE TABLICZKI MNOŻENIA!</vt:lpstr>
      <vt:lpstr>CIEKAWOSTKA O MNOŻENIU PRZEZ 6 I 9!</vt:lpstr>
      <vt:lpstr>JAK NAUCZYĆ SIĘ SZYBKO MNOŻYĆ PRZEZ 9?</vt:lpstr>
      <vt:lpstr>RYMOWANKI POMOCĄ NAUKOWĄ?</vt:lpstr>
      <vt:lpstr>ŚWIATOWY DZIEŃ TABLCZKI MNOŻENIA</vt:lpstr>
      <vt:lpstr>CZY MOŻNA MNOŻYĆ PRZEZ 0? JAK JEST Z DZIELENIEM?</vt:lpstr>
      <vt:lpstr>CZY MOŻNA UMIEĆ MATEMATYKĘ BEZ ZNAJOMOŚCI TABLICZKI MNOŻENIA?</vt:lpstr>
      <vt:lpstr>KONIEC!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</dc:title>
  <dc:creator>Matematyka</dc:creator>
  <cp:lastModifiedBy>Małgorzata Deja</cp:lastModifiedBy>
  <cp:revision>578</cp:revision>
  <dcterms:created xsi:type="dcterms:W3CDTF">2023-11-12T15:10:31Z</dcterms:created>
  <dcterms:modified xsi:type="dcterms:W3CDTF">2023-11-20T09:47:06Z</dcterms:modified>
</cp:coreProperties>
</file>