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sldIdLst>
    <p:sldId id="270" r:id="rId2"/>
    <p:sldId id="257" r:id="rId3"/>
    <p:sldId id="258" r:id="rId4"/>
    <p:sldId id="271" r:id="rId5"/>
    <p:sldId id="272" r:id="rId6"/>
    <p:sldId id="259" r:id="rId7"/>
    <p:sldId id="261" r:id="rId8"/>
    <p:sldId id="263" r:id="rId9"/>
    <p:sldId id="265" r:id="rId10"/>
    <p:sldId id="266" r:id="rId11"/>
    <p:sldId id="267" r:id="rId12"/>
    <p:sldId id="268" r:id="rId13"/>
    <p:sldId id="269"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A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27dd5d87add696a6" providerId="LiveId" clId="{2775129A-CED5-4C7E-BC7A-424D05153DFC}"/>
    <pc:docChg chg="modSld">
      <pc:chgData name="" userId="27dd5d87add696a6" providerId="LiveId" clId="{2775129A-CED5-4C7E-BC7A-424D05153DFC}" dt="2022-12-19T17:30:07.942" v="5" actId="20577"/>
      <pc:docMkLst>
        <pc:docMk/>
      </pc:docMkLst>
      <pc:sldChg chg="modSp">
        <pc:chgData name="" userId="27dd5d87add696a6" providerId="LiveId" clId="{2775129A-CED5-4C7E-BC7A-424D05153DFC}" dt="2022-12-19T17:30:07.942" v="5" actId="20577"/>
        <pc:sldMkLst>
          <pc:docMk/>
          <pc:sldMk cId="3127161481" sldId="272"/>
        </pc:sldMkLst>
        <pc:spChg chg="mod">
          <ac:chgData name="" userId="27dd5d87add696a6" providerId="LiveId" clId="{2775129A-CED5-4C7E-BC7A-424D05153DFC}" dt="2022-12-19T17:30:07.942" v="5" actId="20577"/>
          <ac:spMkLst>
            <pc:docMk/>
            <pc:sldMk cId="3127161481" sldId="272"/>
            <ac:spMk id="2" creationId="{081E47F4-26B8-494E-8F09-A3648641F0D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CD5B50-5D24-452E-92F6-3685150392B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50555E6-9106-4D3A-B5E8-2A3B53ED49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C00A093-3664-4B15-A162-2D58052B07D0}"/>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224044BF-37A9-45D8-B096-0D56100411C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9A2C4BC-0B87-4401-9993-9D9077CF3D43}"/>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37696971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881B9F-3314-473C-AB17-319E02382884}"/>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88E58859-4D85-45CC-A720-70AD487FEBE3}"/>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C4C59A6-276D-49BC-A28C-6511E9C289A6}"/>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74DC2345-965A-47D8-882F-AEA7175ED12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AA5A0C4-9C28-4D02-9F2F-421F69FEA65E}"/>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21956583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B93F5DD-952D-4C16-B986-9BA8348BA6C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FDB1E81-1EC8-400B-AD86-D4952DD389C9}"/>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F785D87-A9C5-4D6B-8876-315CBCD6788B}"/>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FBBAEC7C-3617-43D5-A01F-3E8535144A4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B569EAC-6965-490B-8C3E-03D77FE4AAB3}"/>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3649793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80C5A4-D03E-4EB4-A6B9-6E9139D568B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B40682F-0CD9-4067-8C88-752B47B767A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58C14B1-636B-4E40-93B9-614364F536EA}"/>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B87EB947-E014-46E8-81CD-BF40848877C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8A4432E-6D36-43E9-A530-09CB3FADAF26}"/>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3962443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C66A86-0B77-49DC-9030-BBE6AA02F7A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27B537D6-917C-4F62-8709-D71F4178F7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C952BC2-6A68-4FB0-9C74-A634BB2E1D7B}"/>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94B48DF1-3EAF-44F7-A308-CD31E6DD44A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16ED8A9-6C05-44A5-96BA-2B48D179B99A}"/>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26830690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7722A3-1041-4905-A6C2-A6C82CC2A75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432F04D-98C0-4768-9BC7-900F67189F80}"/>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4D8002B-38F8-47E6-8269-E0F9EBCBE54D}"/>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3A65388-51A2-48A5-A259-237C6009DB84}"/>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6" name="Symbol zastępczy stopki 5">
            <a:extLst>
              <a:ext uri="{FF2B5EF4-FFF2-40B4-BE49-F238E27FC236}">
                <a16:creationId xmlns:a16="http://schemas.microsoft.com/office/drawing/2014/main" id="{86849D63-ADDD-406E-BCF8-8D77D0A7795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298E153-CA72-46D9-8CC0-C2485AB0FD7E}"/>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2615046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0E504C-4A3B-435F-8446-80EC9224EF0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0E76CE7-ACC4-4B36-9F78-32CFA09816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660F0CE8-245D-432F-8F2B-CE609C41456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67D9AC9-7EB6-4037-9D97-A2C55F561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3C795BDA-61FD-4283-BC14-9167D34ADBAF}"/>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378BEB81-38DE-4CF2-BC86-3F638402C70A}"/>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8" name="Symbol zastępczy stopki 7">
            <a:extLst>
              <a:ext uri="{FF2B5EF4-FFF2-40B4-BE49-F238E27FC236}">
                <a16:creationId xmlns:a16="http://schemas.microsoft.com/office/drawing/2014/main" id="{52C2D668-9D2D-49A3-BA2A-19EAE16ED46A}"/>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72642AC-A74F-489A-A40E-A623D3336245}"/>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2201452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667EDC-A9D0-4C97-8B60-E54320278F6A}"/>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98BF176-5BF3-4A72-B061-C989FB2FC003}"/>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4" name="Symbol zastępczy stopki 3">
            <a:extLst>
              <a:ext uri="{FF2B5EF4-FFF2-40B4-BE49-F238E27FC236}">
                <a16:creationId xmlns:a16="http://schemas.microsoft.com/office/drawing/2014/main" id="{BAAEEF5B-2990-4DE2-8C1A-0A9466924E2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31CDCBE-1BB3-48E2-9B71-B61BB12153A9}"/>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1964283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CCA71F4-B1A4-45F1-B67A-3D9AFDE00B9C}"/>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3" name="Symbol zastępczy stopki 2">
            <a:extLst>
              <a:ext uri="{FF2B5EF4-FFF2-40B4-BE49-F238E27FC236}">
                <a16:creationId xmlns:a16="http://schemas.microsoft.com/office/drawing/2014/main" id="{B2B81CB7-F4F9-450A-AE41-4007A58173C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FF4C11A-8884-497C-A73E-2C9129D62794}"/>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615161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D401C6-991E-41A1-A404-F6589A74B5E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F7023355-02D8-4CCF-B5E9-8DB3C2927B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CB4144A9-9CD5-48FC-9004-0AEF602E87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116ECD49-58E0-46ED-8E3F-D1130D5A353E}"/>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6" name="Symbol zastępczy stopki 5">
            <a:extLst>
              <a:ext uri="{FF2B5EF4-FFF2-40B4-BE49-F238E27FC236}">
                <a16:creationId xmlns:a16="http://schemas.microsoft.com/office/drawing/2014/main" id="{90563FF5-3E7E-4E31-80BD-3C0563F56AD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6A87187-C9DD-4C55-B55D-D60DCFCA7544}"/>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3529137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88AC5E-E695-43C6-A520-C9E4E26AAC7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1A54C0E0-A101-4BE2-868C-CB2A36B572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F1241A8-3837-4F47-B5A4-E11880DB9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643D5043-38F6-4CA3-9A11-191FD96C6423}"/>
              </a:ext>
            </a:extLst>
          </p:cNvPr>
          <p:cNvSpPr>
            <a:spLocks noGrp="1"/>
          </p:cNvSpPr>
          <p:nvPr>
            <p:ph type="dt" sz="half" idx="10"/>
          </p:nvPr>
        </p:nvSpPr>
        <p:spPr/>
        <p:txBody>
          <a:bodyPr/>
          <a:lstStyle/>
          <a:p>
            <a:fld id="{97E70045-2BC9-4CC2-90AA-68267619F9E7}" type="datetimeFigureOut">
              <a:rPr lang="pl-PL" smtClean="0"/>
              <a:t>19.12.2022</a:t>
            </a:fld>
            <a:endParaRPr lang="pl-PL"/>
          </a:p>
        </p:txBody>
      </p:sp>
      <p:sp>
        <p:nvSpPr>
          <p:cNvPr id="6" name="Symbol zastępczy stopki 5">
            <a:extLst>
              <a:ext uri="{FF2B5EF4-FFF2-40B4-BE49-F238E27FC236}">
                <a16:creationId xmlns:a16="http://schemas.microsoft.com/office/drawing/2014/main" id="{BB6D26A2-A5FF-41EA-BA73-94E084DE7B4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42F5970-E9BF-4507-AEF6-11E84FA05B68}"/>
              </a:ext>
            </a:extLst>
          </p:cNvPr>
          <p:cNvSpPr>
            <a:spLocks noGrp="1"/>
          </p:cNvSpPr>
          <p:nvPr>
            <p:ph type="sldNum" sz="quarter" idx="12"/>
          </p:nvPr>
        </p:nvSpPr>
        <p:spPr/>
        <p:txBody>
          <a:bodyPr/>
          <a:lstStyle/>
          <a:p>
            <a:fld id="{EC0ADBE0-8ED1-4547-8E4C-F8FCAE91A58A}" type="slidenum">
              <a:rPr lang="pl-PL" smtClean="0"/>
              <a:t>‹#›</a:t>
            </a:fld>
            <a:endParaRPr lang="pl-PL"/>
          </a:p>
        </p:txBody>
      </p:sp>
    </p:spTree>
    <p:extLst>
      <p:ext uri="{BB962C8B-B14F-4D97-AF65-F5344CB8AC3E}">
        <p14:creationId xmlns:p14="http://schemas.microsoft.com/office/powerpoint/2010/main" val="2772264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98768A9-4167-492D-9426-AEBF98667C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F9C8BC0-5400-4920-886C-C24B03E33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EFCFA57-3933-459F-8340-694350EDBD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70045-2BC9-4CC2-90AA-68267619F9E7}" type="datetimeFigureOut">
              <a:rPr lang="pl-PL" smtClean="0"/>
              <a:t>19.12.2022</a:t>
            </a:fld>
            <a:endParaRPr lang="pl-PL"/>
          </a:p>
        </p:txBody>
      </p:sp>
      <p:sp>
        <p:nvSpPr>
          <p:cNvPr id="5" name="Symbol zastępczy stopki 4">
            <a:extLst>
              <a:ext uri="{FF2B5EF4-FFF2-40B4-BE49-F238E27FC236}">
                <a16:creationId xmlns:a16="http://schemas.microsoft.com/office/drawing/2014/main" id="{BD07DC59-9BB4-43DF-980A-128508F828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0776D845-CEDF-4723-8334-4DFF54E494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ADBE0-8ED1-4547-8E4C-F8FCAE91A58A}" type="slidenum">
              <a:rPr lang="pl-PL" smtClean="0"/>
              <a:t>‹#›</a:t>
            </a:fld>
            <a:endParaRPr lang="pl-PL"/>
          </a:p>
        </p:txBody>
      </p:sp>
    </p:spTree>
    <p:extLst>
      <p:ext uri="{BB962C8B-B14F-4D97-AF65-F5344CB8AC3E}">
        <p14:creationId xmlns:p14="http://schemas.microsoft.com/office/powerpoint/2010/main" val="1871430281"/>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th Wallpapers - Top Free Math Backgrounds - WallpaperAccess">
            <a:extLst>
              <a:ext uri="{FF2B5EF4-FFF2-40B4-BE49-F238E27FC236}">
                <a16:creationId xmlns:a16="http://schemas.microsoft.com/office/drawing/2014/main" id="{7FD3ABE9-6699-47E4-8BCC-B67FD3C7B8AD}"/>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ścięte rogi po przekątnej 3">
            <a:extLst>
              <a:ext uri="{FF2B5EF4-FFF2-40B4-BE49-F238E27FC236}">
                <a16:creationId xmlns:a16="http://schemas.microsoft.com/office/drawing/2014/main" id="{53775DF6-4040-4BC3-A859-792784177653}"/>
              </a:ext>
            </a:extLst>
          </p:cNvPr>
          <p:cNvSpPr/>
          <p:nvPr/>
        </p:nvSpPr>
        <p:spPr>
          <a:xfrm>
            <a:off x="2130642" y="2303755"/>
            <a:ext cx="7930718" cy="2250490"/>
          </a:xfrm>
          <a:prstGeom prst="snip2Diag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pl-PL"/>
          </a:p>
        </p:txBody>
      </p:sp>
      <p:sp>
        <p:nvSpPr>
          <p:cNvPr id="2" name="Tytuł 1">
            <a:extLst>
              <a:ext uri="{FF2B5EF4-FFF2-40B4-BE49-F238E27FC236}">
                <a16:creationId xmlns:a16="http://schemas.microsoft.com/office/drawing/2014/main" id="{68E69D6A-D5A8-74A1-2A25-1ED604E5C744}"/>
              </a:ext>
            </a:extLst>
          </p:cNvPr>
          <p:cNvSpPr>
            <a:spLocks noGrp="1"/>
          </p:cNvSpPr>
          <p:nvPr>
            <p:ph type="ctrTitle"/>
          </p:nvPr>
        </p:nvSpPr>
        <p:spPr>
          <a:xfrm>
            <a:off x="1106750" y="1353183"/>
            <a:ext cx="9144000" cy="2387600"/>
          </a:xfrm>
        </p:spPr>
        <p:txBody>
          <a:bodyPr>
            <a:normAutofit/>
          </a:bodyPr>
          <a:lstStyle/>
          <a:p>
            <a:r>
              <a:rPr lang="pl-PL" dirty="0">
                <a:solidFill>
                  <a:schemeClr val="accent1">
                    <a:lumMod val="75000"/>
                  </a:schemeClr>
                </a:solidFill>
              </a:rPr>
              <a:t>     </a:t>
            </a:r>
            <a:r>
              <a:rPr lang="pl-PL" sz="7200" dirty="0">
                <a:ln w="0"/>
                <a:effectLst>
                  <a:outerShdw blurRad="38100" dist="19050" dir="2700000" algn="tl" rotWithShape="0">
                    <a:schemeClr val="dk1">
                      <a:alpha val="40000"/>
                    </a:schemeClr>
                  </a:outerShdw>
                </a:effectLst>
                <a:latin typeface="Algerian" panose="04020705040A02060702" pitchFamily="82" charset="0"/>
              </a:rPr>
              <a:t>TALES Z MILETU</a:t>
            </a:r>
            <a:endParaRPr lang="pl-PL" sz="7200" b="1" dirty="0">
              <a:solidFill>
                <a:schemeClr val="accent1">
                  <a:lumMod val="75000"/>
                </a:schemeClr>
              </a:solidFill>
              <a:latin typeface="Algerian" panose="04020705040A02060702" pitchFamily="82" charset="0"/>
            </a:endParaRPr>
          </a:p>
        </p:txBody>
      </p:sp>
      <p:sp>
        <p:nvSpPr>
          <p:cNvPr id="3" name="Podtytuł 2">
            <a:extLst>
              <a:ext uri="{FF2B5EF4-FFF2-40B4-BE49-F238E27FC236}">
                <a16:creationId xmlns:a16="http://schemas.microsoft.com/office/drawing/2014/main" id="{CFF050B5-73F9-C0BA-9BBE-6BD7DAA898F4}"/>
              </a:ext>
            </a:extLst>
          </p:cNvPr>
          <p:cNvSpPr>
            <a:spLocks noGrp="1"/>
          </p:cNvSpPr>
          <p:nvPr>
            <p:ph type="subTitle" idx="1"/>
          </p:nvPr>
        </p:nvSpPr>
        <p:spPr>
          <a:xfrm>
            <a:off x="5852604" y="3565358"/>
            <a:ext cx="3743418" cy="571636"/>
          </a:xfrm>
        </p:spPr>
        <p:txBody>
          <a:bodyPr>
            <a:normAutofit/>
          </a:bodyPr>
          <a:lstStyle/>
          <a:p>
            <a:pPr algn="l"/>
            <a:r>
              <a:rPr lang="pl-PL" sz="2800" b="1" dirty="0">
                <a:solidFill>
                  <a:srgbClr val="FF0000"/>
                </a:solidFill>
              </a:rPr>
              <a:t>   SŁYNNY MATEMATYK </a:t>
            </a:r>
          </a:p>
        </p:txBody>
      </p:sp>
    </p:spTree>
    <p:extLst>
      <p:ext uri="{BB962C8B-B14F-4D97-AF65-F5344CB8AC3E}">
        <p14:creationId xmlns:p14="http://schemas.microsoft.com/office/powerpoint/2010/main" val="2114609639"/>
      </p:ext>
    </p:extLst>
  </p:cSld>
  <p:clrMapOvr>
    <a:masterClrMapping/>
  </p:clrMapOvr>
  <mc:AlternateContent xmlns:mc="http://schemas.openxmlformats.org/markup-compatibility/2006" xmlns:p14="http://schemas.microsoft.com/office/powerpoint/2010/main">
    <mc:Choice Requires="p14">
      <p:transition p14:dur="10" advTm="4000"/>
    </mc:Choice>
    <mc:Fallback xmlns="">
      <p:transition advTm="4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87B22A69-1EC5-4D77-908F-589E9AA9F1F9}"/>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BB578878-0F44-4999-9C74-6B9A61DAAC77}"/>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584C12E5-FDBD-DFA5-E155-CFE9932CF5BC}"/>
              </a:ext>
            </a:extLst>
          </p:cNvPr>
          <p:cNvSpPr txBox="1"/>
          <p:nvPr/>
        </p:nvSpPr>
        <p:spPr>
          <a:xfrm>
            <a:off x="3048740" y="1690062"/>
            <a:ext cx="6094520" cy="3477875"/>
          </a:xfrm>
          <a:prstGeom prst="rect">
            <a:avLst/>
          </a:prstGeom>
          <a:noFill/>
        </p:spPr>
        <p:txBody>
          <a:bodyPr wrap="square">
            <a:spAutoFit/>
          </a:bodyPr>
          <a:lstStyle/>
          <a:p>
            <a:pPr algn="ctr"/>
            <a:r>
              <a:rPr lang="pl-PL" sz="2000" b="0" i="0" dirty="0">
                <a:solidFill>
                  <a:srgbClr val="000000"/>
                </a:solidFill>
                <a:effectLst/>
                <a:latin typeface="Arial Black" panose="020B0A04020102020204" pitchFamily="34" charset="0"/>
              </a:rPr>
              <a:t>Twierdzenie nazywane imieniem Talesa w polskiej tradycji nauczania: Jeśli ramiona kąta płaskiego przetniemy dwiema prostymi równoległymi, to odcinki wyznaczone przez te proste na jednym z ramion kąta są proporcjonalne do odpowiednich odcinków na drugim ramieniu kąta. Innymi słowy stosunki długości odcinków są zachowane w rzucie równoległym. Prawdziwe jest też twierdzenie odwrotne.</a:t>
            </a:r>
            <a:endParaRPr lang="pl-PL" sz="2000" dirty="0">
              <a:latin typeface="Arial Black" panose="020B0A04020102020204" pitchFamily="34" charset="0"/>
            </a:endParaRPr>
          </a:p>
        </p:txBody>
      </p:sp>
    </p:spTree>
    <p:extLst>
      <p:ext uri="{BB962C8B-B14F-4D97-AF65-F5344CB8AC3E}">
        <p14:creationId xmlns:p14="http://schemas.microsoft.com/office/powerpoint/2010/main" val="20073667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5000">
        <p15:prstTrans prst="drape"/>
      </p:transition>
    </mc:Choice>
    <mc:Fallback xmlns="">
      <p:transition spd="slow" advTm="2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FD239B66-31A6-47C4-8EE4-F5DB844BCBDE}"/>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77FF726D-7EE3-4202-B0BB-CA271EEF1846}"/>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8E7CF335-049F-51C2-FF17-9BCAD9005F7C}"/>
              </a:ext>
            </a:extLst>
          </p:cNvPr>
          <p:cNvSpPr txBox="1"/>
          <p:nvPr/>
        </p:nvSpPr>
        <p:spPr>
          <a:xfrm>
            <a:off x="2985116" y="920621"/>
            <a:ext cx="6094520" cy="5016758"/>
          </a:xfrm>
          <a:prstGeom prst="rect">
            <a:avLst/>
          </a:prstGeom>
          <a:noFill/>
        </p:spPr>
        <p:txBody>
          <a:bodyPr wrap="square">
            <a:spAutoFit/>
          </a:bodyPr>
          <a:lstStyle/>
          <a:p>
            <a:pPr algn="ctr"/>
            <a:r>
              <a:rPr lang="pl-PL" sz="2000" b="0" i="0" dirty="0">
                <a:solidFill>
                  <a:srgbClr val="000000"/>
                </a:solidFill>
                <a:effectLst/>
                <a:latin typeface="Arial Black" panose="020B0A04020102020204" pitchFamily="34" charset="0"/>
              </a:rPr>
              <a:t>Twierdzenie nazywane imieniem Talesa w anglosaskiej tradycji nauczania: Kąt wpisany w okrąg i oparty na jego średnicy jest prosty. Prawdziwe jest też twierdzenie odwrotne.</a:t>
            </a:r>
          </a:p>
          <a:p>
            <a:pPr algn="ctr">
              <a:buFont typeface="Arial" panose="020B0604020202020204" pitchFamily="34" charset="0"/>
              <a:buChar char="•"/>
            </a:pPr>
            <a:r>
              <a:rPr lang="pl-PL" sz="2000" b="0" i="0" dirty="0">
                <a:solidFill>
                  <a:srgbClr val="000000"/>
                </a:solidFill>
                <a:effectLst/>
                <a:latin typeface="Arial Black" panose="020B0A04020102020204" pitchFamily="34" charset="0"/>
              </a:rPr>
              <a:t>Średnica dzieli koło na połowy.</a:t>
            </a:r>
          </a:p>
          <a:p>
            <a:pPr algn="ctr">
              <a:buFont typeface="Arial" panose="020B0604020202020204" pitchFamily="34" charset="0"/>
              <a:buChar char="•"/>
            </a:pPr>
            <a:r>
              <a:rPr lang="pl-PL" sz="2000" b="0" i="0" dirty="0">
                <a:solidFill>
                  <a:srgbClr val="000000"/>
                </a:solidFill>
                <a:effectLst/>
                <a:latin typeface="Arial Black" panose="020B0A04020102020204" pitchFamily="34" charset="0"/>
              </a:rPr>
              <a:t>Kąty przy podstawie trójkąta równoramiennego są przystające. Prawdziwe jest też twierdzenie odwrotne.</a:t>
            </a:r>
          </a:p>
          <a:p>
            <a:pPr algn="ctr">
              <a:buFont typeface="Arial" panose="020B0604020202020204" pitchFamily="34" charset="0"/>
              <a:buChar char="•"/>
            </a:pPr>
            <a:r>
              <a:rPr lang="pl-PL" sz="2000" b="0" i="0" dirty="0">
                <a:solidFill>
                  <a:srgbClr val="000000"/>
                </a:solidFill>
                <a:effectLst/>
                <a:latin typeface="Arial Black" panose="020B0A04020102020204" pitchFamily="34" charset="0"/>
              </a:rPr>
              <a:t>Kąty wierzchołkowe są przystające.</a:t>
            </a:r>
          </a:p>
          <a:p>
            <a:pPr algn="ctr">
              <a:buFont typeface="Arial" panose="020B0604020202020204" pitchFamily="34" charset="0"/>
              <a:buChar char="•"/>
            </a:pPr>
            <a:r>
              <a:rPr lang="pl-PL" sz="2000" b="0" i="0" dirty="0">
                <a:solidFill>
                  <a:srgbClr val="000000"/>
                </a:solidFill>
                <a:effectLst/>
                <a:latin typeface="Arial Black" panose="020B0A04020102020204" pitchFamily="34" charset="0"/>
              </a:rPr>
              <a:t>Jeśli jeden bok i przyległe do niego kąty jednego trójkąta są przystające odpowiednio do boku i przyległych do niego kątów drugiego trójkąta, to trójkąty te są przystające (cecha KBK).</a:t>
            </a:r>
          </a:p>
          <a:p>
            <a:pPr algn="ctr">
              <a:buFont typeface="Arial" panose="020B0604020202020204" pitchFamily="34" charset="0"/>
              <a:buChar char="•"/>
            </a:pPr>
            <a:r>
              <a:rPr lang="pl-PL" sz="2000" b="0" i="0" dirty="0">
                <a:solidFill>
                  <a:srgbClr val="000000"/>
                </a:solidFill>
                <a:effectLst/>
                <a:latin typeface="Arial Black" panose="020B0A04020102020204" pitchFamily="34" charset="0"/>
              </a:rPr>
              <a:t>Na każdym trójkącie można opisać okrąg.</a:t>
            </a:r>
          </a:p>
        </p:txBody>
      </p:sp>
    </p:spTree>
    <p:extLst>
      <p:ext uri="{BB962C8B-B14F-4D97-AF65-F5344CB8AC3E}">
        <p14:creationId xmlns:p14="http://schemas.microsoft.com/office/powerpoint/2010/main" val="16271864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35000">
        <p15:prstTrans prst="drape"/>
      </p:transition>
    </mc:Choice>
    <mc:Fallback xmlns="">
      <p:transition spd="slow" advTm="3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th Wallpapers - Top Free Math Backgrounds - WallpaperAccess">
            <a:extLst>
              <a:ext uri="{FF2B5EF4-FFF2-40B4-BE49-F238E27FC236}">
                <a16:creationId xmlns:a16="http://schemas.microsoft.com/office/drawing/2014/main" id="{4AD022DD-2BB6-4416-ABDA-C83D64181B24}"/>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zaokrąglone rogi 3">
            <a:extLst>
              <a:ext uri="{FF2B5EF4-FFF2-40B4-BE49-F238E27FC236}">
                <a16:creationId xmlns:a16="http://schemas.microsoft.com/office/drawing/2014/main" id="{E11E735F-6815-43AC-8AA1-189BEE5CC2CC}"/>
              </a:ext>
            </a:extLst>
          </p:cNvPr>
          <p:cNvSpPr/>
          <p:nvPr/>
        </p:nvSpPr>
        <p:spPr>
          <a:xfrm>
            <a:off x="408373" y="333375"/>
            <a:ext cx="11375254" cy="6191250"/>
          </a:xfrm>
          <a:prstGeom prst="roundRect">
            <a:avLst/>
          </a:prstGeom>
          <a:solidFill>
            <a:srgbClr val="FCFAFC"/>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rgbClr val="FCFAFC"/>
              </a:solidFill>
            </a:endParaRPr>
          </a:p>
        </p:txBody>
      </p:sp>
      <p:pic>
        <p:nvPicPr>
          <p:cNvPr id="3074" name="Picture 2" descr="Twierdzenie Talesa - Matematyka - Opracowania.pl">
            <a:extLst>
              <a:ext uri="{FF2B5EF4-FFF2-40B4-BE49-F238E27FC236}">
                <a16:creationId xmlns:a16="http://schemas.microsoft.com/office/drawing/2014/main" id="{0DC56033-43F7-0180-3C34-C5CE5A0D78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678" y="427617"/>
            <a:ext cx="6120644" cy="6002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47517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th Wallpapers - Top Free Math Backgrounds - WallpaperAccess">
            <a:extLst>
              <a:ext uri="{FF2B5EF4-FFF2-40B4-BE49-F238E27FC236}">
                <a16:creationId xmlns:a16="http://schemas.microsoft.com/office/drawing/2014/main" id="{097DDB4F-85DA-4DEE-86B6-BB2A018737C6}"/>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zaokrąglone rogi 3">
            <a:extLst>
              <a:ext uri="{FF2B5EF4-FFF2-40B4-BE49-F238E27FC236}">
                <a16:creationId xmlns:a16="http://schemas.microsoft.com/office/drawing/2014/main" id="{6535E185-6C1A-498A-B61E-4E8157C6BD6C}"/>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4100" name="Picture 4" descr="Twierdzenie Talesa - Definicja - MatFiz24.pl">
            <a:extLst>
              <a:ext uri="{FF2B5EF4-FFF2-40B4-BE49-F238E27FC236}">
                <a16:creationId xmlns:a16="http://schemas.microsoft.com/office/drawing/2014/main" id="{56B3C9FC-7924-594B-FB25-F6FFAE9E39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358" y="1189609"/>
            <a:ext cx="6480699" cy="3994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570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ath Wallpapers - Top Free Math Backgrounds - WallpaperAccess">
            <a:extLst>
              <a:ext uri="{FF2B5EF4-FFF2-40B4-BE49-F238E27FC236}">
                <a16:creationId xmlns:a16="http://schemas.microsoft.com/office/drawing/2014/main" id="{E8104EF5-0B7B-4894-94A7-49BD3C4EF289}"/>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zaokrąglone rogi 1">
            <a:extLst>
              <a:ext uri="{FF2B5EF4-FFF2-40B4-BE49-F238E27FC236}">
                <a16:creationId xmlns:a16="http://schemas.microsoft.com/office/drawing/2014/main" id="{7F71FB96-E35B-4500-A0B5-97802EDAAB4B}"/>
              </a:ext>
            </a:extLst>
          </p:cNvPr>
          <p:cNvSpPr/>
          <p:nvPr/>
        </p:nvSpPr>
        <p:spPr>
          <a:xfrm>
            <a:off x="408373" y="248575"/>
            <a:ext cx="11375254" cy="6383044"/>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026" name="Picture 2" descr="Tales z Miletu">
            <a:extLst>
              <a:ext uri="{FF2B5EF4-FFF2-40B4-BE49-F238E27FC236}">
                <a16:creationId xmlns:a16="http://schemas.microsoft.com/office/drawing/2014/main" id="{ED0AC137-FC47-157E-1527-52B20DF4BE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2413" y="333375"/>
            <a:ext cx="4067175" cy="619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74800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41C025CF-4FF8-466E-AB2C-43F24BBBBBB1}"/>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20712D58-D51B-471D-9A10-5EF497298F34}"/>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95E52742-9F87-B23C-B5CC-7CF406B57C6F}"/>
              </a:ext>
            </a:extLst>
          </p:cNvPr>
          <p:cNvSpPr txBox="1"/>
          <p:nvPr/>
        </p:nvSpPr>
        <p:spPr>
          <a:xfrm>
            <a:off x="2441359" y="2320590"/>
            <a:ext cx="7375124" cy="1938992"/>
          </a:xfrm>
          <a:prstGeom prst="rect">
            <a:avLst/>
          </a:prstGeom>
          <a:noFill/>
        </p:spPr>
        <p:txBody>
          <a:bodyPr wrap="square">
            <a:spAutoFit/>
          </a:bodyPr>
          <a:lstStyle/>
          <a:p>
            <a:r>
              <a:rPr lang="pl-PL" sz="2400" b="0" i="0" dirty="0">
                <a:solidFill>
                  <a:srgbClr val="000000"/>
                </a:solidFill>
                <a:effectLst/>
                <a:latin typeface="Arial Black" panose="020B0A04020102020204" pitchFamily="34" charset="0"/>
              </a:rPr>
              <a:t>Tales z Miletu to jeden z najwybitniejszych starożytnych myślicieli.</a:t>
            </a:r>
            <a:r>
              <a:rPr lang="pl-PL" sz="2400" b="1" i="0" dirty="0">
                <a:solidFill>
                  <a:srgbClr val="000000"/>
                </a:solidFill>
                <a:effectLst/>
                <a:latin typeface="Arial Black" panose="020B0A04020102020204" pitchFamily="34" charset="0"/>
              </a:rPr>
              <a:t> Żył na przełomie VII i VI wieku p. n. e</a:t>
            </a:r>
            <a:r>
              <a:rPr lang="pl-PL" sz="2400" b="0" i="0" dirty="0">
                <a:solidFill>
                  <a:srgbClr val="000000"/>
                </a:solidFill>
                <a:effectLst/>
                <a:latin typeface="Arial Black" panose="020B0A04020102020204" pitchFamily="34" charset="0"/>
              </a:rPr>
              <a:t>. Zalicza się go do grona tak zwanych siedmiu mędrców poprzedzających wielką grecką filozofię.</a:t>
            </a:r>
            <a:endParaRPr lang="pl-PL" sz="2400" dirty="0">
              <a:latin typeface="Arial Black" panose="020B0A04020102020204" pitchFamily="34" charset="0"/>
            </a:endParaRPr>
          </a:p>
        </p:txBody>
      </p:sp>
    </p:spTree>
    <p:extLst>
      <p:ext uri="{BB962C8B-B14F-4D97-AF65-F5344CB8AC3E}">
        <p14:creationId xmlns:p14="http://schemas.microsoft.com/office/powerpoint/2010/main" val="891664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5000">
        <p15:prstTrans prst="drape"/>
      </p:transition>
    </mc:Choice>
    <mc:Fallback xmlns="">
      <p:transition spd="slow"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ath Wallpapers - Top Free Math Backgrounds - WallpaperAccess">
            <a:extLst>
              <a:ext uri="{FF2B5EF4-FFF2-40B4-BE49-F238E27FC236}">
                <a16:creationId xmlns:a16="http://schemas.microsoft.com/office/drawing/2014/main" id="{8A46013C-DECD-4C42-9F7A-14353EC137E3}"/>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zaokrąglone rogi 2">
            <a:extLst>
              <a:ext uri="{FF2B5EF4-FFF2-40B4-BE49-F238E27FC236}">
                <a16:creationId xmlns:a16="http://schemas.microsoft.com/office/drawing/2014/main" id="{FD81B1F8-6674-4109-9FAB-C31AD555865E}"/>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DCC45478-B90F-4C68-8922-F55C1FFC1B95}"/>
              </a:ext>
            </a:extLst>
          </p:cNvPr>
          <p:cNvSpPr/>
          <p:nvPr/>
        </p:nvSpPr>
        <p:spPr>
          <a:xfrm>
            <a:off x="3048000" y="1536174"/>
            <a:ext cx="6096000" cy="3785652"/>
          </a:xfrm>
          <a:prstGeom prst="rect">
            <a:avLst/>
          </a:prstGeom>
        </p:spPr>
        <p:txBody>
          <a:bodyPr>
            <a:spAutoFit/>
          </a:bodyPr>
          <a:lstStyle/>
          <a:p>
            <a:pPr algn="ctr"/>
            <a:r>
              <a:rPr lang="pl-PL" sz="2000" b="0" i="0" dirty="0">
                <a:solidFill>
                  <a:srgbClr val="333333"/>
                </a:solidFill>
                <a:effectLst/>
                <a:latin typeface="Arial Black" panose="020B0A04020102020204" pitchFamily="34" charset="0"/>
              </a:rPr>
              <a:t>Urodził się, żył i odszedł w Milecie, znajdującym się w kolonii greckiej położonej w Azji Mniejszej, czyli na terenach dzisiejszej Turcji. </a:t>
            </a:r>
            <a:r>
              <a:rPr lang="pl-PL" sz="2000" dirty="0">
                <a:latin typeface="Arial Black" panose="020B0A04020102020204" pitchFamily="34" charset="0"/>
              </a:rPr>
              <a:t>Był aktywnym obywatelem swojego miasta, angażował się w życie polityczne i gospodarcze Miletu. Często podróżował do Egiptu, Fenicji czy Babilonii, skłaniały go do tego głównie stosunki handlowe.</a:t>
            </a:r>
            <a:br>
              <a:rPr lang="pl-PL" sz="2000" dirty="0">
                <a:latin typeface="Arial Black" panose="020B0A04020102020204" pitchFamily="34" charset="0"/>
              </a:rPr>
            </a:br>
            <a:r>
              <a:rPr lang="pl-PL" sz="2000" dirty="0">
                <a:latin typeface="Arial Black" panose="020B0A04020102020204" pitchFamily="34" charset="0"/>
              </a:rPr>
              <a:t>Jednocześnie podróże te były dla niego okazją do zapoznania się z osiągnięciami tamtejszych matematyków i astronomów.</a:t>
            </a:r>
          </a:p>
        </p:txBody>
      </p:sp>
    </p:spTree>
    <p:extLst>
      <p:ext uri="{BB962C8B-B14F-4D97-AF65-F5344CB8AC3E}">
        <p14:creationId xmlns:p14="http://schemas.microsoft.com/office/powerpoint/2010/main" val="409316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7000">
        <p15:prstTrans prst="drape"/>
      </p:transition>
    </mc:Choice>
    <mc:Fallback xmlns="">
      <p:transition spd="slow" advTm="27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th Wallpapers - Top Free Math Backgrounds - WallpaperAccess">
            <a:extLst>
              <a:ext uri="{FF2B5EF4-FFF2-40B4-BE49-F238E27FC236}">
                <a16:creationId xmlns:a16="http://schemas.microsoft.com/office/drawing/2014/main" id="{17F42916-7FDE-41CC-A1D8-B3FC5543A736}"/>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zaokrąglone rogi 3">
            <a:extLst>
              <a:ext uri="{FF2B5EF4-FFF2-40B4-BE49-F238E27FC236}">
                <a16:creationId xmlns:a16="http://schemas.microsoft.com/office/drawing/2014/main" id="{8EE884E5-A4DA-4358-9B0B-3CD743C482C2}"/>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Prostokąt 1">
            <a:extLst>
              <a:ext uri="{FF2B5EF4-FFF2-40B4-BE49-F238E27FC236}">
                <a16:creationId xmlns:a16="http://schemas.microsoft.com/office/drawing/2014/main" id="{081E47F4-26B8-494E-8F09-A3648641F0DF}"/>
              </a:ext>
            </a:extLst>
          </p:cNvPr>
          <p:cNvSpPr/>
          <p:nvPr/>
        </p:nvSpPr>
        <p:spPr>
          <a:xfrm>
            <a:off x="3048000" y="1536174"/>
            <a:ext cx="6096000" cy="3785652"/>
          </a:xfrm>
          <a:prstGeom prst="rect">
            <a:avLst/>
          </a:prstGeom>
        </p:spPr>
        <p:txBody>
          <a:bodyPr>
            <a:spAutoFit/>
          </a:bodyPr>
          <a:lstStyle/>
          <a:p>
            <a:pPr algn="ctr"/>
            <a:r>
              <a:rPr lang="pl-PL" sz="2000" b="0" i="0" dirty="0">
                <a:solidFill>
                  <a:srgbClr val="333333"/>
                </a:solidFill>
                <a:effectLst/>
                <a:latin typeface="Arial Black" panose="020B0A04020102020204" pitchFamily="34" charset="0"/>
              </a:rPr>
              <a:t>Tales był i pozostał najsłynniejszym prekursorem tak zwanej jońskiej szkoły przyrody. Podważał on tym samym mitologiczny obraz świata. Zarówno on, jak i późniejsi filozofowie tej szkoły poszukiwali odpowiedzi na pytanie dotyczące początków świata, jego podstaw oraz struktury. Na podstawie własnych obserwacji i wniosków Tales doszedł do tezy, że początkiem i końcem wszystkiego jest jeden z podstawowych żywiołów, mianowicie woda.</a:t>
            </a:r>
            <a:endParaRPr lang="pl-PL" sz="2000" dirty="0">
              <a:latin typeface="Arial Black" panose="020B0A04020102020204" pitchFamily="34" charset="0"/>
            </a:endParaRPr>
          </a:p>
        </p:txBody>
      </p:sp>
    </p:spTree>
    <p:extLst>
      <p:ext uri="{BB962C8B-B14F-4D97-AF65-F5344CB8AC3E}">
        <p14:creationId xmlns:p14="http://schemas.microsoft.com/office/powerpoint/2010/main" val="3127161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8000">
        <p15:prstTrans prst="drape"/>
      </p:transition>
    </mc:Choice>
    <mc:Fallback xmlns="">
      <p:transition spd="slow" advTm="18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7C323BCF-1744-4A42-9E1C-BE37EF63F539}"/>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BD0EBDFE-FF5C-4A6A-80E5-60AD60E2919A}"/>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5284C373-BB57-6BA1-BE35-F2C030089F4C}"/>
              </a:ext>
            </a:extLst>
          </p:cNvPr>
          <p:cNvSpPr txBox="1"/>
          <p:nvPr/>
        </p:nvSpPr>
        <p:spPr>
          <a:xfrm>
            <a:off x="3048740" y="1351508"/>
            <a:ext cx="6094520" cy="4154984"/>
          </a:xfrm>
          <a:prstGeom prst="rect">
            <a:avLst/>
          </a:prstGeom>
          <a:noFill/>
        </p:spPr>
        <p:txBody>
          <a:bodyPr wrap="square">
            <a:spAutoFit/>
          </a:bodyPr>
          <a:lstStyle/>
          <a:p>
            <a:pPr algn="ctr"/>
            <a:r>
              <a:rPr lang="pl-PL" sz="2000" b="1" i="0" dirty="0">
                <a:solidFill>
                  <a:srgbClr val="000000"/>
                </a:solidFill>
                <a:effectLst/>
                <a:latin typeface="Arial Black" panose="020B0A04020102020204" pitchFamily="34" charset="0"/>
              </a:rPr>
              <a:t>Jako astronom nie tylko przewidział zaćmienie słońca, ale także jako pierwszy opisał gwiazdozbiór Małej Niedźwiedzicy.</a:t>
            </a:r>
            <a:r>
              <a:rPr lang="pl-PL" sz="2000" b="0" i="0" dirty="0">
                <a:solidFill>
                  <a:srgbClr val="000000"/>
                </a:solidFill>
                <a:effectLst/>
                <a:latin typeface="Arial Black" panose="020B0A04020102020204" pitchFamily="34" charset="0"/>
              </a:rPr>
              <a:t> W historii nauki zapisał się jednak przede wszystkim jako </a:t>
            </a:r>
            <a:r>
              <a:rPr lang="pl-PL" sz="2000" b="1" i="0" dirty="0">
                <a:solidFill>
                  <a:srgbClr val="000000"/>
                </a:solidFill>
                <a:effectLst/>
                <a:latin typeface="Arial Black" panose="020B0A04020102020204" pitchFamily="34" charset="0"/>
              </a:rPr>
              <a:t>prekursor podstawowych twierdzeń i pojęć geometrycznych.</a:t>
            </a:r>
            <a:br>
              <a:rPr lang="pl-PL" sz="2000" dirty="0">
                <a:latin typeface="Arial Black" panose="020B0A04020102020204" pitchFamily="34" charset="0"/>
              </a:rPr>
            </a:br>
            <a:br>
              <a:rPr lang="pl-PL" sz="2000" dirty="0">
                <a:latin typeface="Arial Black" panose="020B0A04020102020204" pitchFamily="34" charset="0"/>
              </a:rPr>
            </a:br>
            <a:r>
              <a:rPr lang="pl-PL" sz="2000" b="0" i="0" dirty="0">
                <a:solidFill>
                  <a:srgbClr val="000000"/>
                </a:solidFill>
                <a:effectLst/>
                <a:latin typeface="Arial Black" panose="020B0A04020102020204" pitchFamily="34" charset="0"/>
              </a:rPr>
              <a:t>Uważa się, że </a:t>
            </a:r>
            <a:r>
              <a:rPr lang="pl-PL" sz="2000" b="1" i="0" dirty="0">
                <a:solidFill>
                  <a:srgbClr val="000000"/>
                </a:solidFill>
                <a:effectLst/>
                <a:latin typeface="Arial Black" panose="020B0A04020102020204" pitchFamily="34" charset="0"/>
              </a:rPr>
              <a:t>jako pierwszy zmierzył wysokość egipskich piramid. Wprowadził on do geometrii takie określenia, jak średnica, trójkąt równoramienny, kąty przeciwległe, kąt prosty</a:t>
            </a:r>
            <a:r>
              <a:rPr lang="pl-PL" sz="2400" b="1" i="0" dirty="0">
                <a:solidFill>
                  <a:srgbClr val="000000"/>
                </a:solidFill>
                <a:effectLst/>
                <a:latin typeface="Arial Black" panose="020B0A04020102020204" pitchFamily="34" charset="0"/>
              </a:rPr>
              <a:t>.</a:t>
            </a:r>
            <a:endParaRPr lang="pl-PL" sz="2400" dirty="0">
              <a:latin typeface="Arial Black" panose="020B0A04020102020204" pitchFamily="34" charset="0"/>
            </a:endParaRPr>
          </a:p>
        </p:txBody>
      </p:sp>
    </p:spTree>
    <p:extLst>
      <p:ext uri="{BB962C8B-B14F-4D97-AF65-F5344CB8AC3E}">
        <p14:creationId xmlns:p14="http://schemas.microsoft.com/office/powerpoint/2010/main" val="3338312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5000">
        <p15:prstTrans prst="drape"/>
      </p:transition>
    </mc:Choice>
    <mc:Fallback xmlns="">
      <p:transition spd="slow" advTm="2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5BA8DF8B-E499-4662-B44A-0CFE375AC47B}"/>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F1FCDAE6-673E-4196-8CBC-1A152607BA9F}"/>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5BB3440A-A6A7-A4D5-8C56-CD1E55692F99}"/>
              </a:ext>
            </a:extLst>
          </p:cNvPr>
          <p:cNvSpPr txBox="1"/>
          <p:nvPr/>
        </p:nvSpPr>
        <p:spPr>
          <a:xfrm>
            <a:off x="3048740" y="1705451"/>
            <a:ext cx="6094520" cy="3447098"/>
          </a:xfrm>
          <a:prstGeom prst="rect">
            <a:avLst/>
          </a:prstGeom>
          <a:noFill/>
        </p:spPr>
        <p:txBody>
          <a:bodyPr wrap="square">
            <a:spAutoFit/>
          </a:bodyPr>
          <a:lstStyle/>
          <a:p>
            <a:pPr algn="ctr"/>
            <a:br>
              <a:rPr lang="pl-PL" dirty="0"/>
            </a:br>
            <a:r>
              <a:rPr lang="pl-PL" sz="2000" b="0" i="0" dirty="0">
                <a:solidFill>
                  <a:srgbClr val="000000"/>
                </a:solidFill>
                <a:effectLst/>
                <a:latin typeface="Arial Black" panose="020B0A04020102020204" pitchFamily="34" charset="0"/>
              </a:rPr>
              <a:t>Ponadto był on </a:t>
            </a:r>
            <a:r>
              <a:rPr lang="pl-PL" sz="2000" b="1" i="0" dirty="0">
                <a:solidFill>
                  <a:srgbClr val="000000"/>
                </a:solidFill>
                <a:effectLst/>
                <a:latin typeface="Arial Black" panose="020B0A04020102020204" pitchFamily="34" charset="0"/>
              </a:rPr>
              <a:t>autorem słynnego twierdzenia Talesa,</a:t>
            </a:r>
            <a:r>
              <a:rPr lang="pl-PL" sz="2000" b="0" i="0" dirty="0">
                <a:solidFill>
                  <a:srgbClr val="000000"/>
                </a:solidFill>
                <a:effectLst/>
                <a:latin typeface="Arial Black" panose="020B0A04020102020204" pitchFamily="34" charset="0"/>
              </a:rPr>
              <a:t> zgodnie z którym „jeżeli ramiona kąta przecięte są prostymi równoległymi, to odcinki wyznaczone przez te proste na jednym ramieniu kąta, są proporcjonalne do odpowiednich odcinków wyznaczonych przez te proste na drugim ramieniu kąta”. </a:t>
            </a:r>
            <a:r>
              <a:rPr lang="pl-PL" sz="2000" b="1" i="0" dirty="0">
                <a:solidFill>
                  <a:srgbClr val="000000"/>
                </a:solidFill>
                <a:effectLst/>
                <a:latin typeface="Arial Black" panose="020B0A04020102020204" pitchFamily="34" charset="0"/>
              </a:rPr>
              <a:t>Tales nie wyprowadził jednak dowodu na to twierdzenie.</a:t>
            </a:r>
            <a:endParaRPr lang="pl-PL" sz="2000" dirty="0">
              <a:latin typeface="Arial Black" panose="020B0A04020102020204" pitchFamily="34" charset="0"/>
            </a:endParaRPr>
          </a:p>
        </p:txBody>
      </p:sp>
    </p:spTree>
    <p:extLst>
      <p:ext uri="{BB962C8B-B14F-4D97-AF65-F5344CB8AC3E}">
        <p14:creationId xmlns:p14="http://schemas.microsoft.com/office/powerpoint/2010/main" val="1495505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20000">
        <p15:prstTrans prst="drape"/>
      </p:transition>
    </mc:Choice>
    <mc:Fallback xmlns="">
      <p:transition spd="slow" advTm="2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94B65B48-1A2C-4EB3-AE4F-A8DAA525E7C0}"/>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A98B54B9-3987-4B11-9739-370CEAACADC3}"/>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ole tekstowe 2">
            <a:extLst>
              <a:ext uri="{FF2B5EF4-FFF2-40B4-BE49-F238E27FC236}">
                <a16:creationId xmlns:a16="http://schemas.microsoft.com/office/drawing/2014/main" id="{C94B2A50-C541-A5FB-8ADD-B849752AE13A}"/>
              </a:ext>
            </a:extLst>
          </p:cNvPr>
          <p:cNvSpPr txBox="1"/>
          <p:nvPr/>
        </p:nvSpPr>
        <p:spPr>
          <a:xfrm>
            <a:off x="3048740" y="766732"/>
            <a:ext cx="6094520" cy="5324535"/>
          </a:xfrm>
          <a:prstGeom prst="rect">
            <a:avLst/>
          </a:prstGeom>
          <a:noFill/>
        </p:spPr>
        <p:txBody>
          <a:bodyPr wrap="square">
            <a:spAutoFit/>
          </a:bodyPr>
          <a:lstStyle/>
          <a:p>
            <a:pPr algn="ctr"/>
            <a:r>
              <a:rPr lang="pl-PL" sz="2000" b="0" i="0" dirty="0">
                <a:solidFill>
                  <a:srgbClr val="000000"/>
                </a:solidFill>
                <a:effectLst/>
                <a:latin typeface="Arial Black" panose="020B0A04020102020204" pitchFamily="34" charset="0"/>
              </a:rPr>
              <a:t>Według jej reguł każdy obiekt powinien posiadać precyzyjną definicję, a każda jego własność powinna być uzasadniona na gruncie wyjściowych założeń (postulatów i aksjomatów) i na drodze logicznego rozumowania. Przed Talesem matematyków egipskich, babilońskich i greckich interesował wynik, odpowiedź na pytanie "ile" i "jak", Tales jako pierwszy zadał pytanie "dlaczego". Wprowadził do matematyki pojęcie dowodu twierdzenia i formalnie udowodnił wiele geometrycznych faktów uznawanych wcześniej za oczywiste. Szczególnie badał własności trójkątów podobnych i wielkości zachowywane przy rzutowaniu równoległym.</a:t>
            </a:r>
            <a:endParaRPr lang="pl-PL" sz="2000" dirty="0">
              <a:latin typeface="Arial Black" panose="020B0A04020102020204" pitchFamily="34" charset="0"/>
            </a:endParaRPr>
          </a:p>
        </p:txBody>
      </p:sp>
    </p:spTree>
    <p:extLst>
      <p:ext uri="{BB962C8B-B14F-4D97-AF65-F5344CB8AC3E}">
        <p14:creationId xmlns:p14="http://schemas.microsoft.com/office/powerpoint/2010/main" val="537569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35000">
        <p15:prstTrans prst="drape"/>
      </p:transition>
    </mc:Choice>
    <mc:Fallback xmlns="">
      <p:transition spd="slow" advTm="3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th Wallpapers - Top Free Math Backgrounds - WallpaperAccess">
            <a:extLst>
              <a:ext uri="{FF2B5EF4-FFF2-40B4-BE49-F238E27FC236}">
                <a16:creationId xmlns:a16="http://schemas.microsoft.com/office/drawing/2014/main" id="{7D72BC88-544D-4F35-840D-D1054359A2B1}"/>
              </a:ext>
            </a:extLst>
          </p:cNvPr>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zaokrąglone rogi 4">
            <a:extLst>
              <a:ext uri="{FF2B5EF4-FFF2-40B4-BE49-F238E27FC236}">
                <a16:creationId xmlns:a16="http://schemas.microsoft.com/office/drawing/2014/main" id="{AC218C0F-2603-447E-ADE5-D24806DFD4F9}"/>
              </a:ext>
            </a:extLst>
          </p:cNvPr>
          <p:cNvSpPr/>
          <p:nvPr/>
        </p:nvSpPr>
        <p:spPr>
          <a:xfrm>
            <a:off x="408373" y="333375"/>
            <a:ext cx="11375254" cy="6191250"/>
          </a:xfrm>
          <a:prstGeom prst="roundRect">
            <a:avLst/>
          </a:prstGeom>
          <a:solidFill>
            <a:schemeClr val="bg1"/>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a:extLst>
              <a:ext uri="{FF2B5EF4-FFF2-40B4-BE49-F238E27FC236}">
                <a16:creationId xmlns:a16="http://schemas.microsoft.com/office/drawing/2014/main" id="{4462F0B5-3EC1-11D6-25BC-63720D535479}"/>
              </a:ext>
            </a:extLst>
          </p:cNvPr>
          <p:cNvSpPr>
            <a:spLocks noGrp="1"/>
          </p:cNvSpPr>
          <p:nvPr>
            <p:ph type="title"/>
          </p:nvPr>
        </p:nvSpPr>
        <p:spPr>
          <a:xfrm>
            <a:off x="3851799" y="333375"/>
            <a:ext cx="4488402" cy="1325563"/>
          </a:xfrm>
        </p:spPr>
        <p:txBody>
          <a:bodyPr/>
          <a:lstStyle/>
          <a:p>
            <a:pPr algn="ctr"/>
            <a:r>
              <a:rPr lang="pl-PL" b="1" i="0" dirty="0">
                <a:solidFill>
                  <a:srgbClr val="000000"/>
                </a:solidFill>
                <a:effectLst/>
                <a:latin typeface="Verdana" panose="020B0604030504040204" pitchFamily="34" charset="0"/>
              </a:rPr>
              <a:t>            Twierdzenia</a:t>
            </a:r>
            <a:endParaRPr lang="pl-PL" dirty="0"/>
          </a:p>
        </p:txBody>
      </p:sp>
      <p:pic>
        <p:nvPicPr>
          <p:cNvPr id="2050" name="Picture 2">
            <a:extLst>
              <a:ext uri="{FF2B5EF4-FFF2-40B4-BE49-F238E27FC236}">
                <a16:creationId xmlns:a16="http://schemas.microsoft.com/office/drawing/2014/main" id="{55318497-DE7C-0BFF-683F-A0D2CC94A7D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05309" y="2476136"/>
            <a:ext cx="4181382" cy="240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0577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4000">
        <p15:prstTrans prst="drape"/>
      </p:transition>
    </mc:Choice>
    <mc:Fallback xmlns="">
      <p:transition spd="slow" advTm="4000">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TotalTime>
  <Words>563</Words>
  <Application>Microsoft Office PowerPoint</Application>
  <PresentationFormat>Panoramiczny</PresentationFormat>
  <Paragraphs>16</Paragraphs>
  <Slides>13</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13</vt:i4>
      </vt:variant>
    </vt:vector>
  </HeadingPairs>
  <TitlesOfParts>
    <vt:vector size="20" baseType="lpstr">
      <vt:lpstr>Algerian</vt:lpstr>
      <vt:lpstr>Arial</vt:lpstr>
      <vt:lpstr>Arial Black</vt:lpstr>
      <vt:lpstr>Calibri</vt:lpstr>
      <vt:lpstr>Calibri Light</vt:lpstr>
      <vt:lpstr>Verdana</vt:lpstr>
      <vt:lpstr>Motyw pakietu Office</vt:lpstr>
      <vt:lpstr>     TALES Z MILETU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Twierdzenia</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TALES Z MILETU</dc:title>
  <dc:creator>fundacja</dc:creator>
  <cp:lastModifiedBy>Jarosław Regulski</cp:lastModifiedBy>
  <cp:revision>13</cp:revision>
  <dcterms:created xsi:type="dcterms:W3CDTF">2022-12-09T06:51:33Z</dcterms:created>
  <dcterms:modified xsi:type="dcterms:W3CDTF">2022-12-19T17:30:19Z</dcterms:modified>
</cp:coreProperties>
</file>